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1" r:id="rId3"/>
    <p:sldId id="257" r:id="rId4"/>
    <p:sldId id="258" r:id="rId5"/>
    <p:sldId id="259" r:id="rId6"/>
    <p:sldId id="263" r:id="rId7"/>
    <p:sldId id="262" r:id="rId8"/>
    <p:sldId id="265" r:id="rId9"/>
    <p:sldId id="266" r:id="rId10"/>
    <p:sldId id="300" r:id="rId11"/>
    <p:sldId id="267" r:id="rId12"/>
    <p:sldId id="268" r:id="rId13"/>
    <p:sldId id="269" r:id="rId14"/>
    <p:sldId id="271" r:id="rId15"/>
    <p:sldId id="272" r:id="rId16"/>
    <p:sldId id="274" r:id="rId17"/>
    <p:sldId id="276" r:id="rId18"/>
    <p:sldId id="275" r:id="rId19"/>
    <p:sldId id="277" r:id="rId20"/>
    <p:sldId id="278" r:id="rId21"/>
    <p:sldId id="279" r:id="rId22"/>
    <p:sldId id="280" r:id="rId23"/>
    <p:sldId id="281" r:id="rId24"/>
    <p:sldId id="283" r:id="rId25"/>
    <p:sldId id="284" r:id="rId26"/>
    <p:sldId id="285" r:id="rId27"/>
    <p:sldId id="286" r:id="rId28"/>
    <p:sldId id="287" r:id="rId29"/>
    <p:sldId id="289" r:id="rId30"/>
    <p:sldId id="288" r:id="rId31"/>
    <p:sldId id="290" r:id="rId32"/>
    <p:sldId id="291" r:id="rId33"/>
    <p:sldId id="292" r:id="rId34"/>
    <p:sldId id="293" r:id="rId35"/>
    <p:sldId id="294" r:id="rId36"/>
    <p:sldId id="295" r:id="rId37"/>
    <p:sldId id="296" r:id="rId38"/>
    <p:sldId id="297" r:id="rId39"/>
    <p:sldId id="298" r:id="rId40"/>
    <p:sldId id="29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0" autoAdjust="0"/>
    <p:restoredTop sz="89165" autoAdjust="0"/>
  </p:normalViewPr>
  <p:slideViewPr>
    <p:cSldViewPr>
      <p:cViewPr>
        <p:scale>
          <a:sx n="110" d="100"/>
          <a:sy n="110" d="100"/>
        </p:scale>
        <p:origin x="-1746" y="3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4EECCF-F337-420D-807A-D8752ABC6BC4}" type="datetimeFigureOut">
              <a:rPr lang="en-GB" smtClean="0"/>
              <a:t>17.1.2017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8A92DA-A5F9-4399-AACB-B6D4982F3A15}" type="slidenum">
              <a:rPr lang="en-GB" smtClean="0"/>
              <a:t>‹#›</a:t>
            </a:fld>
            <a:endParaRPr lang="en-GB"/>
          </a:p>
        </p:txBody>
      </p:sp>
    </p:spTree>
    <p:extLst>
      <p:ext uri="{BB962C8B-B14F-4D97-AF65-F5344CB8AC3E}">
        <p14:creationId xmlns:p14="http://schemas.microsoft.com/office/powerpoint/2010/main" val="286884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a:t>
            </a:r>
            <a:r>
              <a:rPr lang="en-GB" baseline="0" dirty="0" smtClean="0"/>
              <a:t>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4</a:t>
            </a:fld>
            <a:endParaRPr lang="en-GB"/>
          </a:p>
        </p:txBody>
      </p:sp>
    </p:spTree>
    <p:extLst>
      <p:ext uri="{BB962C8B-B14F-4D97-AF65-F5344CB8AC3E}">
        <p14:creationId xmlns:p14="http://schemas.microsoft.com/office/powerpoint/2010/main" val="2284553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p>
          <a:p>
            <a:r>
              <a:rPr lang="en-GB" dirty="0" err="1" smtClean="0"/>
              <a:t>Uk</a:t>
            </a:r>
            <a:r>
              <a:rPr lang="en-GB" dirty="0" smtClean="0"/>
              <a:t> apex manual</a:t>
            </a:r>
            <a:r>
              <a:rPr lang="en-GB" baseline="0" dirty="0" smtClean="0"/>
              <a:t> 9081050, </a:t>
            </a:r>
            <a:r>
              <a:rPr lang="en-GB" baseline="0" dirty="0" err="1" smtClean="0"/>
              <a:t>kp</a:t>
            </a:r>
            <a:r>
              <a:rPr lang="en-GB" baseline="0" dirty="0" smtClean="0"/>
              <a:t> fine, assert 9031660, 903227 (no 0 at end),  clean 9031270 only, keep </a:t>
            </a:r>
            <a:r>
              <a:rPr lang="en-GB" baseline="0" dirty="0" err="1" smtClean="0"/>
              <a:t>pk</a:t>
            </a:r>
            <a:r>
              <a:rPr lang="en-GB" baseline="0" dirty="0" smtClean="0"/>
              <a:t> </a:t>
            </a:r>
            <a:r>
              <a:rPr lang="en-GB" b="1" baseline="0" dirty="0" smtClean="0"/>
              <a:t>done</a:t>
            </a:r>
          </a:p>
          <a:p>
            <a:r>
              <a:rPr lang="en-GB" baseline="0" dirty="0" smtClean="0"/>
              <a:t> we are majorly going to have to update the price list as loads are in stock but not on price list – and need to check simplification!</a:t>
            </a:r>
          </a:p>
          <a:p>
            <a:r>
              <a:rPr lang="en-GB" baseline="0" dirty="0" smtClean="0"/>
              <a:t>Solid </a:t>
            </a:r>
            <a:r>
              <a:rPr lang="en-GB" baseline="0" dirty="0" err="1" smtClean="0"/>
              <a:t>limeawy</a:t>
            </a:r>
            <a:r>
              <a:rPr lang="en-GB" baseline="0" dirty="0" smtClean="0"/>
              <a:t> fine</a:t>
            </a:r>
          </a:p>
          <a:p>
            <a:r>
              <a:rPr lang="en-GB" baseline="0" dirty="0" err="1" smtClean="0"/>
              <a:t>Limeaway</a:t>
            </a:r>
            <a:r>
              <a:rPr lang="en-GB" baseline="0" dirty="0" smtClean="0"/>
              <a:t> extra only 5l keep - </a:t>
            </a:r>
            <a:r>
              <a:rPr lang="en-GB" b="1" baseline="0" dirty="0" smtClean="0"/>
              <a:t>done</a:t>
            </a:r>
          </a:p>
          <a:p>
            <a:r>
              <a:rPr lang="en-GB" baseline="0" dirty="0" err="1" smtClean="0"/>
              <a:t>Limeaway</a:t>
            </a:r>
            <a:r>
              <a:rPr lang="en-GB" baseline="0" dirty="0" smtClean="0"/>
              <a:t> special delete the last 0 in code  </a:t>
            </a:r>
            <a:r>
              <a:rPr lang="en-GB" b="1" baseline="0" dirty="0" smtClean="0"/>
              <a:t>done</a:t>
            </a:r>
          </a:p>
          <a:p>
            <a:r>
              <a:rPr lang="en-GB" baseline="0" dirty="0" smtClean="0"/>
              <a:t>Apex </a:t>
            </a:r>
            <a:r>
              <a:rPr lang="en-GB" baseline="0" dirty="0" err="1" smtClean="0"/>
              <a:t>presaok</a:t>
            </a:r>
            <a:r>
              <a:rPr lang="en-GB" baseline="0" dirty="0" smtClean="0"/>
              <a:t> fine</a:t>
            </a:r>
          </a:p>
          <a:p>
            <a:r>
              <a:rPr lang="en-GB" baseline="0" dirty="0" smtClean="0"/>
              <a:t>Assure 903520 delete last 0 </a:t>
            </a:r>
            <a:r>
              <a:rPr lang="en-GB" b="1" baseline="0" dirty="0" smtClean="0"/>
              <a:t>done</a:t>
            </a:r>
          </a:p>
          <a:p>
            <a:r>
              <a:rPr lang="en-GB" baseline="0" dirty="0" smtClean="0"/>
              <a:t>Codes for </a:t>
            </a:r>
            <a:r>
              <a:rPr lang="en-GB" baseline="0" dirty="0" err="1" smtClean="0"/>
              <a:t>dipit</a:t>
            </a:r>
            <a:r>
              <a:rPr lang="en-GB" baseline="0" dirty="0" smtClean="0"/>
              <a:t> shorter too 903674 and 903328 - </a:t>
            </a:r>
            <a:r>
              <a:rPr lang="en-GB" b="1" baseline="0" dirty="0" smtClean="0"/>
              <a:t>done</a:t>
            </a:r>
          </a:p>
          <a:p>
            <a:r>
              <a:rPr lang="en-GB" dirty="0" smtClean="0"/>
              <a:t>Delete assure plus and dip it</a:t>
            </a:r>
            <a:r>
              <a:rPr lang="en-GB" baseline="0" dirty="0" smtClean="0"/>
              <a:t> liquid - </a:t>
            </a:r>
            <a:r>
              <a:rPr lang="en-GB" b="1" baseline="0" dirty="0" smtClean="0"/>
              <a:t>done</a:t>
            </a:r>
          </a:p>
        </p:txBody>
      </p:sp>
      <p:sp>
        <p:nvSpPr>
          <p:cNvPr id="4" name="Slide Number Placeholder 3"/>
          <p:cNvSpPr>
            <a:spLocks noGrp="1"/>
          </p:cNvSpPr>
          <p:nvPr>
            <p:ph type="sldNum" sz="quarter" idx="10"/>
          </p:nvPr>
        </p:nvSpPr>
        <p:spPr/>
        <p:txBody>
          <a:bodyPr/>
          <a:lstStyle/>
          <a:p>
            <a:fld id="{0C8A92DA-A5F9-4399-AACB-B6D4982F3A15}" type="slidenum">
              <a:rPr lang="en-GB" smtClean="0"/>
              <a:t>13</a:t>
            </a:fld>
            <a:endParaRPr lang="en-GB"/>
          </a:p>
        </p:txBody>
      </p:sp>
    </p:spTree>
    <p:extLst>
      <p:ext uri="{BB962C8B-B14F-4D97-AF65-F5344CB8AC3E}">
        <p14:creationId xmlns:p14="http://schemas.microsoft.com/office/powerpoint/2010/main" val="261576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p>
        </p:txBody>
      </p:sp>
      <p:sp>
        <p:nvSpPr>
          <p:cNvPr id="4" name="Slide Number Placeholder 3"/>
          <p:cNvSpPr>
            <a:spLocks noGrp="1"/>
          </p:cNvSpPr>
          <p:nvPr>
            <p:ph type="sldNum" sz="quarter" idx="10"/>
          </p:nvPr>
        </p:nvSpPr>
        <p:spPr/>
        <p:txBody>
          <a:bodyPr/>
          <a:lstStyle/>
          <a:p>
            <a:fld id="{0C8A92DA-A5F9-4399-AACB-B6D4982F3A15}" type="slidenum">
              <a:rPr lang="en-GB" smtClean="0"/>
              <a:t>14</a:t>
            </a:fld>
            <a:endParaRPr lang="en-GB"/>
          </a:p>
        </p:txBody>
      </p:sp>
    </p:spTree>
    <p:extLst>
      <p:ext uri="{BB962C8B-B14F-4D97-AF65-F5344CB8AC3E}">
        <p14:creationId xmlns:p14="http://schemas.microsoft.com/office/powerpoint/2010/main" val="47360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15</a:t>
            </a:fld>
            <a:endParaRPr lang="en-GB"/>
          </a:p>
        </p:txBody>
      </p:sp>
    </p:spTree>
    <p:extLst>
      <p:ext uri="{BB962C8B-B14F-4D97-AF65-F5344CB8AC3E}">
        <p14:creationId xmlns:p14="http://schemas.microsoft.com/office/powerpoint/2010/main" val="64934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UK delete duo and des</a:t>
            </a:r>
          </a:p>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20</a:t>
            </a:fld>
            <a:endParaRPr lang="en-GB"/>
          </a:p>
        </p:txBody>
      </p:sp>
    </p:spTree>
    <p:extLst>
      <p:ext uri="{BB962C8B-B14F-4D97-AF65-F5344CB8AC3E}">
        <p14:creationId xmlns:p14="http://schemas.microsoft.com/office/powerpoint/2010/main" val="396770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22</a:t>
            </a:fld>
            <a:endParaRPr lang="en-GB"/>
          </a:p>
        </p:txBody>
      </p:sp>
    </p:spTree>
    <p:extLst>
      <p:ext uri="{BB962C8B-B14F-4D97-AF65-F5344CB8AC3E}">
        <p14:creationId xmlns:p14="http://schemas.microsoft.com/office/powerpoint/2010/main" val="2323376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OP 20?</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23</a:t>
            </a:fld>
            <a:endParaRPr lang="en-GB"/>
          </a:p>
        </p:txBody>
      </p:sp>
    </p:spTree>
    <p:extLst>
      <p:ext uri="{BB962C8B-B14F-4D97-AF65-F5344CB8AC3E}">
        <p14:creationId xmlns:p14="http://schemas.microsoft.com/office/powerpoint/2010/main" val="372532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Remove KP des and keep special DONE</a:t>
            </a:r>
          </a:p>
        </p:txBody>
      </p:sp>
      <p:sp>
        <p:nvSpPr>
          <p:cNvPr id="4" name="Slide Number Placeholder 3"/>
          <p:cNvSpPr>
            <a:spLocks noGrp="1"/>
          </p:cNvSpPr>
          <p:nvPr>
            <p:ph type="sldNum" sz="quarter" idx="10"/>
          </p:nvPr>
        </p:nvSpPr>
        <p:spPr/>
        <p:txBody>
          <a:bodyPr/>
          <a:lstStyle/>
          <a:p>
            <a:fld id="{0C8A92DA-A5F9-4399-AACB-B6D4982F3A15}" type="slidenum">
              <a:rPr lang="en-GB" smtClean="0"/>
              <a:t>24</a:t>
            </a:fld>
            <a:endParaRPr lang="en-GB"/>
          </a:p>
        </p:txBody>
      </p:sp>
    </p:spTree>
    <p:extLst>
      <p:ext uri="{BB962C8B-B14F-4D97-AF65-F5344CB8AC3E}">
        <p14:creationId xmlns:p14="http://schemas.microsoft.com/office/powerpoint/2010/main" val="39476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25</a:t>
            </a:fld>
            <a:endParaRPr lang="en-GB"/>
          </a:p>
        </p:txBody>
      </p:sp>
    </p:spTree>
    <p:extLst>
      <p:ext uri="{BB962C8B-B14F-4D97-AF65-F5344CB8AC3E}">
        <p14:creationId xmlns:p14="http://schemas.microsoft.com/office/powerpoint/2010/main" val="4275806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26</a:t>
            </a:fld>
            <a:endParaRPr lang="en-GB"/>
          </a:p>
        </p:txBody>
      </p:sp>
    </p:spTree>
    <p:extLst>
      <p:ext uri="{BB962C8B-B14F-4D97-AF65-F5344CB8AC3E}">
        <p14:creationId xmlns:p14="http://schemas.microsoft.com/office/powerpoint/2010/main" val="126017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28</a:t>
            </a:fld>
            <a:endParaRPr lang="en-GB"/>
          </a:p>
        </p:txBody>
      </p:sp>
    </p:spTree>
    <p:extLst>
      <p:ext uri="{BB962C8B-B14F-4D97-AF65-F5344CB8AC3E}">
        <p14:creationId xmlns:p14="http://schemas.microsoft.com/office/powerpoint/2010/main" val="317676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5</a:t>
            </a:fld>
            <a:endParaRPr lang="en-GB"/>
          </a:p>
        </p:txBody>
      </p:sp>
    </p:spTree>
    <p:extLst>
      <p:ext uri="{BB962C8B-B14F-4D97-AF65-F5344CB8AC3E}">
        <p14:creationId xmlns:p14="http://schemas.microsoft.com/office/powerpoint/2010/main" val="2263242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32</a:t>
            </a:fld>
            <a:endParaRPr lang="en-GB"/>
          </a:p>
        </p:txBody>
      </p:sp>
    </p:spTree>
    <p:extLst>
      <p:ext uri="{BB962C8B-B14F-4D97-AF65-F5344CB8AC3E}">
        <p14:creationId xmlns:p14="http://schemas.microsoft.com/office/powerpoint/2010/main" val="312207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37</a:t>
            </a:fld>
            <a:endParaRPr lang="en-GB"/>
          </a:p>
        </p:txBody>
      </p:sp>
    </p:spTree>
    <p:extLst>
      <p:ext uri="{BB962C8B-B14F-4D97-AF65-F5344CB8AC3E}">
        <p14:creationId xmlns:p14="http://schemas.microsoft.com/office/powerpoint/2010/main" val="3433953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Brightwell… </a:t>
            </a:r>
            <a:r>
              <a:rPr lang="en-GB" sz="1200" dirty="0" smtClean="0">
                <a:solidFill>
                  <a:schemeClr val="bg1"/>
                </a:solidFill>
                <a:latin typeface="Arial Narrow" panose="020B0606020202030204" pitchFamily="34" charset="0"/>
              </a:rPr>
              <a:t>also</a:t>
            </a:r>
            <a:r>
              <a:rPr lang="en-GB" sz="1200" baseline="0" dirty="0" smtClean="0">
                <a:solidFill>
                  <a:schemeClr val="bg1"/>
                </a:solidFill>
                <a:latin typeface="Arial Narrow" panose="020B0606020202030204" pitchFamily="34" charset="0"/>
              </a:rPr>
              <a:t> suitable </a:t>
            </a:r>
            <a:r>
              <a:rPr lang="en-GB" sz="1200" dirty="0" smtClean="0">
                <a:solidFill>
                  <a:schemeClr val="bg1"/>
                </a:solidFill>
                <a:latin typeface="Arial Narrow" panose="020B0606020202030204" pitchFamily="34" charset="0"/>
              </a:rPr>
              <a:t>800ml </a:t>
            </a:r>
            <a:r>
              <a:rPr lang="en-GB" sz="1200" dirty="0" err="1" smtClean="0">
                <a:solidFill>
                  <a:schemeClr val="bg1"/>
                </a:solidFill>
                <a:latin typeface="Arial Narrow" panose="020B0606020202030204" pitchFamily="34" charset="0"/>
              </a:rPr>
              <a:t>Spirigel</a:t>
            </a:r>
            <a:r>
              <a:rPr lang="en-GB" sz="1200" dirty="0" smtClean="0">
                <a:solidFill>
                  <a:schemeClr val="bg1"/>
                </a:solidFill>
                <a:latin typeface="Arial Narrow" panose="020B0606020202030204" pitchFamily="34" charset="0"/>
              </a:rPr>
              <a:t> pouch</a:t>
            </a:r>
            <a:r>
              <a:rPr lang="en-GB" sz="1200" baseline="0" dirty="0" smtClean="0">
                <a:solidFill>
                  <a:schemeClr val="bg1"/>
                </a:solidFill>
                <a:latin typeface="Arial Narrow" panose="020B0606020202030204" pitchFamily="34" charset="0"/>
              </a:rPr>
              <a:t> (this is still tbc)</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38</a:t>
            </a:fld>
            <a:endParaRPr lang="en-GB"/>
          </a:p>
        </p:txBody>
      </p:sp>
    </p:spTree>
    <p:extLst>
      <p:ext uri="{BB962C8B-B14F-4D97-AF65-F5344CB8AC3E}">
        <p14:creationId xmlns:p14="http://schemas.microsoft.com/office/powerpoint/2010/main" val="116992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6</a:t>
            </a:fld>
            <a:endParaRPr lang="en-GB"/>
          </a:p>
        </p:txBody>
      </p:sp>
    </p:spTree>
    <p:extLst>
      <p:ext uri="{BB962C8B-B14F-4D97-AF65-F5344CB8AC3E}">
        <p14:creationId xmlns:p14="http://schemas.microsoft.com/office/powerpoint/2010/main" val="155887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a:t>
            </a:r>
            <a:r>
              <a:rPr lang="en-GB" baseline="0" dirty="0" smtClean="0"/>
              <a:t>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7</a:t>
            </a:fld>
            <a:endParaRPr lang="en-GB"/>
          </a:p>
        </p:txBody>
      </p:sp>
    </p:spTree>
    <p:extLst>
      <p:ext uri="{BB962C8B-B14F-4D97-AF65-F5344CB8AC3E}">
        <p14:creationId xmlns:p14="http://schemas.microsoft.com/office/powerpoint/2010/main" val="365257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baseline="0" dirty="0" smtClean="0"/>
          </a:p>
        </p:txBody>
      </p:sp>
      <p:sp>
        <p:nvSpPr>
          <p:cNvPr id="4" name="Slide Number Placeholder 3"/>
          <p:cNvSpPr>
            <a:spLocks noGrp="1"/>
          </p:cNvSpPr>
          <p:nvPr>
            <p:ph type="sldNum" sz="quarter" idx="10"/>
          </p:nvPr>
        </p:nvSpPr>
        <p:spPr/>
        <p:txBody>
          <a:bodyPr/>
          <a:lstStyle/>
          <a:p>
            <a:fld id="{0C8A92DA-A5F9-4399-AACB-B6D4982F3A15}" type="slidenum">
              <a:rPr lang="en-GB" smtClean="0"/>
              <a:t>8</a:t>
            </a:fld>
            <a:endParaRPr lang="en-GB"/>
          </a:p>
        </p:txBody>
      </p:sp>
    </p:spTree>
    <p:extLst>
      <p:ext uri="{BB962C8B-B14F-4D97-AF65-F5344CB8AC3E}">
        <p14:creationId xmlns:p14="http://schemas.microsoft.com/office/powerpoint/2010/main" val="103617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p>
        </p:txBody>
      </p:sp>
      <p:sp>
        <p:nvSpPr>
          <p:cNvPr id="4" name="Slide Number Placeholder 3"/>
          <p:cNvSpPr>
            <a:spLocks noGrp="1"/>
          </p:cNvSpPr>
          <p:nvPr>
            <p:ph type="sldNum" sz="quarter" idx="10"/>
          </p:nvPr>
        </p:nvSpPr>
        <p:spPr/>
        <p:txBody>
          <a:bodyPr/>
          <a:lstStyle/>
          <a:p>
            <a:fld id="{0C8A92DA-A5F9-4399-AACB-B6D4982F3A15}" type="slidenum">
              <a:rPr lang="en-GB" smtClean="0"/>
              <a:t>9</a:t>
            </a:fld>
            <a:endParaRPr lang="en-GB"/>
          </a:p>
        </p:txBody>
      </p:sp>
    </p:spTree>
    <p:extLst>
      <p:ext uri="{BB962C8B-B14F-4D97-AF65-F5344CB8AC3E}">
        <p14:creationId xmlns:p14="http://schemas.microsoft.com/office/powerpoint/2010/main" val="363912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 done</a:t>
            </a:r>
            <a:endParaRPr lang="en-GB" dirty="0"/>
          </a:p>
        </p:txBody>
      </p:sp>
      <p:sp>
        <p:nvSpPr>
          <p:cNvPr id="4" name="Slide Number Placeholder 3"/>
          <p:cNvSpPr>
            <a:spLocks noGrp="1"/>
          </p:cNvSpPr>
          <p:nvPr>
            <p:ph type="sldNum" sz="quarter" idx="10"/>
          </p:nvPr>
        </p:nvSpPr>
        <p:spPr/>
        <p:txBody>
          <a:bodyPr/>
          <a:lstStyle/>
          <a:p>
            <a:fld id="{0C8A92DA-A5F9-4399-AACB-B6D4982F3A15}" type="slidenum">
              <a:rPr lang="en-GB" smtClean="0"/>
              <a:t>10</a:t>
            </a:fld>
            <a:endParaRPr lang="en-GB"/>
          </a:p>
        </p:txBody>
      </p:sp>
    </p:spTree>
    <p:extLst>
      <p:ext uri="{BB962C8B-B14F-4D97-AF65-F5344CB8AC3E}">
        <p14:creationId xmlns:p14="http://schemas.microsoft.com/office/powerpoint/2010/main" val="124712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smtClean="0"/>
              <a:t>Links done</a:t>
            </a:r>
          </a:p>
          <a:p>
            <a:r>
              <a:rPr lang="en-GB" i="0" dirty="0" smtClean="0"/>
              <a:t>Add Solid clear dry clean?</a:t>
            </a:r>
            <a:r>
              <a:rPr lang="en-GB" i="0" baseline="0" dirty="0" smtClean="0"/>
              <a:t> </a:t>
            </a:r>
            <a:r>
              <a:rPr lang="en-GB" b="1" i="0" baseline="0" dirty="0" smtClean="0"/>
              <a:t>Done </a:t>
            </a:r>
          </a:p>
          <a:p>
            <a:r>
              <a:rPr lang="en-GB" baseline="0" dirty="0" err="1" smtClean="0"/>
              <a:t>Uk</a:t>
            </a:r>
            <a:r>
              <a:rPr lang="en-GB" baseline="0" dirty="0" smtClean="0"/>
              <a:t> delete 9066630 and 9070320 -</a:t>
            </a:r>
            <a:r>
              <a:rPr lang="en-GB" b="1" baseline="0" dirty="0" smtClean="0"/>
              <a:t>done</a:t>
            </a:r>
          </a:p>
        </p:txBody>
      </p:sp>
      <p:sp>
        <p:nvSpPr>
          <p:cNvPr id="4" name="Slide Number Placeholder 3"/>
          <p:cNvSpPr>
            <a:spLocks noGrp="1"/>
          </p:cNvSpPr>
          <p:nvPr>
            <p:ph type="sldNum" sz="quarter" idx="10"/>
          </p:nvPr>
        </p:nvSpPr>
        <p:spPr/>
        <p:txBody>
          <a:bodyPr/>
          <a:lstStyle/>
          <a:p>
            <a:fld id="{0C8A92DA-A5F9-4399-AACB-B6D4982F3A15}" type="slidenum">
              <a:rPr lang="en-GB" smtClean="0"/>
              <a:t>11</a:t>
            </a:fld>
            <a:endParaRPr lang="en-GB"/>
          </a:p>
        </p:txBody>
      </p:sp>
    </p:spTree>
    <p:extLst>
      <p:ext uri="{BB962C8B-B14F-4D97-AF65-F5344CB8AC3E}">
        <p14:creationId xmlns:p14="http://schemas.microsoft.com/office/powerpoint/2010/main" val="163089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Links</a:t>
            </a:r>
            <a:r>
              <a:rPr lang="en-GB" baseline="0" dirty="0" smtClean="0"/>
              <a:t> done</a:t>
            </a:r>
          </a:p>
          <a:p>
            <a:r>
              <a:rPr lang="en-GB" baseline="0" dirty="0" smtClean="0"/>
              <a:t>UK keep </a:t>
            </a:r>
            <a:r>
              <a:rPr lang="en-GB" b="1" baseline="0" dirty="0" err="1" smtClean="0"/>
              <a:t>topmatic</a:t>
            </a:r>
            <a:r>
              <a:rPr lang="en-GB" b="1" baseline="0" dirty="0" smtClean="0"/>
              <a:t> hero  9036190 4 x 5l</a:t>
            </a:r>
            <a:r>
              <a:rPr lang="en-GB" b="0" baseline="0" dirty="0" smtClean="0"/>
              <a:t> </a:t>
            </a:r>
            <a:r>
              <a:rPr lang="en-GB" b="1" baseline="0" dirty="0" smtClean="0"/>
              <a:t>done</a:t>
            </a:r>
            <a:r>
              <a:rPr lang="en-GB" baseline="0" dirty="0" smtClean="0"/>
              <a:t> </a:t>
            </a:r>
            <a:r>
              <a:rPr lang="en-GB" i="1" baseline="0" dirty="0" smtClean="0"/>
              <a:t>clean 9054860 4 x 5l, crystal 90575804 x 5</a:t>
            </a:r>
          </a:p>
          <a:p>
            <a:r>
              <a:rPr lang="en-GB" baseline="0" dirty="0" smtClean="0"/>
              <a:t>Trump keep, hydro </a:t>
            </a:r>
            <a:r>
              <a:rPr lang="en-GB" baseline="0" dirty="0" err="1" smtClean="0"/>
              <a:t>sp</a:t>
            </a:r>
            <a:r>
              <a:rPr lang="en-GB" baseline="0" dirty="0" smtClean="0"/>
              <a:t> 9054720 4 x 5 done , XL </a:t>
            </a:r>
            <a:r>
              <a:rPr lang="en-GB" baseline="0" dirty="0" err="1" smtClean="0"/>
              <a:t>sp</a:t>
            </a:r>
            <a:r>
              <a:rPr lang="en-GB" baseline="0" dirty="0" smtClean="0"/>
              <a:t> 9054810 4 x 5,, metal pro 9076940 2 x 5 - </a:t>
            </a:r>
            <a:r>
              <a:rPr lang="en-GB" b="1" baseline="0" dirty="0" smtClean="0"/>
              <a:t>done</a:t>
            </a:r>
          </a:p>
          <a:p>
            <a:r>
              <a:rPr lang="en-GB" b="1" dirty="0" smtClean="0"/>
              <a:t>Delete</a:t>
            </a:r>
            <a:r>
              <a:rPr lang="en-GB" b="1" baseline="0" dirty="0" smtClean="0"/>
              <a:t> guardian – can we put </a:t>
            </a:r>
            <a:r>
              <a:rPr lang="en-GB" b="1" baseline="0" dirty="0" err="1" smtClean="0"/>
              <a:t>ecoclin</a:t>
            </a:r>
            <a:r>
              <a:rPr lang="en-GB" b="1" baseline="0" dirty="0" smtClean="0"/>
              <a:t> in even if not master assortment? done</a:t>
            </a:r>
          </a:p>
          <a:p>
            <a:r>
              <a:rPr lang="en-GB" dirty="0" smtClean="0"/>
              <a:t>Eco-</a:t>
            </a:r>
            <a:r>
              <a:rPr lang="en-GB" dirty="0" err="1" smtClean="0"/>
              <a:t>clin</a:t>
            </a:r>
            <a:r>
              <a:rPr lang="en-GB" dirty="0" smtClean="0"/>
              <a:t> Tabs 88		903430	4 kg</a:t>
            </a:r>
          </a:p>
          <a:p>
            <a:r>
              <a:rPr lang="en-GB" b="1" dirty="0" smtClean="0"/>
              <a:t>Rinse for </a:t>
            </a:r>
            <a:r>
              <a:rPr lang="en-GB" b="1" dirty="0" err="1" smtClean="0"/>
              <a:t>uk</a:t>
            </a:r>
            <a:r>
              <a:rPr lang="en-GB" b="1" dirty="0" smtClean="0"/>
              <a:t> keep</a:t>
            </a:r>
            <a:r>
              <a:rPr lang="en-GB" b="1" baseline="0" dirty="0" smtClean="0"/>
              <a:t> clear dry classic 901366 (delete the last 0)</a:t>
            </a:r>
            <a:r>
              <a:rPr lang="en-GB" b="1" baseline="0" dirty="0" err="1" smtClean="0"/>
              <a:t>hdp</a:t>
            </a:r>
            <a:r>
              <a:rPr lang="en-GB" b="1" baseline="0" dirty="0" smtClean="0"/>
              <a:t> plus 9051130, done</a:t>
            </a:r>
          </a:p>
          <a:p>
            <a:r>
              <a:rPr lang="en-GB" baseline="0" dirty="0" smtClean="0"/>
              <a:t>If we can add in two there may be a couple to add in or are we sticking to master / core/ deleting?</a:t>
            </a:r>
            <a:endParaRPr lang="en-GB" dirty="0" smtClean="0"/>
          </a:p>
          <a:p>
            <a:r>
              <a:rPr lang="en-GB" i="1" dirty="0" smtClean="0"/>
              <a:t>For </a:t>
            </a:r>
            <a:r>
              <a:rPr lang="en-GB" i="1" dirty="0" err="1" smtClean="0"/>
              <a:t>uk</a:t>
            </a:r>
            <a:r>
              <a:rPr lang="en-GB" i="1" dirty="0" smtClean="0"/>
              <a:t> need </a:t>
            </a:r>
            <a:r>
              <a:rPr lang="en-GB" i="1" dirty="0" err="1" smtClean="0"/>
              <a:t>Toprinse</a:t>
            </a:r>
            <a:r>
              <a:rPr lang="en-GB" i="1" dirty="0" smtClean="0"/>
              <a:t> Crystal		9028640	4x5 l</a:t>
            </a:r>
          </a:p>
          <a:p>
            <a:r>
              <a:rPr lang="en-GB" i="1" dirty="0" smtClean="0"/>
              <a:t>Liquid rinse additive - use with </a:t>
            </a:r>
            <a:r>
              <a:rPr lang="en-GB" i="1" dirty="0" err="1" smtClean="0"/>
              <a:t>Topmatic</a:t>
            </a:r>
            <a:r>
              <a:rPr lang="en-GB" i="1" dirty="0" smtClean="0"/>
              <a:t> Crystal GB Special</a:t>
            </a:r>
          </a:p>
          <a:p>
            <a:r>
              <a:rPr lang="en-GB" i="1" dirty="0" smtClean="0"/>
              <a:t>But we might</a:t>
            </a:r>
            <a:r>
              <a:rPr lang="en-GB" i="1" baseline="0" dirty="0" smtClean="0"/>
              <a:t> need to add this into the </a:t>
            </a:r>
            <a:r>
              <a:rPr lang="en-GB" i="1" baseline="0" dirty="0" err="1" smtClean="0"/>
              <a:t>detergnet</a:t>
            </a:r>
            <a:r>
              <a:rPr lang="en-GB" i="1" baseline="0" dirty="0" smtClean="0"/>
              <a:t> bit of have a </a:t>
            </a:r>
            <a:r>
              <a:rPr lang="en-GB" i="1" baseline="0" dirty="0" err="1" smtClean="0"/>
              <a:t>glasswash</a:t>
            </a:r>
            <a:r>
              <a:rPr lang="en-GB" i="1" baseline="0" dirty="0" smtClean="0"/>
              <a:t> section?</a:t>
            </a:r>
            <a:endParaRPr lang="en-GB" i="1" dirty="0" smtClean="0"/>
          </a:p>
          <a:p>
            <a:r>
              <a:rPr lang="en-GB" i="1" dirty="0" err="1" smtClean="0"/>
              <a:t>Topmatic</a:t>
            </a:r>
            <a:r>
              <a:rPr lang="en-GB" i="1" dirty="0" smtClean="0"/>
              <a:t> Crystal GB Special		9057580	4x5 l</a:t>
            </a:r>
          </a:p>
          <a:p>
            <a:r>
              <a:rPr lang="en-GB" i="1" dirty="0" smtClean="0"/>
              <a:t>Liquid machine </a:t>
            </a:r>
            <a:r>
              <a:rPr lang="en-GB" i="1" dirty="0" err="1" smtClean="0"/>
              <a:t>glasswashing</a:t>
            </a:r>
            <a:r>
              <a:rPr lang="en-GB" i="1" dirty="0" smtClean="0"/>
              <a:t> detergent for sparkling results - use with </a:t>
            </a:r>
            <a:r>
              <a:rPr lang="en-GB" i="1" dirty="0" err="1" smtClean="0"/>
              <a:t>Toprinse</a:t>
            </a:r>
            <a:r>
              <a:rPr lang="en-GB" i="1" dirty="0" smtClean="0"/>
              <a:t> Crystal</a:t>
            </a:r>
          </a:p>
          <a:p>
            <a:r>
              <a:rPr lang="en-GB" b="1" dirty="0" smtClean="0"/>
              <a:t>Clean just</a:t>
            </a:r>
            <a:r>
              <a:rPr lang="en-GB" b="1" baseline="0" dirty="0" smtClean="0"/>
              <a:t> keep 9046380 2 x 5 done</a:t>
            </a:r>
            <a:r>
              <a:rPr lang="en-GB" dirty="0" smtClean="0"/>
              <a:t>			</a:t>
            </a:r>
          </a:p>
          <a:p>
            <a:r>
              <a:rPr lang="en-GB" dirty="0" smtClean="0"/>
              <a:t>			</a:t>
            </a:r>
          </a:p>
        </p:txBody>
      </p:sp>
      <p:sp>
        <p:nvSpPr>
          <p:cNvPr id="4" name="Slide Number Placeholder 3"/>
          <p:cNvSpPr>
            <a:spLocks noGrp="1"/>
          </p:cNvSpPr>
          <p:nvPr>
            <p:ph type="sldNum" sz="quarter" idx="10"/>
          </p:nvPr>
        </p:nvSpPr>
        <p:spPr/>
        <p:txBody>
          <a:bodyPr/>
          <a:lstStyle/>
          <a:p>
            <a:fld id="{0C8A92DA-A5F9-4399-AACB-B6D4982F3A15}" type="slidenum">
              <a:rPr lang="en-GB" smtClean="0"/>
              <a:t>12</a:t>
            </a:fld>
            <a:endParaRPr lang="en-GB"/>
          </a:p>
        </p:txBody>
      </p:sp>
    </p:spTree>
    <p:extLst>
      <p:ext uri="{BB962C8B-B14F-4D97-AF65-F5344CB8AC3E}">
        <p14:creationId xmlns:p14="http://schemas.microsoft.com/office/powerpoint/2010/main" val="357904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236980055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04391285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74376216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220862540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43236035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38014986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45005723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18336522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29775027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82069505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8C5F1-9505-49FD-AE41-63B4AC857347}" type="datetimeFigureOut">
              <a:rPr lang="en-GB" smtClean="0"/>
              <a:t>17.1.2017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FCEC48A-2FB4-4671-98BB-2FA684A5C69A}" type="slidenum">
              <a:rPr lang="en-GB" smtClean="0"/>
              <a:t>‹#›</a:t>
            </a:fld>
            <a:endParaRPr lang="en-GB" dirty="0"/>
          </a:p>
        </p:txBody>
      </p:sp>
    </p:spTree>
    <p:extLst>
      <p:ext uri="{BB962C8B-B14F-4D97-AF65-F5344CB8AC3E}">
        <p14:creationId xmlns:p14="http://schemas.microsoft.com/office/powerpoint/2010/main" val="384976642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8C5F1-9505-49FD-AE41-63B4AC857347}" type="datetimeFigureOut">
              <a:rPr lang="en-GB" smtClean="0"/>
              <a:t>17.1.2017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EC48A-2FB4-4671-98BB-2FA684A5C69A}" type="slidenum">
              <a:rPr lang="en-GB" smtClean="0"/>
              <a:t>‹#›</a:t>
            </a:fld>
            <a:endParaRPr lang="en-GB" dirty="0"/>
          </a:p>
        </p:txBody>
      </p:sp>
      <p:grpSp>
        <p:nvGrpSpPr>
          <p:cNvPr id="9" name="Group 8"/>
          <p:cNvGrpSpPr/>
          <p:nvPr userDrawn="1"/>
        </p:nvGrpSpPr>
        <p:grpSpPr>
          <a:xfrm>
            <a:off x="1" y="0"/>
            <a:ext cx="9144000" cy="638448"/>
            <a:chOff x="1" y="0"/>
            <a:chExt cx="9144000" cy="638448"/>
          </a:xfrm>
        </p:grpSpPr>
        <p:pic>
          <p:nvPicPr>
            <p:cNvPr id="7" name="Picture 2"/>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1" y="0"/>
              <a:ext cx="9144000" cy="63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userDrawn="1"/>
        </p:nvSpPr>
        <p:spPr>
          <a:xfrm>
            <a:off x="1979712" y="60593"/>
            <a:ext cx="4659161" cy="400110"/>
          </a:xfrm>
          <a:prstGeom prst="rect">
            <a:avLst/>
          </a:prstGeom>
          <a:noFill/>
        </p:spPr>
        <p:txBody>
          <a:bodyPr wrap="none" rtlCol="0">
            <a:spAutoFit/>
          </a:bodyPr>
          <a:lstStyle/>
          <a:p>
            <a:r>
              <a:rPr lang="en-GB" sz="2000" b="0" dirty="0" smtClean="0">
                <a:solidFill>
                  <a:srgbClr val="0070C0"/>
                </a:solidFill>
                <a:latin typeface="Arial" panose="020B0604020202020204" pitchFamily="34" charset="0"/>
                <a:cs typeface="Arial" panose="020B0604020202020204" pitchFamily="34" charset="0"/>
              </a:rPr>
              <a:t>Foodservice</a:t>
            </a:r>
            <a:r>
              <a:rPr lang="en-GB" sz="2000" baseline="0" dirty="0" smtClean="0">
                <a:latin typeface="Arial" panose="020B0604020202020204" pitchFamily="34" charset="0"/>
                <a:cs typeface="Arial" panose="020B0604020202020204" pitchFamily="34" charset="0"/>
              </a:rPr>
              <a:t> </a:t>
            </a:r>
            <a:r>
              <a:rPr lang="en-GB" sz="2000" baseline="0" dirty="0" smtClean="0">
                <a:solidFill>
                  <a:schemeClr val="bg1">
                    <a:lumMod val="65000"/>
                  </a:schemeClr>
                </a:solidFill>
                <a:latin typeface="Arial" panose="020B0604020202020204" pitchFamily="34" charset="0"/>
                <a:cs typeface="Arial" panose="020B0604020202020204" pitchFamily="34" charset="0"/>
              </a:rPr>
              <a:t>– Cleaner, Safer, Healthier</a:t>
            </a:r>
            <a:endParaRPr lang="en-GB" sz="20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729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png"/><Relationship Id="rId7" Type="http://schemas.openxmlformats.org/officeDocument/2006/relationships/slide" Target="slide1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4.xml"/><Relationship Id="rId10" Type="http://schemas.openxmlformats.org/officeDocument/2006/relationships/slide" Target="slide33.xml"/><Relationship Id="rId4" Type="http://schemas.openxmlformats.org/officeDocument/2006/relationships/image" Target="../media/image4.png"/><Relationship Id="rId9" Type="http://schemas.openxmlformats.org/officeDocument/2006/relationships/slide" Target="slide29.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9.xml"/><Relationship Id="rId18" Type="http://schemas.openxmlformats.org/officeDocument/2006/relationships/slide" Target="slide39.xml"/><Relationship Id="rId26" Type="http://schemas.openxmlformats.org/officeDocument/2006/relationships/image" Target="../media/image11.png"/><Relationship Id="rId3" Type="http://schemas.openxmlformats.org/officeDocument/2006/relationships/image" Target="../media/image68.jpeg"/><Relationship Id="rId21" Type="http://schemas.openxmlformats.org/officeDocument/2006/relationships/image" Target="../media/image77.png"/><Relationship Id="rId7" Type="http://schemas.openxmlformats.org/officeDocument/2006/relationships/slide" Target="slide7.xml"/><Relationship Id="rId12" Type="http://schemas.openxmlformats.org/officeDocument/2006/relationships/slide" Target="slide8.xml"/><Relationship Id="rId17" Type="http://schemas.openxmlformats.org/officeDocument/2006/relationships/slide" Target="slide33.xml"/><Relationship Id="rId25" Type="http://schemas.openxmlformats.org/officeDocument/2006/relationships/image" Target="../media/image81.png"/><Relationship Id="rId2" Type="http://schemas.openxmlformats.org/officeDocument/2006/relationships/notesSlide" Target="../notesSlides/notesSlide7.xml"/><Relationship Id="rId16" Type="http://schemas.openxmlformats.org/officeDocument/2006/relationships/slide" Target="slide29.xml"/><Relationship Id="rId20" Type="http://schemas.openxmlformats.org/officeDocument/2006/relationships/image" Target="../media/image76.png"/><Relationship Id="rId29" Type="http://schemas.openxmlformats.org/officeDocument/2006/relationships/image" Target="../media/image82.emf"/><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6.xml"/><Relationship Id="rId24" Type="http://schemas.openxmlformats.org/officeDocument/2006/relationships/image" Target="../media/image80.png"/><Relationship Id="rId5" Type="http://schemas.openxmlformats.org/officeDocument/2006/relationships/image" Target="../media/image3.png"/><Relationship Id="rId15" Type="http://schemas.openxmlformats.org/officeDocument/2006/relationships/slide" Target="slide16.xml"/><Relationship Id="rId23" Type="http://schemas.openxmlformats.org/officeDocument/2006/relationships/image" Target="../media/image79.jpeg"/><Relationship Id="rId28"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4.xml"/><Relationship Id="rId19" Type="http://schemas.openxmlformats.org/officeDocument/2006/relationships/slide" Target="slide13.xml"/><Relationship Id="rId4" Type="http://schemas.openxmlformats.org/officeDocument/2006/relationships/image" Target="../media/image6.png"/><Relationship Id="rId9" Type="http://schemas.openxmlformats.org/officeDocument/2006/relationships/slide" Target="slide5.xml"/><Relationship Id="rId14" Type="http://schemas.openxmlformats.org/officeDocument/2006/relationships/slide" Target="slide14.xml"/><Relationship Id="rId22" Type="http://schemas.openxmlformats.org/officeDocument/2006/relationships/image" Target="../media/image78.png"/><Relationship Id="rId27"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18" Type="http://schemas.openxmlformats.org/officeDocument/2006/relationships/slide" Target="slide29.xml"/><Relationship Id="rId26" Type="http://schemas.openxmlformats.org/officeDocument/2006/relationships/image" Target="../media/image83.jpeg"/><Relationship Id="rId3" Type="http://schemas.openxmlformats.org/officeDocument/2006/relationships/image" Target="../media/image68.jpeg"/><Relationship Id="rId21" Type="http://schemas.openxmlformats.org/officeDocument/2006/relationships/slide" Target="slide10.xml"/><Relationship Id="rId34" Type="http://schemas.openxmlformats.org/officeDocument/2006/relationships/image" Target="../media/image89.png"/><Relationship Id="rId7" Type="http://schemas.openxmlformats.org/officeDocument/2006/relationships/slide" Target="slide3.xml"/><Relationship Id="rId12" Type="http://schemas.openxmlformats.org/officeDocument/2006/relationships/slide" Target="slide8.xml"/><Relationship Id="rId17" Type="http://schemas.openxmlformats.org/officeDocument/2006/relationships/slide" Target="slide16.xml"/><Relationship Id="rId25" Type="http://schemas.openxmlformats.org/officeDocument/2006/relationships/image" Target="../media/image54.png"/><Relationship Id="rId33" Type="http://schemas.openxmlformats.org/officeDocument/2006/relationships/image" Target="../media/image88.png"/><Relationship Id="rId2" Type="http://schemas.openxmlformats.org/officeDocument/2006/relationships/notesSlide" Target="../notesSlides/notesSlide8.xml"/><Relationship Id="rId16" Type="http://schemas.openxmlformats.org/officeDocument/2006/relationships/slide" Target="slide14.xml"/><Relationship Id="rId20" Type="http://schemas.openxmlformats.org/officeDocument/2006/relationships/slide" Target="slide39.xml"/><Relationship Id="rId29"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7.xml"/><Relationship Id="rId24" Type="http://schemas.openxmlformats.org/officeDocument/2006/relationships/hyperlink" Target="http://www.ecolab.com/locations/europe?utm_source=foodservice_brochure&amp;utm_medium=link&amp;utm_term=contact_us&amp;utm_campaign=foodservice_brochure_eu" TargetMode="External"/><Relationship Id="rId32" Type="http://schemas.openxmlformats.org/officeDocument/2006/relationships/image" Target="../media/image87.png"/><Relationship Id="rId37" Type="http://schemas.openxmlformats.org/officeDocument/2006/relationships/image" Target="../media/image91.jpeg"/><Relationship Id="rId5" Type="http://schemas.openxmlformats.org/officeDocument/2006/relationships/image" Target="../media/image3.png"/><Relationship Id="rId15" Type="http://schemas.openxmlformats.org/officeDocument/2006/relationships/slide" Target="slide12.xml"/><Relationship Id="rId23" Type="http://schemas.openxmlformats.org/officeDocument/2006/relationships/image" Target="../media/image12.png"/><Relationship Id="rId28" Type="http://schemas.openxmlformats.org/officeDocument/2006/relationships/image" Target="../media/image85.png"/><Relationship Id="rId36" Type="http://schemas.openxmlformats.org/officeDocument/2006/relationships/image" Target="../media/image66.jpeg"/><Relationship Id="rId10" Type="http://schemas.openxmlformats.org/officeDocument/2006/relationships/slide" Target="slide6.xml"/><Relationship Id="rId19" Type="http://schemas.openxmlformats.org/officeDocument/2006/relationships/slide" Target="slide33.xml"/><Relationship Id="rId31" Type="http://schemas.openxmlformats.org/officeDocument/2006/relationships/image" Target="../media/image61.png"/><Relationship Id="rId4" Type="http://schemas.openxmlformats.org/officeDocument/2006/relationships/image" Target="../media/image6.png"/><Relationship Id="rId9" Type="http://schemas.openxmlformats.org/officeDocument/2006/relationships/slide" Target="slide4.xml"/><Relationship Id="rId14" Type="http://schemas.openxmlformats.org/officeDocument/2006/relationships/slide" Target="slide11.xml"/><Relationship Id="rId22" Type="http://schemas.openxmlformats.org/officeDocument/2006/relationships/image" Target="../media/image11.png"/><Relationship Id="rId27" Type="http://schemas.openxmlformats.org/officeDocument/2006/relationships/image" Target="../media/image84.jpeg"/><Relationship Id="rId30" Type="http://schemas.openxmlformats.org/officeDocument/2006/relationships/image" Target="../media/image82.emf"/><Relationship Id="rId35"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1.xml"/><Relationship Id="rId18" Type="http://schemas.openxmlformats.org/officeDocument/2006/relationships/slide" Target="slide39.xml"/><Relationship Id="rId26" Type="http://schemas.openxmlformats.org/officeDocument/2006/relationships/slide" Target="slide13.xml"/><Relationship Id="rId3" Type="http://schemas.openxmlformats.org/officeDocument/2006/relationships/image" Target="../media/image92.jpeg"/><Relationship Id="rId21" Type="http://schemas.openxmlformats.org/officeDocument/2006/relationships/image" Target="../media/image12.png"/><Relationship Id="rId34" Type="http://schemas.openxmlformats.org/officeDocument/2006/relationships/image" Target="../media/image101.png"/><Relationship Id="rId7" Type="http://schemas.openxmlformats.org/officeDocument/2006/relationships/slide" Target="slide5.xml"/><Relationship Id="rId12" Type="http://schemas.openxmlformats.org/officeDocument/2006/relationships/slide" Target="slide8.xml"/><Relationship Id="rId17" Type="http://schemas.openxmlformats.org/officeDocument/2006/relationships/slide" Target="slide33.xml"/><Relationship Id="rId25" Type="http://schemas.openxmlformats.org/officeDocument/2006/relationships/image" Target="../media/image94.jpeg"/><Relationship Id="rId33" Type="http://schemas.openxmlformats.org/officeDocument/2006/relationships/image" Target="../media/image66.jpeg"/><Relationship Id="rId2" Type="http://schemas.openxmlformats.org/officeDocument/2006/relationships/notesSlide" Target="../notesSlides/notesSlide9.xml"/><Relationship Id="rId16" Type="http://schemas.openxmlformats.org/officeDocument/2006/relationships/slide" Target="slide29.xml"/><Relationship Id="rId20" Type="http://schemas.openxmlformats.org/officeDocument/2006/relationships/image" Target="../media/image11.png"/><Relationship Id="rId29"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93.png"/><Relationship Id="rId32" Type="http://schemas.openxmlformats.org/officeDocument/2006/relationships/image" Target="../media/image100.png"/><Relationship Id="rId5" Type="http://schemas.openxmlformats.org/officeDocument/2006/relationships/image" Target="../media/image3.png"/><Relationship Id="rId15" Type="http://schemas.openxmlformats.org/officeDocument/2006/relationships/slide" Target="slide16.xml"/><Relationship Id="rId23" Type="http://schemas.openxmlformats.org/officeDocument/2006/relationships/image" Target="../media/image54.png"/><Relationship Id="rId28" Type="http://schemas.openxmlformats.org/officeDocument/2006/relationships/image" Target="../media/image96.jpeg"/><Relationship Id="rId10" Type="http://schemas.openxmlformats.org/officeDocument/2006/relationships/slide" Target="slide7.xml"/><Relationship Id="rId19" Type="http://schemas.openxmlformats.org/officeDocument/2006/relationships/slide" Target="slide3.xml"/><Relationship Id="rId31" Type="http://schemas.openxmlformats.org/officeDocument/2006/relationships/image" Target="../media/image99.png"/><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4.xml"/><Relationship Id="rId22" Type="http://schemas.openxmlformats.org/officeDocument/2006/relationships/hyperlink" Target="http://www.ecolab.com/locations/europe?utm_source=foodservice_brochure&amp;utm_medium=link&amp;utm_term=contact_us&amp;utm_campaign=foodservice_brochure_eu" TargetMode="External"/><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2.jpeg"/></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3.xml"/><Relationship Id="rId18" Type="http://schemas.openxmlformats.org/officeDocument/2006/relationships/slide" Target="slide39.xml"/><Relationship Id="rId26" Type="http://schemas.openxmlformats.org/officeDocument/2006/relationships/image" Target="../media/image105.png"/><Relationship Id="rId3" Type="http://schemas.openxmlformats.org/officeDocument/2006/relationships/image" Target="../media/image92.jpeg"/><Relationship Id="rId21" Type="http://schemas.openxmlformats.org/officeDocument/2006/relationships/image" Target="../media/image12.png"/><Relationship Id="rId34" Type="http://schemas.openxmlformats.org/officeDocument/2006/relationships/image" Target="../media/image111.png"/><Relationship Id="rId7" Type="http://schemas.openxmlformats.org/officeDocument/2006/relationships/slide" Target="slide5.xml"/><Relationship Id="rId12" Type="http://schemas.openxmlformats.org/officeDocument/2006/relationships/slide" Target="slide8.xml"/><Relationship Id="rId17" Type="http://schemas.openxmlformats.org/officeDocument/2006/relationships/slide" Target="slide33.xml"/><Relationship Id="rId25" Type="http://schemas.openxmlformats.org/officeDocument/2006/relationships/image" Target="../media/image104.png"/><Relationship Id="rId33" Type="http://schemas.openxmlformats.org/officeDocument/2006/relationships/image" Target="../media/image110.png"/><Relationship Id="rId2" Type="http://schemas.openxmlformats.org/officeDocument/2006/relationships/notesSlide" Target="../notesSlides/notesSlide10.xml"/><Relationship Id="rId16" Type="http://schemas.openxmlformats.org/officeDocument/2006/relationships/slide" Target="slide29.xml"/><Relationship Id="rId20" Type="http://schemas.openxmlformats.org/officeDocument/2006/relationships/image" Target="../media/image11.png"/><Relationship Id="rId29"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103.jpeg"/><Relationship Id="rId32" Type="http://schemas.openxmlformats.org/officeDocument/2006/relationships/image" Target="../media/image63.jpeg"/><Relationship Id="rId5" Type="http://schemas.openxmlformats.org/officeDocument/2006/relationships/image" Target="../media/image3.png"/><Relationship Id="rId15" Type="http://schemas.openxmlformats.org/officeDocument/2006/relationships/slide" Target="slide16.xml"/><Relationship Id="rId23" Type="http://schemas.openxmlformats.org/officeDocument/2006/relationships/image" Target="../media/image54.png"/><Relationship Id="rId28" Type="http://schemas.openxmlformats.org/officeDocument/2006/relationships/image" Target="../media/image107.png"/><Relationship Id="rId36" Type="http://schemas.openxmlformats.org/officeDocument/2006/relationships/image" Target="../media/image66.jpeg"/><Relationship Id="rId10" Type="http://schemas.openxmlformats.org/officeDocument/2006/relationships/slide" Target="slide7.xml"/><Relationship Id="rId19" Type="http://schemas.openxmlformats.org/officeDocument/2006/relationships/slide" Target="slide3.xml"/><Relationship Id="rId31" Type="http://schemas.openxmlformats.org/officeDocument/2006/relationships/slide" Target="slide12.xml"/><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4.xml"/><Relationship Id="rId22" Type="http://schemas.openxmlformats.org/officeDocument/2006/relationships/hyperlink" Target="http://www.ecolab.com/locations/europe?utm_source=foodservice_brochure&amp;utm_medium=link&amp;utm_term=contact_us&amp;utm_campaign=foodservice_brochure_eu" TargetMode="External"/><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2.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1.xml"/><Relationship Id="rId18" Type="http://schemas.openxmlformats.org/officeDocument/2006/relationships/slide" Target="slide16.xml"/><Relationship Id="rId26" Type="http://schemas.openxmlformats.org/officeDocument/2006/relationships/image" Target="../media/image115.png"/><Relationship Id="rId3" Type="http://schemas.openxmlformats.org/officeDocument/2006/relationships/image" Target="../media/image113.tiff"/><Relationship Id="rId21" Type="http://schemas.openxmlformats.org/officeDocument/2006/relationships/slide" Target="slide39.xml"/><Relationship Id="rId7" Type="http://schemas.openxmlformats.org/officeDocument/2006/relationships/slide" Target="slide5.xml"/><Relationship Id="rId12" Type="http://schemas.openxmlformats.org/officeDocument/2006/relationships/slide" Target="slide8.xml"/><Relationship Id="rId17" Type="http://schemas.openxmlformats.org/officeDocument/2006/relationships/slide" Target="slide15.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notesSlide" Target="../notesSlides/notesSlide11.xml"/><Relationship Id="rId16" Type="http://schemas.openxmlformats.org/officeDocument/2006/relationships/slide" Target="slide14.xml"/><Relationship Id="rId20"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image" Target="../media/image114.png"/><Relationship Id="rId23" Type="http://schemas.openxmlformats.org/officeDocument/2006/relationships/image" Target="../media/image11.png"/><Relationship Id="rId10" Type="http://schemas.openxmlformats.org/officeDocument/2006/relationships/slide" Target="slide7.xml"/><Relationship Id="rId19" Type="http://schemas.openxmlformats.org/officeDocument/2006/relationships/slide" Target="slide29.xml"/><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image" Target="../media/image74.png"/><Relationship Id="rId22" Type="http://schemas.openxmlformats.org/officeDocument/2006/relationships/slide" Target="slide3.xml"/><Relationship Id="rId27" Type="http://schemas.openxmlformats.org/officeDocument/2006/relationships/image" Target="../media/image116.pn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4.xml"/><Relationship Id="rId18" Type="http://schemas.openxmlformats.org/officeDocument/2006/relationships/slide" Target="slide3.xml"/><Relationship Id="rId26" Type="http://schemas.openxmlformats.org/officeDocument/2006/relationships/image" Target="../media/image120.png"/><Relationship Id="rId3" Type="http://schemas.openxmlformats.org/officeDocument/2006/relationships/image" Target="../media/image113.tiff"/><Relationship Id="rId21" Type="http://schemas.openxmlformats.org/officeDocument/2006/relationships/hyperlink" Target="http://www.ecolab.com/locations/europe?utm_source=foodservice_brochure&amp;utm_medium=link&amp;utm_term=contact_us&amp;utm_campaign=foodservice_brochure_eu" TargetMode="External"/><Relationship Id="rId7" Type="http://schemas.openxmlformats.org/officeDocument/2006/relationships/slide" Target="slide5.xml"/><Relationship Id="rId12" Type="http://schemas.openxmlformats.org/officeDocument/2006/relationships/slide" Target="slide12.xml"/><Relationship Id="rId17" Type="http://schemas.openxmlformats.org/officeDocument/2006/relationships/slide" Target="slide39.xml"/><Relationship Id="rId25" Type="http://schemas.openxmlformats.org/officeDocument/2006/relationships/image" Target="../media/image119.png"/><Relationship Id="rId2" Type="http://schemas.openxmlformats.org/officeDocument/2006/relationships/notesSlide" Target="../notesSlides/notesSlide12.xml"/><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9.xml"/><Relationship Id="rId24" Type="http://schemas.openxmlformats.org/officeDocument/2006/relationships/image" Target="../media/image118.jpe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image" Target="../media/image117.jpeg"/><Relationship Id="rId28" Type="http://schemas.openxmlformats.org/officeDocument/2006/relationships/image" Target="../media/image122.png"/><Relationship Id="rId10" Type="http://schemas.openxmlformats.org/officeDocument/2006/relationships/slide" Target="slide7.xml"/><Relationship Id="rId19"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6.xml"/><Relationship Id="rId22" Type="http://schemas.openxmlformats.org/officeDocument/2006/relationships/image" Target="../media/image54.png"/><Relationship Id="rId27" Type="http://schemas.openxmlformats.org/officeDocument/2006/relationships/image" Target="../media/image121.png"/><Relationship Id="rId30" Type="http://schemas.openxmlformats.org/officeDocument/2006/relationships/image" Target="../media/image124.png"/></Relationships>
</file>

<file path=ppt/slides/_rels/slide1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26.png"/><Relationship Id="rId18" Type="http://schemas.openxmlformats.org/officeDocument/2006/relationships/slide" Target="slide33.xml"/><Relationship Id="rId3" Type="http://schemas.openxmlformats.org/officeDocument/2006/relationships/image" Target="../media/image6.png"/><Relationship Id="rId21" Type="http://schemas.openxmlformats.org/officeDocument/2006/relationships/slide" Target="slide19.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9.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125.jpeg"/><Relationship Id="rId16" Type="http://schemas.openxmlformats.org/officeDocument/2006/relationships/slide" Target="slide16.xml"/><Relationship Id="rId20"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17.xml"/><Relationship Id="rId23"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39.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127.png"/><Relationship Id="rId22" Type="http://schemas.openxmlformats.org/officeDocument/2006/relationships/slide" Target="slide23.xml"/></Relationships>
</file>

<file path=ppt/slides/_rels/slide1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slide" Target="slide29.xml"/><Relationship Id="rId18" Type="http://schemas.openxmlformats.org/officeDocument/2006/relationships/slide" Target="slide17.xml"/><Relationship Id="rId3" Type="http://schemas.openxmlformats.org/officeDocument/2006/relationships/image" Target="../media/image6.png"/><Relationship Id="rId21" Type="http://schemas.openxmlformats.org/officeDocument/2006/relationships/slide" Target="slide23.xml"/><Relationship Id="rId7" Type="http://schemas.openxmlformats.org/officeDocument/2006/relationships/slide" Target="slide14.xml"/><Relationship Id="rId12" Type="http://schemas.openxmlformats.org/officeDocument/2006/relationships/slide" Target="slide16.xml"/><Relationship Id="rId17" Type="http://schemas.openxmlformats.org/officeDocument/2006/relationships/slide" Target="slide4.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125.jpeg"/><Relationship Id="rId16" Type="http://schemas.openxmlformats.org/officeDocument/2006/relationships/slide" Target="slide3.xml"/><Relationship Id="rId20"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slide" Target="slide18.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39.xml"/><Relationship Id="rId23" Type="http://schemas.openxmlformats.org/officeDocument/2006/relationships/image" Target="../media/image11.png"/><Relationship Id="rId10" Type="http://schemas.openxmlformats.org/officeDocument/2006/relationships/image" Target="../media/image130.jpeg"/><Relationship Id="rId19" Type="http://schemas.openxmlformats.org/officeDocument/2006/relationships/slide" Target="slide19.xml"/><Relationship Id="rId4" Type="http://schemas.openxmlformats.org/officeDocument/2006/relationships/image" Target="../media/image3.png"/><Relationship Id="rId9" Type="http://schemas.openxmlformats.org/officeDocument/2006/relationships/image" Target="../media/image129.png"/><Relationship Id="rId14" Type="http://schemas.openxmlformats.org/officeDocument/2006/relationships/slide" Target="slide33.xml"/><Relationship Id="rId22" Type="http://schemas.openxmlformats.org/officeDocument/2006/relationships/slide" Target="slide25.xml"/></Relationships>
</file>

<file path=ppt/slides/_rels/slide18.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slide" Target="slide39.xml"/><Relationship Id="rId18" Type="http://schemas.openxmlformats.org/officeDocument/2006/relationships/slide" Target="slide23.xml"/><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image" Target="../media/image132.png"/><Relationship Id="rId12" Type="http://schemas.openxmlformats.org/officeDocument/2006/relationships/slide" Target="slide33.xml"/><Relationship Id="rId17" Type="http://schemas.openxmlformats.org/officeDocument/2006/relationships/slide" Target="slide21.xml"/><Relationship Id="rId2" Type="http://schemas.openxmlformats.org/officeDocument/2006/relationships/image" Target="../media/image125.jpeg"/><Relationship Id="rId16" Type="http://schemas.openxmlformats.org/officeDocument/2006/relationships/slide" Target="slide19.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slide" Target="slide29.xml"/><Relationship Id="rId5" Type="http://schemas.openxmlformats.org/officeDocument/2006/relationships/image" Target="../media/image4.png"/><Relationship Id="rId15" Type="http://schemas.openxmlformats.org/officeDocument/2006/relationships/slide" Target="slide4.xml"/><Relationship Id="rId10" Type="http://schemas.openxmlformats.org/officeDocument/2006/relationships/slide" Target="slide16.xml"/><Relationship Id="rId19" Type="http://schemas.openxmlformats.org/officeDocument/2006/relationships/slide" Target="slide25.xml"/><Relationship Id="rId4" Type="http://schemas.openxmlformats.org/officeDocument/2006/relationships/image" Target="../media/image3.png"/><Relationship Id="rId9" Type="http://schemas.openxmlformats.org/officeDocument/2006/relationships/slide" Target="slide17.xml"/><Relationship Id="rId14" Type="http://schemas.openxmlformats.org/officeDocument/2006/relationships/slide" Target="slide3.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slide" Target="slide39.xml"/><Relationship Id="rId18" Type="http://schemas.openxmlformats.org/officeDocument/2006/relationships/slide" Target="slide25.xml"/><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slide" Target="slide6.xml"/><Relationship Id="rId12" Type="http://schemas.openxmlformats.org/officeDocument/2006/relationships/slide" Target="slide33.xml"/><Relationship Id="rId17" Type="http://schemas.openxmlformats.org/officeDocument/2006/relationships/slide" Target="slide23.xml"/><Relationship Id="rId2" Type="http://schemas.openxmlformats.org/officeDocument/2006/relationships/image" Target="../media/image134.jpeg"/><Relationship Id="rId16" Type="http://schemas.openxmlformats.org/officeDocument/2006/relationships/slide" Target="slide21.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29.xml"/><Relationship Id="rId5" Type="http://schemas.openxmlformats.org/officeDocument/2006/relationships/image" Target="../media/image4.png"/><Relationship Id="rId15" Type="http://schemas.openxmlformats.org/officeDocument/2006/relationships/slide" Target="slide17.xml"/><Relationship Id="rId10" Type="http://schemas.openxmlformats.org/officeDocument/2006/relationships/slide" Target="slide16.xml"/><Relationship Id="rId19" Type="http://schemas.openxmlformats.org/officeDocument/2006/relationships/slide" Target="slide20.xml"/><Relationship Id="rId4" Type="http://schemas.openxmlformats.org/officeDocument/2006/relationships/image" Target="../media/image3.png"/><Relationship Id="rId9" Type="http://schemas.openxmlformats.org/officeDocument/2006/relationships/image" Target="../media/image136.png"/><Relationship Id="rId14" Type="http://schemas.openxmlformats.org/officeDocument/2006/relationships/slide" Target="slide3.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jpeg"/><Relationship Id="rId18"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6.png"/><Relationship Id="rId7" Type="http://schemas.openxmlformats.org/officeDocument/2006/relationships/slide" Target="slide16.xml"/><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image" Target="../media/image5.jpe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3.xml"/><Relationship Id="rId5" Type="http://schemas.openxmlformats.org/officeDocument/2006/relationships/image" Target="../media/image4.png"/><Relationship Id="rId15" Type="http://schemas.openxmlformats.org/officeDocument/2006/relationships/image" Target="../media/image10.jpeg"/><Relationship Id="rId10" Type="http://schemas.openxmlformats.org/officeDocument/2006/relationships/slide" Target="slide39.xml"/><Relationship Id="rId4" Type="http://schemas.openxmlformats.org/officeDocument/2006/relationships/image" Target="../media/image3.png"/><Relationship Id="rId9" Type="http://schemas.openxmlformats.org/officeDocument/2006/relationships/slide" Target="slide33.xml"/><Relationship Id="rId1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0.png"/><Relationship Id="rId18" Type="http://schemas.openxmlformats.org/officeDocument/2006/relationships/image" Target="../media/image145.png"/><Relationship Id="rId26" Type="http://schemas.openxmlformats.org/officeDocument/2006/relationships/slide" Target="slide19.xml"/><Relationship Id="rId3" Type="http://schemas.openxmlformats.org/officeDocument/2006/relationships/image" Target="../media/image134.jpeg"/><Relationship Id="rId21" Type="http://schemas.openxmlformats.org/officeDocument/2006/relationships/slide" Target="slide29.xml"/><Relationship Id="rId34" Type="http://schemas.openxmlformats.org/officeDocument/2006/relationships/image" Target="../media/image12.png"/><Relationship Id="rId7" Type="http://schemas.openxmlformats.org/officeDocument/2006/relationships/slide" Target="slide4.xml"/><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slide" Target="slide17.xml"/><Relationship Id="rId33" Type="http://schemas.openxmlformats.org/officeDocument/2006/relationships/image" Target="../media/image11.png"/><Relationship Id="rId2" Type="http://schemas.openxmlformats.org/officeDocument/2006/relationships/notesSlide" Target="../notesSlides/notesSlide13.xml"/><Relationship Id="rId16" Type="http://schemas.openxmlformats.org/officeDocument/2006/relationships/image" Target="../media/image143.png"/><Relationship Id="rId20" Type="http://schemas.openxmlformats.org/officeDocument/2006/relationships/slide" Target="slide16.xml"/><Relationship Id="rId29"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8.png"/><Relationship Id="rId24" Type="http://schemas.openxmlformats.org/officeDocument/2006/relationships/slide" Target="slide3.xml"/><Relationship Id="rId32" Type="http://schemas.openxmlformats.org/officeDocument/2006/relationships/hyperlink" Target="http://en-uk.ecolab.com/program/kitchenpro/?application=kitchen-care-cleaning-and-food-safety&amp;solution=food-preparation" TargetMode="External"/><Relationship Id="rId5" Type="http://schemas.openxmlformats.org/officeDocument/2006/relationships/image" Target="../media/image3.png"/><Relationship Id="rId15" Type="http://schemas.openxmlformats.org/officeDocument/2006/relationships/image" Target="../media/image142.png"/><Relationship Id="rId23" Type="http://schemas.openxmlformats.org/officeDocument/2006/relationships/slide" Target="slide39.xml"/><Relationship Id="rId28" Type="http://schemas.openxmlformats.org/officeDocument/2006/relationships/slide" Target="slide23.xml"/><Relationship Id="rId10" Type="http://schemas.openxmlformats.org/officeDocument/2006/relationships/image" Target="../media/image137.png"/><Relationship Id="rId19" Type="http://schemas.openxmlformats.org/officeDocument/2006/relationships/image" Target="../media/image146.png"/><Relationship Id="rId31"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54.png"/><Relationship Id="rId14" Type="http://schemas.openxmlformats.org/officeDocument/2006/relationships/image" Target="../media/image141.png"/><Relationship Id="rId22" Type="http://schemas.openxmlformats.org/officeDocument/2006/relationships/slide" Target="slide33.xml"/><Relationship Id="rId27" Type="http://schemas.openxmlformats.org/officeDocument/2006/relationships/slide" Target="slide21.xml"/><Relationship Id="rId30" Type="http://schemas.openxmlformats.org/officeDocument/2006/relationships/hyperlink" Target="http://institutional.ecolab.co.uk/solutions/warewashing/meet-apex" TargetMode="External"/><Relationship Id="rId35"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png"/><Relationship Id="rId18" Type="http://schemas.openxmlformats.org/officeDocument/2006/relationships/slide" Target="slide39.xml"/><Relationship Id="rId26" Type="http://schemas.openxmlformats.org/officeDocument/2006/relationships/image" Target="../media/image12.png"/><Relationship Id="rId3" Type="http://schemas.openxmlformats.org/officeDocument/2006/relationships/image" Target="../media/image6.png"/><Relationship Id="rId21" Type="http://schemas.openxmlformats.org/officeDocument/2006/relationships/slide" Target="slide19.xml"/><Relationship Id="rId7" Type="http://schemas.openxmlformats.org/officeDocument/2006/relationships/image" Target="../media/image148.jpeg"/><Relationship Id="rId12" Type="http://schemas.openxmlformats.org/officeDocument/2006/relationships/image" Target="../media/image153.png"/><Relationship Id="rId17" Type="http://schemas.openxmlformats.org/officeDocument/2006/relationships/slide" Target="slide33.xml"/><Relationship Id="rId25" Type="http://schemas.openxmlformats.org/officeDocument/2006/relationships/image" Target="../media/image11.png"/><Relationship Id="rId2" Type="http://schemas.openxmlformats.org/officeDocument/2006/relationships/image" Target="../media/image147.jpeg"/><Relationship Id="rId16" Type="http://schemas.openxmlformats.org/officeDocument/2006/relationships/slide" Target="slide29.xml"/><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152.png"/><Relationship Id="rId24" Type="http://schemas.openxmlformats.org/officeDocument/2006/relationships/slide" Target="slide22.xml"/><Relationship Id="rId5" Type="http://schemas.openxmlformats.org/officeDocument/2006/relationships/image" Target="../media/image4.png"/><Relationship Id="rId15" Type="http://schemas.openxmlformats.org/officeDocument/2006/relationships/slide" Target="slide16.xml"/><Relationship Id="rId23" Type="http://schemas.openxmlformats.org/officeDocument/2006/relationships/slide" Target="slide25.xml"/><Relationship Id="rId10" Type="http://schemas.openxmlformats.org/officeDocument/2006/relationships/image" Target="../media/image151.png"/><Relationship Id="rId19"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150.jpeg"/><Relationship Id="rId14" Type="http://schemas.openxmlformats.org/officeDocument/2006/relationships/image" Target="../media/image155.png"/><Relationship Id="rId22" Type="http://schemas.openxmlformats.org/officeDocument/2006/relationships/slide" Target="slide23.xml"/><Relationship Id="rId27"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60.png"/><Relationship Id="rId18" Type="http://schemas.openxmlformats.org/officeDocument/2006/relationships/slide" Target="slide29.xml"/><Relationship Id="rId26" Type="http://schemas.openxmlformats.org/officeDocument/2006/relationships/slide" Target="slide25.xml"/><Relationship Id="rId3" Type="http://schemas.openxmlformats.org/officeDocument/2006/relationships/image" Target="../media/image134.jpeg"/><Relationship Id="rId21" Type="http://schemas.openxmlformats.org/officeDocument/2006/relationships/slide" Target="slide3.xml"/><Relationship Id="rId7" Type="http://schemas.openxmlformats.org/officeDocument/2006/relationships/slide" Target="slide4.xml"/><Relationship Id="rId12" Type="http://schemas.openxmlformats.org/officeDocument/2006/relationships/image" Target="../media/image159.png"/><Relationship Id="rId17" Type="http://schemas.openxmlformats.org/officeDocument/2006/relationships/slide" Target="slide16.xml"/><Relationship Id="rId25" Type="http://schemas.openxmlformats.org/officeDocument/2006/relationships/slide" Target="slide23.xml"/><Relationship Id="rId2" Type="http://schemas.openxmlformats.org/officeDocument/2006/relationships/notesSlide" Target="../notesSlides/notesSlide14.xml"/><Relationship Id="rId16" Type="http://schemas.openxmlformats.org/officeDocument/2006/relationships/image" Target="../media/image163.png"/><Relationship Id="rId20" Type="http://schemas.openxmlformats.org/officeDocument/2006/relationships/slide" Target="slide39.xml"/><Relationship Id="rId29" Type="http://schemas.openxmlformats.org/officeDocument/2006/relationships/hyperlink" Target="http://www.ecolab.com/locations/europe?utm_source=foodservice_brochure&amp;utm_medium=link&amp;utm_term=contact_us&amp;utm_campaign=foodservice_brochure_eu"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58.png"/><Relationship Id="rId24" Type="http://schemas.openxmlformats.org/officeDocument/2006/relationships/slide" Target="slide21.xml"/><Relationship Id="rId5" Type="http://schemas.openxmlformats.org/officeDocument/2006/relationships/image" Target="../media/image3.png"/><Relationship Id="rId15" Type="http://schemas.openxmlformats.org/officeDocument/2006/relationships/image" Target="../media/image162.png"/><Relationship Id="rId23" Type="http://schemas.openxmlformats.org/officeDocument/2006/relationships/slide" Target="slide19.xml"/><Relationship Id="rId28" Type="http://schemas.openxmlformats.org/officeDocument/2006/relationships/image" Target="../media/image12.png"/><Relationship Id="rId10" Type="http://schemas.openxmlformats.org/officeDocument/2006/relationships/image" Target="../media/image157.png"/><Relationship Id="rId19" Type="http://schemas.openxmlformats.org/officeDocument/2006/relationships/slide" Target="slide33.xml"/><Relationship Id="rId4" Type="http://schemas.openxmlformats.org/officeDocument/2006/relationships/image" Target="../media/image6.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slide" Target="slide17.xml"/><Relationship Id="rId27" Type="http://schemas.openxmlformats.org/officeDocument/2006/relationships/image" Target="../media/image11.png"/><Relationship Id="rId30"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slide" Target="slide3.xml"/><Relationship Id="rId26"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164.png"/><Relationship Id="rId21" Type="http://schemas.openxmlformats.org/officeDocument/2006/relationships/slide" Target="slide21.xml"/><Relationship Id="rId7" Type="http://schemas.openxmlformats.org/officeDocument/2006/relationships/slide" Target="slide4.xml"/><Relationship Id="rId12" Type="http://schemas.openxmlformats.org/officeDocument/2006/relationships/image" Target="../media/image169.png"/><Relationship Id="rId17" Type="http://schemas.openxmlformats.org/officeDocument/2006/relationships/slide" Target="slide39.xml"/><Relationship Id="rId25" Type="http://schemas.openxmlformats.org/officeDocument/2006/relationships/image" Target="../media/image12.png"/><Relationship Id="rId2" Type="http://schemas.openxmlformats.org/officeDocument/2006/relationships/notesSlide" Target="../notesSlides/notesSlide15.xml"/><Relationship Id="rId16" Type="http://schemas.openxmlformats.org/officeDocument/2006/relationships/slide" Target="slide33.xml"/><Relationship Id="rId20"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8.jpeg"/><Relationship Id="rId24"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slide" Target="slide29.xml"/><Relationship Id="rId23" Type="http://schemas.openxmlformats.org/officeDocument/2006/relationships/slide" Target="slide24.xml"/><Relationship Id="rId28" Type="http://schemas.microsoft.com/office/2007/relationships/hdphoto" Target="../media/hdphoto1.wdp"/><Relationship Id="rId10" Type="http://schemas.openxmlformats.org/officeDocument/2006/relationships/image" Target="../media/image167.jpeg"/><Relationship Id="rId19" Type="http://schemas.openxmlformats.org/officeDocument/2006/relationships/slide" Target="slide17.xml"/><Relationship Id="rId4" Type="http://schemas.openxmlformats.org/officeDocument/2006/relationships/image" Target="../media/image6.png"/><Relationship Id="rId9" Type="http://schemas.openxmlformats.org/officeDocument/2006/relationships/image" Target="../media/image166.jpeg"/><Relationship Id="rId14" Type="http://schemas.openxmlformats.org/officeDocument/2006/relationships/slide" Target="slide16.xml"/><Relationship Id="rId22" Type="http://schemas.openxmlformats.org/officeDocument/2006/relationships/slide" Target="slide25.xml"/><Relationship Id="rId27" Type="http://schemas.openxmlformats.org/officeDocument/2006/relationships/image" Target="../media/image171.png"/></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9.xml"/><Relationship Id="rId18" Type="http://schemas.openxmlformats.org/officeDocument/2006/relationships/image" Target="../media/image12.png"/><Relationship Id="rId26" Type="http://schemas.openxmlformats.org/officeDocument/2006/relationships/image" Target="../media/image176.png"/><Relationship Id="rId3" Type="http://schemas.openxmlformats.org/officeDocument/2006/relationships/image" Target="../media/image164.png"/><Relationship Id="rId21" Type="http://schemas.openxmlformats.org/officeDocument/2006/relationships/image" Target="../media/image54.png"/><Relationship Id="rId7" Type="http://schemas.openxmlformats.org/officeDocument/2006/relationships/slide" Target="slide16.xml"/><Relationship Id="rId12" Type="http://schemas.openxmlformats.org/officeDocument/2006/relationships/slide" Target="slide17.xml"/><Relationship Id="rId17" Type="http://schemas.openxmlformats.org/officeDocument/2006/relationships/image" Target="../media/image11.png"/><Relationship Id="rId25" Type="http://schemas.openxmlformats.org/officeDocument/2006/relationships/image" Target="../media/image175.png"/><Relationship Id="rId2" Type="http://schemas.openxmlformats.org/officeDocument/2006/relationships/notesSlide" Target="../notesSlides/notesSlide16.xml"/><Relationship Id="rId16" Type="http://schemas.openxmlformats.org/officeDocument/2006/relationships/slide" Target="slide25.xml"/><Relationship Id="rId20" Type="http://schemas.openxmlformats.org/officeDocument/2006/relationships/image" Target="../media/image6.png"/><Relationship Id="rId29"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3.xml"/><Relationship Id="rId24" Type="http://schemas.openxmlformats.org/officeDocument/2006/relationships/image" Target="../media/image174.png"/><Relationship Id="rId32" Type="http://schemas.openxmlformats.org/officeDocument/2006/relationships/image" Target="../media/image181.jpeg"/><Relationship Id="rId5" Type="http://schemas.openxmlformats.org/officeDocument/2006/relationships/image" Target="../media/image4.png"/><Relationship Id="rId15" Type="http://schemas.openxmlformats.org/officeDocument/2006/relationships/slide" Target="slide23.xml"/><Relationship Id="rId23" Type="http://schemas.openxmlformats.org/officeDocument/2006/relationships/image" Target="../media/image173.png"/><Relationship Id="rId28" Type="http://schemas.openxmlformats.org/officeDocument/2006/relationships/image" Target="../media/image178.png"/><Relationship Id="rId10" Type="http://schemas.openxmlformats.org/officeDocument/2006/relationships/slide" Target="slide39.xml"/><Relationship Id="rId19" Type="http://schemas.openxmlformats.org/officeDocument/2006/relationships/hyperlink" Target="http://www.ecolab.com/locations/europe?utm_source=foodservice_brochure&amp;utm_medium=link&amp;utm_term=contact_us&amp;utm_campaign=foodservice_brochure_eu" TargetMode="External"/><Relationship Id="rId31" Type="http://schemas.openxmlformats.org/officeDocument/2006/relationships/image" Target="../media/image180.jpeg"/><Relationship Id="rId4" Type="http://schemas.openxmlformats.org/officeDocument/2006/relationships/image" Target="../media/image3.png"/><Relationship Id="rId9" Type="http://schemas.openxmlformats.org/officeDocument/2006/relationships/slide" Target="slide33.xml"/><Relationship Id="rId14" Type="http://schemas.openxmlformats.org/officeDocument/2006/relationships/slide" Target="slide21.xml"/><Relationship Id="rId22" Type="http://schemas.openxmlformats.org/officeDocument/2006/relationships/image" Target="../media/image172.png"/><Relationship Id="rId27" Type="http://schemas.openxmlformats.org/officeDocument/2006/relationships/image" Target="../media/image177.png"/><Relationship Id="rId30" Type="http://schemas.openxmlformats.org/officeDocument/2006/relationships/image" Target="../media/image66.jpeg"/></Relationships>
</file>

<file path=ppt/slides/_rels/slide25.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slide" Target="slide16.xml"/><Relationship Id="rId18" Type="http://schemas.openxmlformats.org/officeDocument/2006/relationships/slide" Target="slide17.xml"/><Relationship Id="rId26"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182.jpeg"/><Relationship Id="rId21" Type="http://schemas.openxmlformats.org/officeDocument/2006/relationships/slide" Target="slide23.xml"/><Relationship Id="rId7" Type="http://schemas.openxmlformats.org/officeDocument/2006/relationships/slide" Target="slide4.xml"/><Relationship Id="rId12" Type="http://schemas.openxmlformats.org/officeDocument/2006/relationships/image" Target="../media/image35.png"/><Relationship Id="rId17" Type="http://schemas.openxmlformats.org/officeDocument/2006/relationships/slide" Target="slide3.xml"/><Relationship Id="rId25" Type="http://schemas.openxmlformats.org/officeDocument/2006/relationships/image" Target="../media/image12.png"/><Relationship Id="rId2" Type="http://schemas.openxmlformats.org/officeDocument/2006/relationships/notesSlide" Target="../notesSlides/notesSlide17.xml"/><Relationship Id="rId16" Type="http://schemas.openxmlformats.org/officeDocument/2006/relationships/slide" Target="slide39.xml"/><Relationship Id="rId20" Type="http://schemas.openxmlformats.org/officeDocument/2006/relationships/slide" Target="slide21.xml"/><Relationship Id="rId29" Type="http://schemas.openxmlformats.org/officeDocument/2006/relationships/image" Target="../media/image18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institutional.ecolab.co.uk/solutions/warewashing/meet-apex" TargetMode="External"/><Relationship Id="rId24" Type="http://schemas.openxmlformats.org/officeDocument/2006/relationships/image" Target="../media/image11.png"/><Relationship Id="rId32" Type="http://schemas.openxmlformats.org/officeDocument/2006/relationships/image" Target="../media/image191.png"/><Relationship Id="rId5" Type="http://schemas.openxmlformats.org/officeDocument/2006/relationships/image" Target="../media/image3.png"/><Relationship Id="rId15" Type="http://schemas.openxmlformats.org/officeDocument/2006/relationships/slide" Target="slide33.xml"/><Relationship Id="rId23" Type="http://schemas.openxmlformats.org/officeDocument/2006/relationships/slide" Target="slide26.xml"/><Relationship Id="rId28" Type="http://schemas.openxmlformats.org/officeDocument/2006/relationships/image" Target="../media/image187.png"/><Relationship Id="rId10" Type="http://schemas.openxmlformats.org/officeDocument/2006/relationships/image" Target="../media/image185.png"/><Relationship Id="rId19" Type="http://schemas.openxmlformats.org/officeDocument/2006/relationships/slide" Target="slide19.xml"/><Relationship Id="rId31" Type="http://schemas.openxmlformats.org/officeDocument/2006/relationships/image" Target="../media/image190.png"/><Relationship Id="rId4" Type="http://schemas.openxmlformats.org/officeDocument/2006/relationships/image" Target="../media/image6.png"/><Relationship Id="rId9" Type="http://schemas.openxmlformats.org/officeDocument/2006/relationships/image" Target="../media/image184.png"/><Relationship Id="rId14" Type="http://schemas.openxmlformats.org/officeDocument/2006/relationships/slide" Target="slide29.xml"/><Relationship Id="rId22" Type="http://schemas.openxmlformats.org/officeDocument/2006/relationships/hyperlink" Target="http://en-uk.ecolab.com/video/uk-greaselift/" TargetMode="External"/><Relationship Id="rId27" Type="http://schemas.openxmlformats.org/officeDocument/2006/relationships/image" Target="../media/image186.png"/><Relationship Id="rId30" Type="http://schemas.openxmlformats.org/officeDocument/2006/relationships/image" Target="../media/image189.png"/></Relationships>
</file>

<file path=ppt/slides/_rels/slide26.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7.xml"/><Relationship Id="rId18" Type="http://schemas.openxmlformats.org/officeDocument/2006/relationships/image" Target="../media/image11.png"/><Relationship Id="rId26" Type="http://schemas.openxmlformats.org/officeDocument/2006/relationships/image" Target="../media/image196.png"/><Relationship Id="rId3" Type="http://schemas.openxmlformats.org/officeDocument/2006/relationships/image" Target="../media/image164.png"/><Relationship Id="rId21" Type="http://schemas.openxmlformats.org/officeDocument/2006/relationships/image" Target="../media/image54.png"/><Relationship Id="rId7" Type="http://schemas.openxmlformats.org/officeDocument/2006/relationships/slide" Target="slide4.xml"/><Relationship Id="rId12" Type="http://schemas.openxmlformats.org/officeDocument/2006/relationships/slide" Target="slide3.xml"/><Relationship Id="rId17" Type="http://schemas.openxmlformats.org/officeDocument/2006/relationships/slide" Target="slide25.xml"/><Relationship Id="rId25" Type="http://schemas.openxmlformats.org/officeDocument/2006/relationships/image" Target="../media/image195.png"/><Relationship Id="rId2" Type="http://schemas.openxmlformats.org/officeDocument/2006/relationships/notesSlide" Target="../notesSlides/notesSlide18.xml"/><Relationship Id="rId16" Type="http://schemas.openxmlformats.org/officeDocument/2006/relationships/slide" Target="slide23.xml"/><Relationship Id="rId20" Type="http://schemas.openxmlformats.org/officeDocument/2006/relationships/hyperlink" Target="http://www.ecolab.com/locations/europe?utm_source=foodservice_brochure&amp;utm_medium=link&amp;utm_term=contact_us&amp;utm_campaign=foodservice_brochure_eu" TargetMode="External"/><Relationship Id="rId29" Type="http://schemas.openxmlformats.org/officeDocument/2006/relationships/image" Target="../media/image19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9.xml"/><Relationship Id="rId24" Type="http://schemas.openxmlformats.org/officeDocument/2006/relationships/image" Target="../media/image194.png"/><Relationship Id="rId32" Type="http://schemas.microsoft.com/office/2007/relationships/hdphoto" Target="../media/hdphoto2.wdp"/><Relationship Id="rId5" Type="http://schemas.openxmlformats.org/officeDocument/2006/relationships/image" Target="../media/image3.png"/><Relationship Id="rId15" Type="http://schemas.openxmlformats.org/officeDocument/2006/relationships/slide" Target="slide21.xml"/><Relationship Id="rId23" Type="http://schemas.openxmlformats.org/officeDocument/2006/relationships/image" Target="../media/image193.png"/><Relationship Id="rId28" Type="http://schemas.openxmlformats.org/officeDocument/2006/relationships/image" Target="../media/image198.png"/><Relationship Id="rId10" Type="http://schemas.openxmlformats.org/officeDocument/2006/relationships/slide" Target="slide33.xml"/><Relationship Id="rId19" Type="http://schemas.openxmlformats.org/officeDocument/2006/relationships/image" Target="../media/image12.png"/><Relationship Id="rId31" Type="http://schemas.openxmlformats.org/officeDocument/2006/relationships/image" Target="../media/image201.png"/><Relationship Id="rId4" Type="http://schemas.openxmlformats.org/officeDocument/2006/relationships/image" Target="../media/image6.png"/><Relationship Id="rId9" Type="http://schemas.openxmlformats.org/officeDocument/2006/relationships/slide" Target="slide29.xml"/><Relationship Id="rId14" Type="http://schemas.openxmlformats.org/officeDocument/2006/relationships/slide" Target="slide19.xml"/><Relationship Id="rId22" Type="http://schemas.openxmlformats.org/officeDocument/2006/relationships/image" Target="../media/image192.png"/><Relationship Id="rId27" Type="http://schemas.openxmlformats.org/officeDocument/2006/relationships/image" Target="../media/image197.png"/><Relationship Id="rId30" Type="http://schemas.openxmlformats.org/officeDocument/2006/relationships/image" Target="../media/image200.png"/></Relationships>
</file>

<file path=ppt/slides/_rels/slide27.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slide" Target="slide16.xml"/><Relationship Id="rId18" Type="http://schemas.openxmlformats.org/officeDocument/2006/relationships/slide" Target="slide17.xml"/><Relationship Id="rId26"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6.png"/><Relationship Id="rId21" Type="http://schemas.openxmlformats.org/officeDocument/2006/relationships/slide" Target="slide23.xml"/><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slide" Target="slide3.xml"/><Relationship Id="rId25" Type="http://schemas.openxmlformats.org/officeDocument/2006/relationships/image" Target="../media/image12.png"/><Relationship Id="rId2" Type="http://schemas.openxmlformats.org/officeDocument/2006/relationships/image" Target="../media/image202.jpeg"/><Relationship Id="rId16" Type="http://schemas.openxmlformats.org/officeDocument/2006/relationships/slide" Target="slide39.xml"/><Relationship Id="rId20"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207.png"/><Relationship Id="rId24"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slide" Target="slide33.xml"/><Relationship Id="rId23" Type="http://schemas.openxmlformats.org/officeDocument/2006/relationships/slide" Target="slide28.xml"/><Relationship Id="rId28" Type="http://schemas.openxmlformats.org/officeDocument/2006/relationships/image" Target="../media/image210.png"/><Relationship Id="rId10" Type="http://schemas.openxmlformats.org/officeDocument/2006/relationships/image" Target="../media/image206.png"/><Relationship Id="rId19" Type="http://schemas.openxmlformats.org/officeDocument/2006/relationships/slide" Target="slide19.xml"/><Relationship Id="rId4" Type="http://schemas.openxmlformats.org/officeDocument/2006/relationships/image" Target="../media/image3.png"/><Relationship Id="rId9" Type="http://schemas.openxmlformats.org/officeDocument/2006/relationships/image" Target="../media/image205.png"/><Relationship Id="rId14" Type="http://schemas.openxmlformats.org/officeDocument/2006/relationships/slide" Target="slide29.xml"/><Relationship Id="rId22" Type="http://schemas.openxmlformats.org/officeDocument/2006/relationships/slide" Target="slide25.xml"/><Relationship Id="rId27" Type="http://schemas.openxmlformats.org/officeDocument/2006/relationships/image" Target="../media/image209.png"/></Relationships>
</file>

<file path=ppt/slides/_rels/slide2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7.xml"/><Relationship Id="rId18" Type="http://schemas.openxmlformats.org/officeDocument/2006/relationships/hyperlink" Target="http://www.ecolab.com/locations/europe?utm_source=foodservice_brochure&amp;utm_medium=link&amp;utm_term=contact_us&amp;utm_campaign=foodservice_brochure_eu" TargetMode="External"/><Relationship Id="rId26" Type="http://schemas.openxmlformats.org/officeDocument/2006/relationships/image" Target="../media/image218.png"/><Relationship Id="rId3" Type="http://schemas.openxmlformats.org/officeDocument/2006/relationships/image" Target="../media/image202.jpeg"/><Relationship Id="rId21" Type="http://schemas.openxmlformats.org/officeDocument/2006/relationships/image" Target="../media/image213.png"/><Relationship Id="rId7" Type="http://schemas.openxmlformats.org/officeDocument/2006/relationships/slide" Target="slide4.xml"/><Relationship Id="rId12" Type="http://schemas.openxmlformats.org/officeDocument/2006/relationships/slide" Target="slide3.xml"/><Relationship Id="rId17" Type="http://schemas.openxmlformats.org/officeDocument/2006/relationships/image" Target="../media/image12.png"/><Relationship Id="rId25" Type="http://schemas.openxmlformats.org/officeDocument/2006/relationships/image" Target="../media/image217.png"/><Relationship Id="rId2" Type="http://schemas.openxmlformats.org/officeDocument/2006/relationships/notesSlide" Target="../notesSlides/notesSlide19.xml"/><Relationship Id="rId16" Type="http://schemas.openxmlformats.org/officeDocument/2006/relationships/image" Target="../media/image11.png"/><Relationship Id="rId20" Type="http://schemas.openxmlformats.org/officeDocument/2006/relationships/image" Target="../media/image2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39.xml"/><Relationship Id="rId24" Type="http://schemas.openxmlformats.org/officeDocument/2006/relationships/image" Target="../media/image216.png"/><Relationship Id="rId5" Type="http://schemas.openxmlformats.org/officeDocument/2006/relationships/image" Target="../media/image3.png"/><Relationship Id="rId15" Type="http://schemas.openxmlformats.org/officeDocument/2006/relationships/slide" Target="slide25.xml"/><Relationship Id="rId23" Type="http://schemas.openxmlformats.org/officeDocument/2006/relationships/image" Target="../media/image215.png"/><Relationship Id="rId10" Type="http://schemas.openxmlformats.org/officeDocument/2006/relationships/slide" Target="slide33.xml"/><Relationship Id="rId19" Type="http://schemas.openxmlformats.org/officeDocument/2006/relationships/image" Target="../media/image211.png"/><Relationship Id="rId4" Type="http://schemas.openxmlformats.org/officeDocument/2006/relationships/image" Target="../media/image6.png"/><Relationship Id="rId9" Type="http://schemas.openxmlformats.org/officeDocument/2006/relationships/slide" Target="slide29.xml"/><Relationship Id="rId14" Type="http://schemas.openxmlformats.org/officeDocument/2006/relationships/slide" Target="slide21.xml"/><Relationship Id="rId22" Type="http://schemas.openxmlformats.org/officeDocument/2006/relationships/image" Target="../media/image214.png"/><Relationship Id="rId27" Type="http://schemas.openxmlformats.org/officeDocument/2006/relationships/image" Target="../media/image219.png"/></Relationships>
</file>

<file path=ppt/slides/_rels/slide2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30.xml"/><Relationship Id="rId18" Type="http://schemas.openxmlformats.org/officeDocument/2006/relationships/slide" Target="slide33.xml"/><Relationship Id="rId3" Type="http://schemas.openxmlformats.org/officeDocument/2006/relationships/image" Target="../media/image6.pn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9.xml"/><Relationship Id="rId2" Type="http://schemas.openxmlformats.org/officeDocument/2006/relationships/image" Target="../media/image220.jpeg"/><Relationship Id="rId16" Type="http://schemas.openxmlformats.org/officeDocument/2006/relationships/image" Target="../media/image222.jpeg"/><Relationship Id="rId20"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image" Target="../media/image221.jpeg"/><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9.xml"/><Relationship Id="rId19" Type="http://schemas.openxmlformats.org/officeDocument/2006/relationships/slide" Target="slide39.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33.xml"/><Relationship Id="rId1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slide" Target="slide29.xml"/><Relationship Id="rId17" Type="http://schemas.openxmlformats.org/officeDocument/2006/relationships/image" Target="../media/image11.png"/><Relationship Id="rId2" Type="http://schemas.openxmlformats.org/officeDocument/2006/relationships/image" Target="../media/image13.jpeg"/><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slide" Target="slide16.xml"/><Relationship Id="rId5" Type="http://schemas.openxmlformats.org/officeDocument/2006/relationships/image" Target="../media/image15.png"/><Relationship Id="rId15" Type="http://schemas.openxmlformats.org/officeDocument/2006/relationships/slide" Target="slide3.xml"/><Relationship Id="rId10" Type="http://schemas.openxmlformats.org/officeDocument/2006/relationships/image" Target="../media/image19.png"/><Relationship Id="rId19" Type="http://schemas.openxmlformats.org/officeDocument/2006/relationships/hyperlink" Target="http://www.ecolab.com/locations/europe?utm_source=foodservice_brochure&amp;utm_medium=link&amp;utm_term=contact_us&amp;utm_campaign=foodservice_brochure_eu" TargetMode="External"/><Relationship Id="rId4" Type="http://schemas.openxmlformats.org/officeDocument/2006/relationships/image" Target="../media/image3.png"/><Relationship Id="rId9" Type="http://schemas.openxmlformats.org/officeDocument/2006/relationships/slide" Target="slide4.xml"/><Relationship Id="rId14" Type="http://schemas.openxmlformats.org/officeDocument/2006/relationships/slide" Target="slide39.xml"/></Relationships>
</file>

<file path=ppt/slides/_rels/slide3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23.jpeg"/><Relationship Id="rId18" Type="http://schemas.openxmlformats.org/officeDocument/2006/relationships/slide" Target="slide4.xml"/><Relationship Id="rId3" Type="http://schemas.openxmlformats.org/officeDocument/2006/relationships/image" Target="../media/image6.png"/><Relationship Id="rId21" Type="http://schemas.openxmlformats.org/officeDocument/2006/relationships/image" Target="../media/image12.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9.xml"/><Relationship Id="rId2" Type="http://schemas.openxmlformats.org/officeDocument/2006/relationships/image" Target="../media/image220.jpeg"/><Relationship Id="rId16" Type="http://schemas.openxmlformats.org/officeDocument/2006/relationships/slide" Target="slide33.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slide" Target="slide29.xml"/><Relationship Id="rId10" Type="http://schemas.openxmlformats.org/officeDocument/2006/relationships/slide" Target="slide9.xml"/><Relationship Id="rId19" Type="http://schemas.openxmlformats.org/officeDocument/2006/relationships/slide" Target="slide31.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3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32.xml"/><Relationship Id="rId18" Type="http://schemas.openxmlformats.org/officeDocument/2006/relationships/image" Target="../media/image228.png"/><Relationship Id="rId26" Type="http://schemas.openxmlformats.org/officeDocument/2006/relationships/slide" Target="slide29.xml"/><Relationship Id="rId3" Type="http://schemas.openxmlformats.org/officeDocument/2006/relationships/image" Target="../media/image6.png"/><Relationship Id="rId21" Type="http://schemas.openxmlformats.org/officeDocument/2006/relationships/image" Target="../media/image177.png"/><Relationship Id="rId34" Type="http://schemas.openxmlformats.org/officeDocument/2006/relationships/image" Target="../media/image66.jpeg"/><Relationship Id="rId7" Type="http://schemas.openxmlformats.org/officeDocument/2006/relationships/slide" Target="slide6.xml"/><Relationship Id="rId12" Type="http://schemas.openxmlformats.org/officeDocument/2006/relationships/image" Target="../media/image54.png"/><Relationship Id="rId17" Type="http://schemas.openxmlformats.org/officeDocument/2006/relationships/image" Target="../media/image227.png"/><Relationship Id="rId25" Type="http://schemas.openxmlformats.org/officeDocument/2006/relationships/slide" Target="slide16.xml"/><Relationship Id="rId33"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220.jpeg"/><Relationship Id="rId16" Type="http://schemas.openxmlformats.org/officeDocument/2006/relationships/image" Target="../media/image226.png"/><Relationship Id="rId20" Type="http://schemas.openxmlformats.org/officeDocument/2006/relationships/image" Target="../media/image178.png"/><Relationship Id="rId29"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14.xml"/><Relationship Id="rId24" Type="http://schemas.openxmlformats.org/officeDocument/2006/relationships/image" Target="../media/image3.png"/><Relationship Id="rId32" Type="http://schemas.openxmlformats.org/officeDocument/2006/relationships/image" Target="../media/image12.png"/><Relationship Id="rId5" Type="http://schemas.openxmlformats.org/officeDocument/2006/relationships/slide" Target="slide3.xml"/><Relationship Id="rId15" Type="http://schemas.openxmlformats.org/officeDocument/2006/relationships/image" Target="../media/image225.png"/><Relationship Id="rId23" Type="http://schemas.openxmlformats.org/officeDocument/2006/relationships/image" Target="../media/image231.png"/><Relationship Id="rId28" Type="http://schemas.openxmlformats.org/officeDocument/2006/relationships/slide" Target="slide39.xml"/><Relationship Id="rId10" Type="http://schemas.openxmlformats.org/officeDocument/2006/relationships/slide" Target="slide12.xml"/><Relationship Id="rId19" Type="http://schemas.openxmlformats.org/officeDocument/2006/relationships/image" Target="../media/image229.png"/><Relationship Id="rId31"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slide" Target="slide9.xml"/><Relationship Id="rId14" Type="http://schemas.openxmlformats.org/officeDocument/2006/relationships/image" Target="../media/image224.jpeg"/><Relationship Id="rId22" Type="http://schemas.openxmlformats.org/officeDocument/2006/relationships/image" Target="../media/image230.png"/><Relationship Id="rId27" Type="http://schemas.openxmlformats.org/officeDocument/2006/relationships/slide" Target="slide33.xml"/><Relationship Id="rId30"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png"/><Relationship Id="rId18" Type="http://schemas.openxmlformats.org/officeDocument/2006/relationships/slide" Target="slide4.xml"/><Relationship Id="rId26" Type="http://schemas.openxmlformats.org/officeDocument/2006/relationships/image" Target="../media/image234.png"/><Relationship Id="rId3" Type="http://schemas.openxmlformats.org/officeDocument/2006/relationships/image" Target="../media/image220.jpeg"/><Relationship Id="rId21" Type="http://schemas.openxmlformats.org/officeDocument/2006/relationships/image" Target="../media/image12.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9.xml"/><Relationship Id="rId25" Type="http://schemas.openxmlformats.org/officeDocument/2006/relationships/image" Target="../media/image233.png"/><Relationship Id="rId2" Type="http://schemas.openxmlformats.org/officeDocument/2006/relationships/notesSlide" Target="../notesSlides/notesSlide20.xml"/><Relationship Id="rId16" Type="http://schemas.openxmlformats.org/officeDocument/2006/relationships/slide" Target="slide33.xml"/><Relationship Id="rId20" Type="http://schemas.openxmlformats.org/officeDocument/2006/relationships/image" Target="../media/image11.png"/><Relationship Id="rId29" Type="http://schemas.openxmlformats.org/officeDocument/2006/relationships/slide" Target="slide15.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232.png"/><Relationship Id="rId32" Type="http://schemas.openxmlformats.org/officeDocument/2006/relationships/image" Target="../media/image179.png"/><Relationship Id="rId5" Type="http://schemas.openxmlformats.org/officeDocument/2006/relationships/image" Target="../media/image4.png"/><Relationship Id="rId15" Type="http://schemas.openxmlformats.org/officeDocument/2006/relationships/slide" Target="slide29.xml"/><Relationship Id="rId23" Type="http://schemas.openxmlformats.org/officeDocument/2006/relationships/image" Target="../media/image54.png"/><Relationship Id="rId28" Type="http://schemas.openxmlformats.org/officeDocument/2006/relationships/image" Target="../media/image236.png"/><Relationship Id="rId10" Type="http://schemas.openxmlformats.org/officeDocument/2006/relationships/slide" Target="slide9.xml"/><Relationship Id="rId19" Type="http://schemas.openxmlformats.org/officeDocument/2006/relationships/slide" Target="slide31.xml"/><Relationship Id="rId31" Type="http://schemas.openxmlformats.org/officeDocument/2006/relationships/image" Target="../media/image238.png"/><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hyperlink" Target="http://www.ecolab.com/locations/europe?utm_source=foodservice_brochure&amp;utm_medium=link&amp;utm_term=contact_us&amp;utm_campaign=foodservice_brochure_eu" TargetMode="External"/><Relationship Id="rId27" Type="http://schemas.openxmlformats.org/officeDocument/2006/relationships/image" Target="../media/image235.png"/><Relationship Id="rId30" Type="http://schemas.openxmlformats.org/officeDocument/2006/relationships/image" Target="../media/image237.png"/></Relationships>
</file>

<file path=ppt/slides/_rels/slide3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0.png"/><Relationship Id="rId18" Type="http://schemas.openxmlformats.org/officeDocument/2006/relationships/slide" Target="slide39.xml"/><Relationship Id="rId3" Type="http://schemas.openxmlformats.org/officeDocument/2006/relationships/image" Target="../media/image6.png"/><Relationship Id="rId21" Type="http://schemas.openxmlformats.org/officeDocument/2006/relationships/slide" Target="slide36.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3.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239.jpeg"/><Relationship Id="rId16" Type="http://schemas.openxmlformats.org/officeDocument/2006/relationships/slide" Target="slide29.xml"/><Relationship Id="rId20"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16.xml"/><Relationship Id="rId23"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241.jpeg"/><Relationship Id="rId22" Type="http://schemas.openxmlformats.org/officeDocument/2006/relationships/slide" Target="slide38.xml"/></Relationships>
</file>

<file path=ppt/slides/_rels/slide3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2.png"/><Relationship Id="rId18" Type="http://schemas.openxmlformats.org/officeDocument/2006/relationships/slide" Target="slide39.xml"/><Relationship Id="rId3" Type="http://schemas.openxmlformats.org/officeDocument/2006/relationships/image" Target="../media/image6.png"/><Relationship Id="rId21" Type="http://schemas.openxmlformats.org/officeDocument/2006/relationships/slide" Target="slide36.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3.xml"/><Relationship Id="rId25"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image" Target="../media/image239.jpeg"/><Relationship Id="rId16" Type="http://schemas.openxmlformats.org/officeDocument/2006/relationships/slide" Target="slide29.xml"/><Relationship Id="rId20"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slide" Target="slide16.xml"/><Relationship Id="rId23"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243.png"/><Relationship Id="rId22" Type="http://schemas.openxmlformats.org/officeDocument/2006/relationships/slide" Target="slide38.xml"/></Relationships>
</file>

<file path=ppt/slides/_rels/slide3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34.xml"/><Relationship Id="rId3" Type="http://schemas.openxmlformats.org/officeDocument/2006/relationships/image" Target="../media/image6.pn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4.xml"/><Relationship Id="rId2" Type="http://schemas.openxmlformats.org/officeDocument/2006/relationships/image" Target="../media/image239.jpeg"/><Relationship Id="rId16" Type="http://schemas.openxmlformats.org/officeDocument/2006/relationships/slide" Target="slide39.xml"/><Relationship Id="rId20" Type="http://schemas.openxmlformats.org/officeDocument/2006/relationships/slide" Target="slide38.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243.png"/><Relationship Id="rId5" Type="http://schemas.openxmlformats.org/officeDocument/2006/relationships/image" Target="../media/image4.png"/><Relationship Id="rId15" Type="http://schemas.openxmlformats.org/officeDocument/2006/relationships/slide" Target="slide33.xml"/><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9.xml"/><Relationship Id="rId19" Type="http://schemas.openxmlformats.org/officeDocument/2006/relationships/slide" Target="slide36.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29.xml"/><Relationship Id="rId22"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45.png"/><Relationship Id="rId18" Type="http://schemas.openxmlformats.org/officeDocument/2006/relationships/slide" Target="slide29.xml"/><Relationship Id="rId26" Type="http://schemas.openxmlformats.org/officeDocument/2006/relationships/image" Target="../media/image35.png"/><Relationship Id="rId3" Type="http://schemas.openxmlformats.org/officeDocument/2006/relationships/image" Target="../media/image6.png"/><Relationship Id="rId21" Type="http://schemas.openxmlformats.org/officeDocument/2006/relationships/slide" Target="slide4.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16.xml"/><Relationship Id="rId25" Type="http://schemas.openxmlformats.org/officeDocument/2006/relationships/hyperlink" Target="http://institutional.ecolab.co.uk/solutions/warewashing/meet-apex" TargetMode="External"/><Relationship Id="rId2" Type="http://schemas.openxmlformats.org/officeDocument/2006/relationships/image" Target="../media/image244.jpeg"/><Relationship Id="rId16" Type="http://schemas.openxmlformats.org/officeDocument/2006/relationships/image" Target="../media/image247.png"/><Relationship Id="rId20" Type="http://schemas.openxmlformats.org/officeDocument/2006/relationships/slide" Target="slide39.xml"/><Relationship Id="rId29"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slide" Target="slide37.xml"/><Relationship Id="rId5" Type="http://schemas.openxmlformats.org/officeDocument/2006/relationships/image" Target="../media/image4.png"/><Relationship Id="rId15" Type="http://schemas.openxmlformats.org/officeDocument/2006/relationships/image" Target="../media/image246.jpeg"/><Relationship Id="rId23" Type="http://schemas.openxmlformats.org/officeDocument/2006/relationships/slide" Target="slide38.xml"/><Relationship Id="rId28" Type="http://schemas.openxmlformats.org/officeDocument/2006/relationships/image" Target="../media/image11.png"/><Relationship Id="rId10" Type="http://schemas.openxmlformats.org/officeDocument/2006/relationships/slide" Target="slide9.xml"/><Relationship Id="rId19" Type="http://schemas.openxmlformats.org/officeDocument/2006/relationships/slide" Target="slide33.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74.png"/><Relationship Id="rId22" Type="http://schemas.openxmlformats.org/officeDocument/2006/relationships/slide" Target="slide34.xml"/><Relationship Id="rId27" Type="http://schemas.openxmlformats.org/officeDocument/2006/relationships/hyperlink" Target="http://en-uk.ecolab.com/program/nexa/?application=kitchen-care-cleaning-and-food-safety&amp;solution=hand-soaps-sanitizers-and-lotions" TargetMode="External"/><Relationship Id="rId30"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3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54.png"/><Relationship Id="rId18" Type="http://schemas.openxmlformats.org/officeDocument/2006/relationships/image" Target="../media/image252.png"/><Relationship Id="rId26" Type="http://schemas.openxmlformats.org/officeDocument/2006/relationships/slide" Target="slide39.xml"/><Relationship Id="rId3" Type="http://schemas.openxmlformats.org/officeDocument/2006/relationships/image" Target="../media/image244.jpeg"/><Relationship Id="rId21" Type="http://schemas.openxmlformats.org/officeDocument/2006/relationships/image" Target="../media/image255.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image" Target="../media/image251.png"/><Relationship Id="rId25" Type="http://schemas.openxmlformats.org/officeDocument/2006/relationships/slide" Target="slide33.xml"/><Relationship Id="rId33"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notesSlide" Target="../notesSlides/notesSlide21.xml"/><Relationship Id="rId16" Type="http://schemas.openxmlformats.org/officeDocument/2006/relationships/image" Target="../media/image250.png"/><Relationship Id="rId20" Type="http://schemas.openxmlformats.org/officeDocument/2006/relationships/image" Target="../media/image254.png"/><Relationship Id="rId29" Type="http://schemas.openxmlformats.org/officeDocument/2006/relationships/slide" Target="slide36.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slide" Target="slide29.xml"/><Relationship Id="rId32"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249.png"/><Relationship Id="rId23" Type="http://schemas.openxmlformats.org/officeDocument/2006/relationships/slide" Target="slide16.xml"/><Relationship Id="rId28" Type="http://schemas.openxmlformats.org/officeDocument/2006/relationships/slide" Target="slide34.xml"/><Relationship Id="rId10" Type="http://schemas.openxmlformats.org/officeDocument/2006/relationships/slide" Target="slide9.xml"/><Relationship Id="rId19" Type="http://schemas.openxmlformats.org/officeDocument/2006/relationships/image" Target="../media/image253.png"/><Relationship Id="rId31"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image" Target="../media/image248.png"/><Relationship Id="rId22" Type="http://schemas.openxmlformats.org/officeDocument/2006/relationships/image" Target="../media/image3.png"/><Relationship Id="rId27" Type="http://schemas.openxmlformats.org/officeDocument/2006/relationships/slide" Target="slide4.xml"/><Relationship Id="rId30"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png"/><Relationship Id="rId18" Type="http://schemas.openxmlformats.org/officeDocument/2006/relationships/slide" Target="slide4.xml"/><Relationship Id="rId26" Type="http://schemas.openxmlformats.org/officeDocument/2006/relationships/image" Target="../media/image257.png"/><Relationship Id="rId3" Type="http://schemas.openxmlformats.org/officeDocument/2006/relationships/image" Target="../media/image244.jpe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9.xml"/><Relationship Id="rId25" Type="http://schemas.openxmlformats.org/officeDocument/2006/relationships/image" Target="../media/image256.png"/><Relationship Id="rId33" Type="http://schemas.microsoft.com/office/2007/relationships/hdphoto" Target="../media/hdphoto3.wdp"/><Relationship Id="rId2" Type="http://schemas.openxmlformats.org/officeDocument/2006/relationships/notesSlide" Target="../notesSlides/notesSlide22.xml"/><Relationship Id="rId16" Type="http://schemas.openxmlformats.org/officeDocument/2006/relationships/slide" Target="slide33.xml"/><Relationship Id="rId20" Type="http://schemas.openxmlformats.org/officeDocument/2006/relationships/slide" Target="slide36.xml"/><Relationship Id="rId29" Type="http://schemas.openxmlformats.org/officeDocument/2006/relationships/image" Target="../media/image260.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24" Type="http://schemas.openxmlformats.org/officeDocument/2006/relationships/image" Target="../media/image54.png"/><Relationship Id="rId32" Type="http://schemas.openxmlformats.org/officeDocument/2006/relationships/image" Target="../media/image263.png"/><Relationship Id="rId5" Type="http://schemas.openxmlformats.org/officeDocument/2006/relationships/image" Target="../media/image4.png"/><Relationship Id="rId15" Type="http://schemas.openxmlformats.org/officeDocument/2006/relationships/slide" Target="slide29.xml"/><Relationship Id="rId23" Type="http://schemas.openxmlformats.org/officeDocument/2006/relationships/hyperlink" Target="http://www.ecolab.com/locations/europe?utm_source=foodservice_brochure&amp;utm_medium=link&amp;utm_term=contact_us&amp;utm_campaign=foodservice_brochure_eu" TargetMode="External"/><Relationship Id="rId28" Type="http://schemas.openxmlformats.org/officeDocument/2006/relationships/image" Target="../media/image259.png"/><Relationship Id="rId10" Type="http://schemas.openxmlformats.org/officeDocument/2006/relationships/slide" Target="slide9.xml"/><Relationship Id="rId19" Type="http://schemas.openxmlformats.org/officeDocument/2006/relationships/slide" Target="slide34.xml"/><Relationship Id="rId31" Type="http://schemas.openxmlformats.org/officeDocument/2006/relationships/image" Target="../media/image262.jpeg"/><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image" Target="../media/image12.png"/><Relationship Id="rId27" Type="http://schemas.openxmlformats.org/officeDocument/2006/relationships/image" Target="../media/image258.png"/><Relationship Id="rId30" Type="http://schemas.openxmlformats.org/officeDocument/2006/relationships/image" Target="../media/image261.png"/></Relationships>
</file>

<file path=ppt/slides/_rels/slide3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65.png"/><Relationship Id="rId1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4.xml"/><Relationship Id="rId2" Type="http://schemas.openxmlformats.org/officeDocument/2006/relationships/image" Target="../media/image264.jpeg"/><Relationship Id="rId16" Type="http://schemas.openxmlformats.org/officeDocument/2006/relationships/slide" Target="slide33.xml"/><Relationship Id="rId20" Type="http://schemas.openxmlformats.org/officeDocument/2006/relationships/hyperlink" Target="http://www.ecolab.com/locations/europe?utm_source=foodservice_brochure&amp;utm_medium=link&amp;utm_term=contact_us&amp;utm_campaign=foodservice_brochure_eu" TargetMode="Externa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slide" Target="slide29.xml"/><Relationship Id="rId10" Type="http://schemas.openxmlformats.org/officeDocument/2006/relationships/slide" Target="slide9.xm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slide" Target="slide1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2.xml"/><Relationship Id="rId18" Type="http://schemas.openxmlformats.org/officeDocument/2006/relationships/slide" Target="slide39.xml"/><Relationship Id="rId3" Type="http://schemas.openxmlformats.org/officeDocument/2006/relationships/image" Target="../media/image20.jpeg"/><Relationship Id="rId21"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slide" Target="slide9.xml"/><Relationship Id="rId17" Type="http://schemas.openxmlformats.org/officeDocument/2006/relationships/slide" Target="slide33.xml"/><Relationship Id="rId2" Type="http://schemas.openxmlformats.org/officeDocument/2006/relationships/notesSlide" Target="../notesSlides/notesSlide1.xml"/><Relationship Id="rId16" Type="http://schemas.openxmlformats.org/officeDocument/2006/relationships/slide" Target="slide29.xml"/><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3.png"/><Relationship Id="rId15" Type="http://schemas.openxmlformats.org/officeDocument/2006/relationships/slide" Target="slide16.xml"/><Relationship Id="rId10" Type="http://schemas.openxmlformats.org/officeDocument/2006/relationships/slide" Target="slide7.xml"/><Relationship Id="rId19"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slide" Target="slide14.xml"/><Relationship Id="rId22" Type="http://schemas.openxmlformats.org/officeDocument/2006/relationships/hyperlink" Target="http://www.ecolab.com/locations/europe?utm_source=foodservice_brochure&amp;utm_medium=link&amp;utm_term=contact_us&amp;utm_campaign=foodservice_brochure_eu"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67.png"/><Relationship Id="rId18" Type="http://schemas.openxmlformats.org/officeDocument/2006/relationships/slide" Target="slide33.xml"/><Relationship Id="rId3" Type="http://schemas.openxmlformats.org/officeDocument/2006/relationships/image" Target="../media/image6.png"/><Relationship Id="rId21" Type="http://schemas.openxmlformats.org/officeDocument/2006/relationships/image" Target="../media/image11.pn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29.xml"/><Relationship Id="rId2" Type="http://schemas.openxmlformats.org/officeDocument/2006/relationships/image" Target="../media/image266.jpeg"/><Relationship Id="rId16" Type="http://schemas.openxmlformats.org/officeDocument/2006/relationships/slide" Target="slide16.xml"/><Relationship Id="rId20" Type="http://schemas.openxmlformats.org/officeDocument/2006/relationships/slide" Target="slide39.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2.xml"/><Relationship Id="rId5" Type="http://schemas.openxmlformats.org/officeDocument/2006/relationships/image" Target="../media/image4.png"/><Relationship Id="rId15" Type="http://schemas.openxmlformats.org/officeDocument/2006/relationships/image" Target="../media/image269.jpeg"/><Relationship Id="rId23" Type="http://schemas.openxmlformats.org/officeDocument/2006/relationships/hyperlink" Target="http://www.ecolab.com/locations/europe?utm_source=foodservice_brochure&amp;utm_medium=link&amp;utm_term=contact_us&amp;utm_campaign=foodservice_brochure_eu" TargetMode="External"/><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268.jpe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29.xml"/><Relationship Id="rId18"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23.jpeg"/><Relationship Id="rId21" Type="http://schemas.openxmlformats.org/officeDocument/2006/relationships/slide" Target="slide9.xml"/><Relationship Id="rId7" Type="http://schemas.openxmlformats.org/officeDocument/2006/relationships/image" Target="../media/image4.png"/><Relationship Id="rId12" Type="http://schemas.openxmlformats.org/officeDocument/2006/relationships/slide" Target="slide16.xml"/><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14.xml"/><Relationship Id="rId5" Type="http://schemas.openxmlformats.org/officeDocument/2006/relationships/image" Target="../media/image6.png"/><Relationship Id="rId15" Type="http://schemas.openxmlformats.org/officeDocument/2006/relationships/slide" Target="slide39.xml"/><Relationship Id="rId10" Type="http://schemas.openxmlformats.org/officeDocument/2006/relationships/slide" Target="slide4.xml"/><Relationship Id="rId19" Type="http://schemas.openxmlformats.org/officeDocument/2006/relationships/slide" Target="slide7.xml"/><Relationship Id="rId4" Type="http://schemas.openxmlformats.org/officeDocument/2006/relationships/image" Target="../media/image24.png"/><Relationship Id="rId9" Type="http://schemas.openxmlformats.org/officeDocument/2006/relationships/slide" Target="slide3.xml"/><Relationship Id="rId14" Type="http://schemas.openxmlformats.org/officeDocument/2006/relationships/slide" Target="slide33.xml"/><Relationship Id="rId22" Type="http://schemas.openxmlformats.org/officeDocument/2006/relationships/slide" Target="slide1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26" Type="http://schemas.openxmlformats.org/officeDocument/2006/relationships/slide" Target="slide33.xml"/><Relationship Id="rId3" Type="http://schemas.openxmlformats.org/officeDocument/2006/relationships/image" Target="../media/image27.jpeg"/><Relationship Id="rId21" Type="http://schemas.openxmlformats.org/officeDocument/2006/relationships/slide" Target="slide3.xml"/><Relationship Id="rId34" Type="http://schemas.openxmlformats.org/officeDocument/2006/relationships/slide" Target="slide9.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5" Type="http://schemas.openxmlformats.org/officeDocument/2006/relationships/slide" Target="slide29.xml"/><Relationship Id="rId33"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19.png"/><Relationship Id="rId29"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2.png"/><Relationship Id="rId24" Type="http://schemas.openxmlformats.org/officeDocument/2006/relationships/slide" Target="slide16.xml"/><Relationship Id="rId32" Type="http://schemas.openxmlformats.org/officeDocument/2006/relationships/slide" Target="slide7.xml"/><Relationship Id="rId5" Type="http://schemas.openxmlformats.org/officeDocument/2006/relationships/image" Target="../media/image3.png"/><Relationship Id="rId15" Type="http://schemas.openxmlformats.org/officeDocument/2006/relationships/image" Target="../media/image35.png"/><Relationship Id="rId23" Type="http://schemas.openxmlformats.org/officeDocument/2006/relationships/slide" Target="slide14.xml"/><Relationship Id="rId28" Type="http://schemas.openxmlformats.org/officeDocument/2006/relationships/image" Target="../media/image11.png"/><Relationship Id="rId10" Type="http://schemas.openxmlformats.org/officeDocument/2006/relationships/image" Target="../media/image31.png"/><Relationship Id="rId19" Type="http://schemas.openxmlformats.org/officeDocument/2006/relationships/image" Target="../media/image39.png"/><Relationship Id="rId31" Type="http://schemas.openxmlformats.org/officeDocument/2006/relationships/slide" Target="slide6.xml"/><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hyperlink" Target="http://en-uk.ecolab.com/program/apex-warewashing-program/?application=dishwashing&amp;solution=machine-warewashing" TargetMode="External"/><Relationship Id="rId22" Type="http://schemas.openxmlformats.org/officeDocument/2006/relationships/slide" Target="slide4.xml"/><Relationship Id="rId27" Type="http://schemas.openxmlformats.org/officeDocument/2006/relationships/slide" Target="slide39.xml"/><Relationship Id="rId30" Type="http://schemas.openxmlformats.org/officeDocument/2006/relationships/hyperlink" Target="http://www.ecolab.com/locations/europe?utm_source=foodservice_brochure&amp;utm_medium=link&amp;utm_term=contact_us&amp;utm_campaign=foodservice_brochure_eu" TargetMode="External"/><Relationship Id="rId35" Type="http://schemas.openxmlformats.org/officeDocument/2006/relationships/slide" Target="slide12.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slide" Target="slide4.xml"/><Relationship Id="rId26" Type="http://schemas.openxmlformats.org/officeDocument/2006/relationships/hyperlink" Target="http://www.ecolab.com/locations/europe?utm_source=foodservice_brochure&amp;utm_medium=link&amp;utm_term=contact_us&amp;utm_campaign=foodservice_brochure_eu" TargetMode="External"/><Relationship Id="rId3" Type="http://schemas.openxmlformats.org/officeDocument/2006/relationships/image" Target="../media/image40.jpeg"/><Relationship Id="rId21" Type="http://schemas.openxmlformats.org/officeDocument/2006/relationships/slide" Target="slide29.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slide" Target="slide3.xml"/><Relationship Id="rId25" Type="http://schemas.openxmlformats.org/officeDocument/2006/relationships/image" Target="../media/image12.png"/><Relationship Id="rId33" Type="http://schemas.openxmlformats.org/officeDocument/2006/relationships/slide" Target="slide12.xml"/><Relationship Id="rId2" Type="http://schemas.openxmlformats.org/officeDocument/2006/relationships/notesSlide" Target="../notesSlides/notesSlide4.xml"/><Relationship Id="rId16" Type="http://schemas.openxmlformats.org/officeDocument/2006/relationships/image" Target="../media/image50.jpeg"/><Relationship Id="rId20" Type="http://schemas.openxmlformats.org/officeDocument/2006/relationships/slide" Target="slide16.xml"/><Relationship Id="rId29"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5.png"/><Relationship Id="rId24" Type="http://schemas.openxmlformats.org/officeDocument/2006/relationships/image" Target="../media/image11.png"/><Relationship Id="rId32" Type="http://schemas.openxmlformats.org/officeDocument/2006/relationships/slide" Target="slide9.xml"/><Relationship Id="rId5" Type="http://schemas.openxmlformats.org/officeDocument/2006/relationships/image" Target="../media/image3.png"/><Relationship Id="rId15" Type="http://schemas.openxmlformats.org/officeDocument/2006/relationships/image" Target="../media/image49.png"/><Relationship Id="rId23" Type="http://schemas.openxmlformats.org/officeDocument/2006/relationships/slide" Target="slide39.xml"/><Relationship Id="rId28" Type="http://schemas.openxmlformats.org/officeDocument/2006/relationships/image" Target="../media/image52.png"/><Relationship Id="rId10" Type="http://schemas.openxmlformats.org/officeDocument/2006/relationships/image" Target="../media/image44.png"/><Relationship Id="rId19" Type="http://schemas.openxmlformats.org/officeDocument/2006/relationships/slide" Target="slide14.xml"/><Relationship Id="rId31" Type="http://schemas.openxmlformats.org/officeDocument/2006/relationships/slide" Target="slide8.xml"/><Relationship Id="rId4" Type="http://schemas.openxmlformats.org/officeDocument/2006/relationships/image" Target="../media/image6.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slide" Target="slide33.xml"/><Relationship Id="rId27" Type="http://schemas.openxmlformats.org/officeDocument/2006/relationships/image" Target="../media/image51.png"/><Relationship Id="rId30"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18" Type="http://schemas.openxmlformats.org/officeDocument/2006/relationships/image" Target="../media/image65.jpeg"/><Relationship Id="rId26" Type="http://schemas.openxmlformats.org/officeDocument/2006/relationships/slide" Target="slide14.xml"/><Relationship Id="rId3" Type="http://schemas.openxmlformats.org/officeDocument/2006/relationships/image" Target="../media/image53.jpeg"/><Relationship Id="rId21" Type="http://schemas.openxmlformats.org/officeDocument/2006/relationships/slide" Target="slide4.xml"/><Relationship Id="rId34" Type="http://schemas.openxmlformats.org/officeDocument/2006/relationships/image" Target="../media/image66.jpe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jpeg"/><Relationship Id="rId25" Type="http://schemas.openxmlformats.org/officeDocument/2006/relationships/slide" Target="slide12.xml"/><Relationship Id="rId33" Type="http://schemas.openxmlformats.org/officeDocument/2006/relationships/hyperlink" Target="http://www.ecolab.com/locations/europe?utm_source=foodservice_brochure&amp;utm_medium=link&amp;utm_term=contact_us&amp;utm_campaign=foodservice_brochure_eu" TargetMode="External"/><Relationship Id="rId2" Type="http://schemas.openxmlformats.org/officeDocument/2006/relationships/notesSlide" Target="../notesSlides/notesSlide5.xml"/><Relationship Id="rId16" Type="http://schemas.openxmlformats.org/officeDocument/2006/relationships/image" Target="../media/image63.jpeg"/><Relationship Id="rId20" Type="http://schemas.openxmlformats.org/officeDocument/2006/relationships/slide" Target="slide5.xml"/><Relationship Id="rId29"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58.png"/><Relationship Id="rId24" Type="http://schemas.openxmlformats.org/officeDocument/2006/relationships/slide" Target="slide9.xml"/><Relationship Id="rId32"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image" Target="../media/image62.png"/><Relationship Id="rId23" Type="http://schemas.openxmlformats.org/officeDocument/2006/relationships/slide" Target="slide7.xml"/><Relationship Id="rId28" Type="http://schemas.openxmlformats.org/officeDocument/2006/relationships/slide" Target="slide29.xml"/><Relationship Id="rId36" Type="http://schemas.openxmlformats.org/officeDocument/2006/relationships/image" Target="../media/image67.jpeg"/><Relationship Id="rId10" Type="http://schemas.openxmlformats.org/officeDocument/2006/relationships/image" Target="../media/image57.jpeg"/><Relationship Id="rId19" Type="http://schemas.openxmlformats.org/officeDocument/2006/relationships/slide" Target="slide3.xml"/><Relationship Id="rId31"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56.jpeg"/><Relationship Id="rId14" Type="http://schemas.openxmlformats.org/officeDocument/2006/relationships/image" Target="../media/image61.png"/><Relationship Id="rId22" Type="http://schemas.openxmlformats.org/officeDocument/2006/relationships/slide" Target="slide6.xml"/><Relationship Id="rId27" Type="http://schemas.openxmlformats.org/officeDocument/2006/relationships/slide" Target="slide16.xml"/><Relationship Id="rId30" Type="http://schemas.openxmlformats.org/officeDocument/2006/relationships/slide" Target="slide39.xml"/><Relationship Id="rId35"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3.png"/><Relationship Id="rId18" Type="http://schemas.openxmlformats.org/officeDocument/2006/relationships/slide" Target="slide14.xml"/><Relationship Id="rId26" Type="http://schemas.openxmlformats.org/officeDocument/2006/relationships/slide" Target="slide10.xml"/><Relationship Id="rId3" Type="http://schemas.openxmlformats.org/officeDocument/2006/relationships/image" Target="../media/image68.jpeg"/><Relationship Id="rId21" Type="http://schemas.openxmlformats.org/officeDocument/2006/relationships/slide" Target="slide33.xml"/><Relationship Id="rId7" Type="http://schemas.openxmlformats.org/officeDocument/2006/relationships/slide" Target="slide7.xml"/><Relationship Id="rId12" Type="http://schemas.openxmlformats.org/officeDocument/2006/relationships/image" Target="../media/image72.png"/><Relationship Id="rId17" Type="http://schemas.openxmlformats.org/officeDocument/2006/relationships/slide" Target="slide9.xml"/><Relationship Id="rId25" Type="http://schemas.openxmlformats.org/officeDocument/2006/relationships/image" Target="../media/image75.png"/><Relationship Id="rId2" Type="http://schemas.openxmlformats.org/officeDocument/2006/relationships/notesSlide" Target="../notesSlides/notesSlide6.xml"/><Relationship Id="rId16" Type="http://schemas.openxmlformats.org/officeDocument/2006/relationships/slide" Target="slide6.xml"/><Relationship Id="rId20" Type="http://schemas.openxmlformats.org/officeDocument/2006/relationships/slide" Target="slide29.xml"/><Relationship Id="rId29" Type="http://schemas.openxmlformats.org/officeDocument/2006/relationships/hyperlink" Target="http://www.ecolab.com/locations/europe?utm_source=foodservice_brochure&amp;utm_medium=link&amp;utm_term=contact_us&amp;utm_campaign=foodservice_brochure_eu" TargetMode="Externa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71.png"/><Relationship Id="rId24" Type="http://schemas.openxmlformats.org/officeDocument/2006/relationships/image" Target="../media/image74.png"/><Relationship Id="rId5" Type="http://schemas.openxmlformats.org/officeDocument/2006/relationships/image" Target="../media/image3.png"/><Relationship Id="rId15" Type="http://schemas.openxmlformats.org/officeDocument/2006/relationships/slide" Target="slide4.xml"/><Relationship Id="rId23" Type="http://schemas.openxmlformats.org/officeDocument/2006/relationships/slide" Target="slide13.xml"/><Relationship Id="rId28" Type="http://schemas.openxmlformats.org/officeDocument/2006/relationships/image" Target="../media/image12.png"/><Relationship Id="rId10" Type="http://schemas.openxmlformats.org/officeDocument/2006/relationships/image" Target="../media/image70.png"/><Relationship Id="rId19" Type="http://schemas.openxmlformats.org/officeDocument/2006/relationships/slide" Target="slide16.xml"/><Relationship Id="rId4" Type="http://schemas.openxmlformats.org/officeDocument/2006/relationships/image" Target="../media/image6.png"/><Relationship Id="rId9" Type="http://schemas.openxmlformats.org/officeDocument/2006/relationships/image" Target="../media/image69.png"/><Relationship Id="rId14" Type="http://schemas.openxmlformats.org/officeDocument/2006/relationships/slide" Target="slide5.xml"/><Relationship Id="rId22" Type="http://schemas.openxmlformats.org/officeDocument/2006/relationships/slide" Target="slide39.xml"/><Relationship Id="rId2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AppData\Local\Microsoft\Windows\Temporary Internet Files\Content.Outlook\A2WQ2JX3\Threechefs serv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7" y="-58312"/>
            <a:ext cx="9185727" cy="69163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 y="1844824"/>
            <a:ext cx="2977610" cy="133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4182" y="1969612"/>
            <a:ext cx="3049233" cy="1015663"/>
          </a:xfrm>
          <a:prstGeom prst="rect">
            <a:avLst/>
          </a:prstGeom>
          <a:noFill/>
        </p:spPr>
        <p:txBody>
          <a:bodyPr wrap="none" rtlCol="0">
            <a:spAutoFit/>
          </a:bodyPr>
          <a:lstStyle/>
          <a:p>
            <a:r>
              <a:rPr lang="en-GB" sz="4000" dirty="0" smtClean="0">
                <a:solidFill>
                  <a:srgbClr val="0070C0"/>
                </a:solidFill>
                <a:latin typeface="Arial" panose="020B0604020202020204" pitchFamily="34" charset="0"/>
                <a:cs typeface="Arial" panose="020B0604020202020204" pitchFamily="34" charset="0"/>
              </a:rPr>
              <a:t>Food</a:t>
            </a:r>
            <a:r>
              <a:rPr lang="en-GB" sz="4000" b="0" dirty="0" smtClean="0">
                <a:solidFill>
                  <a:srgbClr val="0070C0"/>
                </a:solidFill>
                <a:latin typeface="Arial" panose="020B0604020202020204" pitchFamily="34" charset="0"/>
                <a:cs typeface="Arial" panose="020B0604020202020204" pitchFamily="34" charset="0"/>
              </a:rPr>
              <a:t>service</a:t>
            </a:r>
            <a:r>
              <a:rPr lang="en-GB" sz="2000" baseline="0" dirty="0" smtClean="0">
                <a:latin typeface="Arial" panose="020B0604020202020204" pitchFamily="34" charset="0"/>
                <a:cs typeface="Arial" panose="020B0604020202020204" pitchFamily="34" charset="0"/>
              </a:rPr>
              <a:t> </a:t>
            </a:r>
            <a:endParaRPr lang="en-GB" sz="2000" dirty="0">
              <a:solidFill>
                <a:schemeClr val="bg1">
                  <a:lumMod val="65000"/>
                </a:schemeClr>
              </a:solidFill>
              <a:latin typeface="Arial" panose="020B0604020202020204" pitchFamily="34" charset="0"/>
              <a:cs typeface="Arial" panose="020B0604020202020204" pitchFamily="34" charset="0"/>
            </a:endParaRPr>
          </a:p>
          <a:p>
            <a:r>
              <a:rPr lang="en-GB" sz="2000" baseline="0" dirty="0" smtClean="0">
                <a:solidFill>
                  <a:schemeClr val="bg1">
                    <a:lumMod val="65000"/>
                  </a:schemeClr>
                </a:solidFill>
                <a:latin typeface="Arial" panose="020B0604020202020204" pitchFamily="34" charset="0"/>
                <a:cs typeface="Arial" panose="020B0604020202020204" pitchFamily="34" charset="0"/>
              </a:rPr>
              <a:t>Cleaner, Safer, Healthier</a:t>
            </a:r>
            <a:endParaRPr lang="en-GB" sz="2000" dirty="0">
              <a:solidFill>
                <a:schemeClr val="bg1">
                  <a:lumMod val="65000"/>
                </a:schemeClr>
              </a:solidFill>
              <a:latin typeface="Arial" panose="020B0604020202020204" pitchFamily="34" charset="0"/>
              <a:cs typeface="Arial" panose="020B0604020202020204" pitchFamily="34" charset="0"/>
            </a:endParaRPr>
          </a:p>
        </p:txBody>
      </p:sp>
      <p:pic>
        <p:nvPicPr>
          <p:cNvPr id="2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857" y="485030"/>
            <a:ext cx="1769143" cy="639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 y="-15398"/>
            <a:ext cx="9144000" cy="552091"/>
            <a:chOff x="1" y="0"/>
            <a:chExt cx="9144000" cy="552091"/>
          </a:xfrm>
        </p:grpSpPr>
        <p:pic>
          <p:nvPicPr>
            <p:cNvPr id="7" name="Picture 2"/>
            <p:cNvPicPr>
              <a:picLocks noChangeAspect="1" noChangeArrowheads="1"/>
            </p:cNvPicPr>
            <p:nvPr userDrawn="1"/>
          </p:nvPicPr>
          <p:blipFill rotWithShape="1">
            <a:blip r:embed="rId4"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TextBox 25"/>
          <p:cNvSpPr txBox="1"/>
          <p:nvPr/>
        </p:nvSpPr>
        <p:spPr>
          <a:xfrm>
            <a:off x="7447329" y="970940"/>
            <a:ext cx="1721946" cy="3539430"/>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 name="Rectangle 3">
            <a:hlinkClick r:id="rId5" action="ppaction://hlinksldjump"/>
          </p:cNvPr>
          <p:cNvSpPr/>
          <p:nvPr/>
        </p:nvSpPr>
        <p:spPr>
          <a:xfrm>
            <a:off x="7472605" y="1500411"/>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hlinkClick r:id="rId7" action="ppaction://hlinksldjump"/>
          </p:cNvPr>
          <p:cNvSpPr txBox="1"/>
          <p:nvPr/>
        </p:nvSpPr>
        <p:spPr>
          <a:xfrm>
            <a:off x="7496527" y="2030392"/>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10" name="TextBox 9">
            <a:hlinkClick r:id="rId8" action="ppaction://hlinksldjump"/>
          </p:cNvPr>
          <p:cNvSpPr txBox="1"/>
          <p:nvPr/>
        </p:nvSpPr>
        <p:spPr>
          <a:xfrm>
            <a:off x="7496526" y="3683432"/>
            <a:ext cx="1672749" cy="584775"/>
          </a:xfrm>
          <a:prstGeom prst="rect">
            <a:avLst/>
          </a:prstGeom>
          <a:noFill/>
        </p:spPr>
        <p:txBody>
          <a:bodyPr wrap="square" rtlCol="0">
            <a:spAutoFit/>
          </a:bodyPr>
          <a:lstStyle/>
          <a:p>
            <a:endParaRPr lang="en-GB" sz="1600" dirty="0" smtClean="0"/>
          </a:p>
          <a:p>
            <a:endParaRPr lang="en-GB" sz="1600" dirty="0"/>
          </a:p>
        </p:txBody>
      </p:sp>
      <p:sp>
        <p:nvSpPr>
          <p:cNvPr id="18" name="TextBox 17">
            <a:hlinkClick r:id="rId6" action="ppaction://hlinksldjump"/>
          </p:cNvPr>
          <p:cNvSpPr txBox="1"/>
          <p:nvPr/>
        </p:nvSpPr>
        <p:spPr>
          <a:xfrm>
            <a:off x="7484361" y="971005"/>
            <a:ext cx="1512168" cy="369332"/>
          </a:xfrm>
          <a:prstGeom prst="rect">
            <a:avLst/>
          </a:prstGeom>
          <a:noFill/>
        </p:spPr>
        <p:txBody>
          <a:bodyPr wrap="square" rtlCol="0">
            <a:spAutoFit/>
          </a:bodyPr>
          <a:lstStyle/>
          <a:p>
            <a:endParaRPr lang="en-GB" dirty="0"/>
          </a:p>
        </p:txBody>
      </p:sp>
      <p:sp>
        <p:nvSpPr>
          <p:cNvPr id="17" name="TextBox 16">
            <a:hlinkClick r:id="rId9" action="ppaction://hlinksldjump"/>
          </p:cNvPr>
          <p:cNvSpPr txBox="1"/>
          <p:nvPr/>
        </p:nvSpPr>
        <p:spPr>
          <a:xfrm>
            <a:off x="7536026" y="2696361"/>
            <a:ext cx="1237714" cy="369332"/>
          </a:xfrm>
          <a:prstGeom prst="rect">
            <a:avLst/>
          </a:prstGeom>
          <a:noFill/>
        </p:spPr>
        <p:txBody>
          <a:bodyPr wrap="square" rtlCol="0">
            <a:spAutoFit/>
          </a:bodyPr>
          <a:lstStyle/>
          <a:p>
            <a:endParaRPr lang="en-GB" dirty="0"/>
          </a:p>
        </p:txBody>
      </p:sp>
      <p:sp>
        <p:nvSpPr>
          <p:cNvPr id="19" name="TextBox 18">
            <a:hlinkClick r:id="rId10" action="ppaction://hlinksldjump"/>
          </p:cNvPr>
          <p:cNvSpPr txBox="1"/>
          <p:nvPr/>
        </p:nvSpPr>
        <p:spPr>
          <a:xfrm>
            <a:off x="7540307" y="3191914"/>
            <a:ext cx="1268255"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92718975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iStock_000004657058Larg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476" y="2829012"/>
            <a:ext cx="7821650" cy="52125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76" y="529310"/>
            <a:ext cx="10595602" cy="759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10243736" cy="545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2800"/>
          <a:stretch/>
        </p:blipFill>
        <p:spPr bwMode="auto">
          <a:xfrm>
            <a:off x="7380311" y="536693"/>
            <a:ext cx="1769143" cy="758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692696"/>
            <a:ext cx="5336717"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Solid Manual Detergent </a:t>
            </a:r>
            <a:r>
              <a:rPr lang="en-GB" sz="1600" b="1" dirty="0" smtClean="0">
                <a:solidFill>
                  <a:srgbClr val="0070C0"/>
                </a:solidFill>
                <a:latin typeface="Arial Narrow" panose="020B0606020202030204" pitchFamily="34" charset="0"/>
                <a:cs typeface="Arial" panose="020B0604020202020204" pitchFamily="34" charset="0"/>
              </a:rPr>
              <a:t>with Solid Manual Dispenser</a:t>
            </a:r>
            <a:endParaRPr lang="en-GB" sz="16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Manual Warewashing Performance</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55266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467783" y="1931978"/>
            <a:ext cx="0" cy="236483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0" name="Isosceles Triangle 39"/>
          <p:cNvSpPr/>
          <p:nvPr/>
        </p:nvSpPr>
        <p:spPr>
          <a:xfrm rot="5400000">
            <a:off x="7474069" y="307703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7"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39" y="3665263"/>
            <a:ext cx="8568952"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8"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79" name="TextBox 78"/>
          <p:cNvSpPr txBox="1"/>
          <p:nvPr/>
        </p:nvSpPr>
        <p:spPr>
          <a:xfrm>
            <a:off x="7545110" y="1844824"/>
            <a:ext cx="1340432" cy="2600712"/>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Solids Program</a:t>
            </a:r>
          </a:p>
          <a:p>
            <a:r>
              <a:rPr lang="en-GB" sz="1000" dirty="0" smtClean="0">
                <a:solidFill>
                  <a:srgbClr val="0070C0"/>
                </a:solidFill>
                <a:latin typeface="Arial Narrow" panose="020B0606020202030204" pitchFamily="34" charset="0"/>
                <a:cs typeface="Arial" panose="020B0604020202020204" pitchFamily="34" charset="0"/>
              </a:rPr>
              <a:t>- Solid Manual Detergent</a:t>
            </a:r>
          </a:p>
          <a:p>
            <a:r>
              <a:rPr lang="en-GB" sz="1000" dirty="0" smtClean="0">
                <a:solidFill>
                  <a:schemeClr val="bg1">
                    <a:lumMod val="65000"/>
                  </a:schemeClr>
                </a:solidFill>
                <a:latin typeface="Arial Narrow" panose="020B0606020202030204" pitchFamily="34" charset="0"/>
                <a:cs typeface="Arial" panose="020B0604020202020204" pitchFamily="34" charset="0"/>
              </a:rPr>
              <a:t>- Solid </a:t>
            </a:r>
            <a:r>
              <a:rPr lang="en-GB" sz="1000" dirty="0">
                <a:solidFill>
                  <a:schemeClr val="bg1">
                    <a:lumMod val="65000"/>
                  </a:schemeClr>
                </a:solidFill>
                <a:latin typeface="Arial Narrow" panose="020B0606020202030204" pitchFamily="34" charset="0"/>
                <a:cs typeface="Arial" panose="020B0604020202020204" pitchFamily="34" charset="0"/>
              </a:rPr>
              <a:t>Product </a:t>
            </a:r>
            <a:r>
              <a:rPr lang="en-GB" sz="1000" dirty="0" smtClean="0">
                <a:solidFill>
                  <a:schemeClr val="bg1">
                    <a:lumMod val="65000"/>
                  </a:schemeClr>
                </a:solidFill>
                <a:latin typeface="Arial Narrow" panose="020B0606020202030204" pitchFamily="34" charset="0"/>
                <a:cs typeface="Arial" panose="020B0604020202020204" pitchFamily="34" charset="0"/>
              </a:rPr>
              <a:t>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0" name="Rectangle 79">
            <a:hlinkClick r:id="rId9"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a:hlinkClick r:id="rId10"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11"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2"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3"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hlinkClick r:id="rId6" action="ppaction://hlinksldjump"/>
          </p:cNvPr>
          <p:cNvSpPr/>
          <p:nvPr/>
        </p:nvSpPr>
        <p:spPr>
          <a:xfrm>
            <a:off x="7557658" y="991305"/>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hlinkClick r:id="rId14" action="ppaction://hlinksldjump"/>
          </p:cNvPr>
          <p:cNvSpPr/>
          <p:nvPr/>
        </p:nvSpPr>
        <p:spPr>
          <a:xfrm>
            <a:off x="7505507" y="395473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hlinkClick r:id="rId14" action="ppaction://hlinksldjump"/>
          </p:cNvPr>
          <p:cNvSpPr/>
          <p:nvPr/>
        </p:nvSpPr>
        <p:spPr>
          <a:xfrm>
            <a:off x="7590421" y="409318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hlinkClick r:id="rId14" action="ppaction://hlinksldjump"/>
          </p:cNvPr>
          <p:cNvSpPr/>
          <p:nvPr/>
        </p:nvSpPr>
        <p:spPr>
          <a:xfrm>
            <a:off x="7548852" y="424479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a:hlinkClick r:id="rId15" action="ppaction://hlinksldjump"/>
          </p:cNvPr>
          <p:cNvSpPr txBox="1"/>
          <p:nvPr/>
        </p:nvSpPr>
        <p:spPr>
          <a:xfrm>
            <a:off x="7473931" y="444482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1" name="TextBox 50">
            <a:hlinkClick r:id="rId16"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52" name="TextBox 51">
            <a:hlinkClick r:id="rId17" action="ppaction://hlinksldjump"/>
          </p:cNvPr>
          <p:cNvSpPr txBox="1"/>
          <p:nvPr/>
        </p:nvSpPr>
        <p:spPr>
          <a:xfrm>
            <a:off x="7545888" y="5620063"/>
            <a:ext cx="1268255" cy="369332"/>
          </a:xfrm>
          <a:prstGeom prst="rect">
            <a:avLst/>
          </a:prstGeom>
          <a:noFill/>
        </p:spPr>
        <p:txBody>
          <a:bodyPr wrap="square" rtlCol="0">
            <a:spAutoFit/>
          </a:bodyPr>
          <a:lstStyle/>
          <a:p>
            <a:endParaRPr lang="en-GB" dirty="0"/>
          </a:p>
        </p:txBody>
      </p:sp>
      <p:sp>
        <p:nvSpPr>
          <p:cNvPr id="53" name="TextBox 52">
            <a:hlinkClick r:id="rId18"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54" name="TextBox 53">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5" name="Rectangle 54">
            <a:hlinkClick r:id="rId1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hlinkClick r:id="rId19" action="ppaction://hlinksldjump"/>
          </p:cNvPr>
          <p:cNvSpPr/>
          <p:nvPr/>
        </p:nvSpPr>
        <p:spPr>
          <a:xfrm>
            <a:off x="7584968" y="3681445"/>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1" name="Group 40"/>
          <p:cNvGrpSpPr/>
          <p:nvPr/>
        </p:nvGrpSpPr>
        <p:grpSpPr>
          <a:xfrm>
            <a:off x="-55111" y="3665263"/>
            <a:ext cx="7435424" cy="2417051"/>
            <a:chOff x="-55111" y="3665263"/>
            <a:chExt cx="7435424" cy="2417051"/>
          </a:xfrm>
        </p:grpSpPr>
        <p:pic>
          <p:nvPicPr>
            <p:cNvPr id="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1" y="3665263"/>
              <a:ext cx="7435423"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Straight Connector 58"/>
            <p:cNvCxnSpPr/>
            <p:nvPr/>
          </p:nvCxnSpPr>
          <p:spPr>
            <a:xfrm flipV="1">
              <a:off x="5706008" y="3796070"/>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823111" y="3796072"/>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22260" y="3832298"/>
              <a:ext cx="0" cy="19442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6994" y="5220540"/>
              <a:ext cx="2059963" cy="707886"/>
            </a:xfrm>
            <a:prstGeom prst="rect">
              <a:avLst/>
            </a:prstGeom>
          </p:spPr>
          <p:txBody>
            <a:bodyPr wrap="square">
              <a:spAutoFit/>
            </a:bodyPr>
            <a:lstStyle/>
            <a:p>
              <a:r>
                <a:rPr lang="en-GB" sz="1000" dirty="0" smtClean="0">
                  <a:solidFill>
                    <a:schemeClr val="bg1">
                      <a:lumMod val="65000"/>
                    </a:schemeClr>
                  </a:solidFill>
                  <a:latin typeface="Arial Narrow" panose="020B0606020202030204" pitchFamily="34" charset="0"/>
                  <a:cs typeface="Arial" panose="020B0604020202020204" pitchFamily="34" charset="0"/>
                </a:rPr>
                <a:t>Solid </a:t>
              </a:r>
              <a:r>
                <a:rPr lang="en-GB" sz="1000" dirty="0">
                  <a:solidFill>
                    <a:schemeClr val="bg1">
                      <a:lumMod val="65000"/>
                    </a:schemeClr>
                  </a:solidFill>
                  <a:latin typeface="Arial Narrow" panose="020B0606020202030204" pitchFamily="34" charset="0"/>
                  <a:cs typeface="Arial" panose="020B0604020202020204" pitchFamily="34" charset="0"/>
                </a:rPr>
                <a:t>Manual </a:t>
              </a:r>
              <a:r>
                <a:rPr lang="en-GB" sz="1000" dirty="0" smtClean="0">
                  <a:solidFill>
                    <a:schemeClr val="bg1">
                      <a:lumMod val="65000"/>
                    </a:schemeClr>
                  </a:solidFill>
                  <a:latin typeface="Arial Narrow" panose="020B0606020202030204" pitchFamily="34" charset="0"/>
                  <a:cs typeface="Arial" panose="020B0604020202020204" pitchFamily="34" charset="0"/>
                </a:rPr>
                <a:t>Detergent</a:t>
              </a:r>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washes </a:t>
              </a:r>
              <a:r>
                <a:rPr lang="en-GB" sz="1000" dirty="0">
                  <a:solidFill>
                    <a:schemeClr val="bg1">
                      <a:lumMod val="65000"/>
                    </a:schemeClr>
                  </a:solidFill>
                  <a:latin typeface="Arial Narrow" panose="020B0606020202030204" pitchFamily="34" charset="0"/>
                  <a:cs typeface="Arial" panose="020B0604020202020204" pitchFamily="34" charset="0"/>
                </a:rPr>
                <a:t>up to </a:t>
              </a:r>
            </a:p>
            <a:p>
              <a:r>
                <a:rPr lang="en-GB" sz="1000" dirty="0">
                  <a:solidFill>
                    <a:schemeClr val="bg1">
                      <a:lumMod val="65000"/>
                    </a:schemeClr>
                  </a:solidFill>
                  <a:latin typeface="Arial Narrow" panose="020B0606020202030204" pitchFamily="34" charset="0"/>
                  <a:cs typeface="Arial" panose="020B0604020202020204" pitchFamily="34" charset="0"/>
                </a:rPr>
                <a:t>3X MORE </a:t>
              </a:r>
              <a:r>
                <a:rPr lang="en-GB" sz="1000" dirty="0" smtClean="0">
                  <a:solidFill>
                    <a:schemeClr val="bg1">
                      <a:lumMod val="65000"/>
                    </a:schemeClr>
                  </a:solidFill>
                  <a:latin typeface="Arial Narrow" panose="020B0606020202030204" pitchFamily="34" charset="0"/>
                  <a:cs typeface="Arial" panose="020B0604020202020204" pitchFamily="34" charset="0"/>
                </a:rPr>
                <a:t>than </a:t>
              </a:r>
              <a:r>
                <a:rPr lang="en-GB" sz="1000" dirty="0">
                  <a:solidFill>
                    <a:schemeClr val="bg1">
                      <a:lumMod val="65000"/>
                    </a:schemeClr>
                  </a:solidFill>
                  <a:latin typeface="Arial Narrow" panose="020B0606020202030204" pitchFamily="34" charset="0"/>
                  <a:cs typeface="Arial" panose="020B0604020202020204" pitchFamily="34" charset="0"/>
                </a:rPr>
                <a:t>white </a:t>
              </a:r>
              <a:r>
                <a:rPr lang="en-GB" sz="1000" dirty="0" smtClean="0">
                  <a:solidFill>
                    <a:schemeClr val="bg1">
                      <a:lumMod val="65000"/>
                    </a:schemeClr>
                  </a:solidFill>
                  <a:latin typeface="Arial Narrow" panose="020B0606020202030204" pitchFamily="34" charset="0"/>
                  <a:cs typeface="Arial" panose="020B0604020202020204" pitchFamily="34" charset="0"/>
                </a:rPr>
                <a:t>label liquid detergents** and is formulated </a:t>
              </a:r>
              <a:r>
                <a:rPr lang="en-GB" sz="1000" dirty="0">
                  <a:solidFill>
                    <a:schemeClr val="bg1">
                      <a:lumMod val="65000"/>
                    </a:schemeClr>
                  </a:solidFill>
                  <a:latin typeface="Arial Narrow" panose="020B0606020202030204" pitchFamily="34" charset="0"/>
                  <a:cs typeface="Arial" panose="020B0604020202020204" pitchFamily="34" charset="0"/>
                </a:rPr>
                <a:t>to clean the most difficult food </a:t>
              </a:r>
              <a:r>
                <a:rPr lang="en-GB" sz="1000" dirty="0" smtClean="0">
                  <a:solidFill>
                    <a:schemeClr val="bg1">
                      <a:lumMod val="65000"/>
                    </a:schemeClr>
                  </a:solidFill>
                  <a:latin typeface="Arial Narrow" panose="020B0606020202030204" pitchFamily="34" charset="0"/>
                  <a:cs typeface="Arial" panose="020B0604020202020204" pitchFamily="34" charset="0"/>
                </a:rPr>
                <a:t>soils</a:t>
              </a:r>
              <a:endParaRPr lang="en-GB" sz="1000" dirty="0">
                <a:solidFill>
                  <a:schemeClr val="bg1">
                    <a:lumMod val="65000"/>
                  </a:schemeClr>
                </a:solidFill>
                <a:latin typeface="Arial Narrow" panose="020B0606020202030204" pitchFamily="34" charset="0"/>
                <a:cs typeface="Arial" panose="020B0604020202020204" pitchFamily="34" charset="0"/>
              </a:endParaRPr>
            </a:p>
          </p:txBody>
        </p:sp>
        <p:sp>
          <p:nvSpPr>
            <p:cNvPr id="63" name="Rectangle 62"/>
            <p:cNvSpPr/>
            <p:nvPr/>
          </p:nvSpPr>
          <p:spPr>
            <a:xfrm>
              <a:off x="3817123" y="5222514"/>
              <a:ext cx="1869450" cy="707886"/>
            </a:xfrm>
            <a:prstGeom prst="rect">
              <a:avLst/>
            </a:prstGeom>
          </p:spPr>
          <p:txBody>
            <a:bodyPr wrap="square">
              <a:spAutoFit/>
            </a:bodyPr>
            <a:lstStyle/>
            <a:p>
              <a:r>
                <a:rPr lang="en-GB" sz="1000" dirty="0">
                  <a:solidFill>
                    <a:schemeClr val="bg1">
                      <a:lumMod val="65000"/>
                    </a:schemeClr>
                  </a:solidFill>
                  <a:latin typeface="Arial Narrow" panose="020B0606020202030204" pitchFamily="34" charset="0"/>
                  <a:cs typeface="Arial" panose="020B0604020202020204" pitchFamily="34" charset="0"/>
                </a:rPr>
                <a:t>With no installation or plumbing and 96% LESS PACKAGING WASTE</a:t>
              </a:r>
              <a:r>
                <a:rPr lang="en-GB" sz="1000" dirty="0" smtClean="0">
                  <a:solidFill>
                    <a:schemeClr val="bg1">
                      <a:lumMod val="65000"/>
                    </a:schemeClr>
                  </a:solidFill>
                  <a:latin typeface="Arial Narrow" panose="020B0606020202030204" pitchFamily="34" charset="0"/>
                  <a:cs typeface="Arial" panose="020B0604020202020204" pitchFamily="34" charset="0"/>
                </a:rPr>
                <a:t>*** </a:t>
              </a:r>
              <a:r>
                <a:rPr lang="en-GB" sz="1000" dirty="0">
                  <a:solidFill>
                    <a:schemeClr val="bg1">
                      <a:lumMod val="65000"/>
                    </a:schemeClr>
                  </a:solidFill>
                  <a:latin typeface="Arial Narrow" panose="020B0606020202030204" pitchFamily="34" charset="0"/>
                  <a:cs typeface="Arial" panose="020B0604020202020204" pitchFamily="34" charset="0"/>
                </a:rPr>
                <a:t>the Solid Mobile Dispenser is easy to store and takes up less room. </a:t>
              </a:r>
            </a:p>
          </p:txBody>
        </p:sp>
        <p:sp>
          <p:nvSpPr>
            <p:cNvPr id="64" name="Rectangle 63"/>
            <p:cNvSpPr/>
            <p:nvPr/>
          </p:nvSpPr>
          <p:spPr>
            <a:xfrm>
              <a:off x="2032250" y="5220540"/>
              <a:ext cx="1851389" cy="861774"/>
            </a:xfrm>
            <a:prstGeom prst="rect">
              <a:avLst/>
            </a:prstGeom>
          </p:spPr>
          <p:txBody>
            <a:bodyPr wrap="square">
              <a:spAutoFit/>
            </a:bodyPr>
            <a:lstStyle/>
            <a:p>
              <a:r>
                <a:rPr lang="en-GB" sz="1000" dirty="0" smtClean="0">
                  <a:solidFill>
                    <a:schemeClr val="bg1">
                      <a:lumMod val="65000"/>
                    </a:schemeClr>
                  </a:solidFill>
                  <a:latin typeface="Arial Narrow" panose="020B0606020202030204" pitchFamily="34" charset="0"/>
                  <a:cs typeface="Arial" panose="020B0604020202020204" pitchFamily="34" charset="0"/>
                </a:rPr>
                <a:t>Dispenses </a:t>
              </a:r>
              <a:r>
                <a:rPr lang="en-GB" sz="1000" dirty="0">
                  <a:solidFill>
                    <a:schemeClr val="bg1">
                      <a:lumMod val="65000"/>
                    </a:schemeClr>
                  </a:solidFill>
                  <a:latin typeface="Arial Narrow" panose="020B0606020202030204" pitchFamily="34" charset="0"/>
                  <a:cs typeface="Arial" panose="020B0604020202020204" pitchFamily="34" charset="0"/>
                </a:rPr>
                <a:t>the correct amount of detergent eliminating spills, overuse and waste, helping you to manage costs</a:t>
              </a:r>
            </a:p>
            <a:p>
              <a:r>
                <a:rPr lang="en-GB" sz="1000" dirty="0">
                  <a:solidFill>
                    <a:schemeClr val="bg1">
                      <a:lumMod val="65000"/>
                    </a:schemeClr>
                  </a:solidFill>
                  <a:latin typeface="Arial Narrow" panose="020B0606020202030204" pitchFamily="34" charset="0"/>
                  <a:cs typeface="Arial" panose="020B0604020202020204" pitchFamily="34" charset="0"/>
                </a:rPr>
                <a:t> </a:t>
              </a:r>
            </a:p>
          </p:txBody>
        </p:sp>
        <p:sp>
          <p:nvSpPr>
            <p:cNvPr id="65" name="Rectangle 64"/>
            <p:cNvSpPr/>
            <p:nvPr/>
          </p:nvSpPr>
          <p:spPr>
            <a:xfrm>
              <a:off x="5713385" y="5220540"/>
              <a:ext cx="1641771" cy="707886"/>
            </a:xfrm>
            <a:prstGeom prst="rect">
              <a:avLst/>
            </a:prstGeom>
          </p:spPr>
          <p:txBody>
            <a:bodyPr wrap="square">
              <a:spAutoFit/>
            </a:bodyPr>
            <a:lstStyle/>
            <a:p>
              <a:r>
                <a:rPr lang="en-GB" sz="1000" dirty="0">
                  <a:solidFill>
                    <a:schemeClr val="bg1">
                      <a:lumMod val="65000"/>
                    </a:schemeClr>
                  </a:solidFill>
                  <a:latin typeface="Arial Narrow" panose="020B0606020202030204" pitchFamily="34" charset="0"/>
                  <a:cs typeface="Arial" panose="020B0604020202020204" pitchFamily="34" charset="0"/>
                </a:rPr>
                <a:t>Solid Chemistry and dispenser fills sinks efficiently, without splash-back</a:t>
              </a:r>
            </a:p>
            <a:p>
              <a:endParaRPr lang="en-GB" sz="1000" dirty="0"/>
            </a:p>
          </p:txBody>
        </p:sp>
        <p:sp>
          <p:nvSpPr>
            <p:cNvPr id="66" name="Rectangle 65"/>
            <p:cNvSpPr/>
            <p:nvPr/>
          </p:nvSpPr>
          <p:spPr>
            <a:xfrm>
              <a:off x="1" y="3665263"/>
              <a:ext cx="2081882"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PERFORMANCE</a:t>
              </a:r>
              <a:endParaRPr lang="en-GB" sz="1100" dirty="0">
                <a:solidFill>
                  <a:srgbClr val="0070C0"/>
                </a:solidFill>
                <a:latin typeface="Arial Narrow" panose="020B0606020202030204" pitchFamily="34" charset="0"/>
                <a:cs typeface="Arial" panose="020B0604020202020204" pitchFamily="34" charset="0"/>
              </a:endParaRPr>
            </a:p>
          </p:txBody>
        </p:sp>
        <p:sp>
          <p:nvSpPr>
            <p:cNvPr id="67" name="Rectangle 66"/>
            <p:cNvSpPr/>
            <p:nvPr/>
          </p:nvSpPr>
          <p:spPr>
            <a:xfrm>
              <a:off x="2545212" y="3665265"/>
              <a:ext cx="748923" cy="261610"/>
            </a:xfrm>
            <a:prstGeom prst="rect">
              <a:avLst/>
            </a:prstGeom>
          </p:spPr>
          <p:txBody>
            <a:bodyPr wrap="non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CONTROL</a:t>
              </a:r>
              <a:endParaRPr lang="en-GB" sz="1100" dirty="0">
                <a:solidFill>
                  <a:srgbClr val="0070C0"/>
                </a:solidFill>
                <a:latin typeface="Arial Narrow" panose="020B0606020202030204" pitchFamily="34" charset="0"/>
                <a:cs typeface="Arial" panose="020B0604020202020204" pitchFamily="34" charset="0"/>
              </a:endParaRPr>
            </a:p>
          </p:txBody>
        </p:sp>
        <p:sp>
          <p:nvSpPr>
            <p:cNvPr id="68" name="Rectangle 67"/>
            <p:cNvSpPr/>
            <p:nvPr/>
          </p:nvSpPr>
          <p:spPr>
            <a:xfrm>
              <a:off x="3823111" y="3665263"/>
              <a:ext cx="1862891" cy="261610"/>
            </a:xfrm>
            <a:prstGeom prst="rect">
              <a:avLst/>
            </a:prstGeom>
          </p:spPr>
          <p:txBody>
            <a:bodyPr wrap="square">
              <a:spAutoFit/>
            </a:bodyPr>
            <a:lstStyle/>
            <a:p>
              <a:pPr algn="ctr"/>
              <a:r>
                <a:rPr lang="en-GB" sz="1100" dirty="0">
                  <a:solidFill>
                    <a:srgbClr val="0070C0"/>
                  </a:solidFill>
                  <a:latin typeface="Arial Narrow" panose="020B0606020202030204" pitchFamily="34" charset="0"/>
                  <a:cs typeface="Arial" panose="020B0604020202020204" pitchFamily="34" charset="0"/>
                </a:rPr>
                <a:t>SUSTAINABILITY</a:t>
              </a:r>
            </a:p>
          </p:txBody>
        </p:sp>
        <p:sp>
          <p:nvSpPr>
            <p:cNvPr id="69" name="Rectangle 68"/>
            <p:cNvSpPr/>
            <p:nvPr/>
          </p:nvSpPr>
          <p:spPr>
            <a:xfrm>
              <a:off x="5706008" y="3665263"/>
              <a:ext cx="1674305"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SAFETY</a:t>
              </a:r>
              <a:endParaRPr lang="en-GB" sz="1100" dirty="0">
                <a:solidFill>
                  <a:srgbClr val="0070C0"/>
                </a:solidFill>
                <a:latin typeface="Arial Narrow" panose="020B0606020202030204" pitchFamily="34" charset="0"/>
                <a:cs typeface="Arial" panose="020B0604020202020204" pitchFamily="34" charset="0"/>
              </a:endParaRPr>
            </a:p>
          </p:txBody>
        </p:sp>
      </p:grpSp>
      <p:sp>
        <p:nvSpPr>
          <p:cNvPr id="71" name="Rectangle 70"/>
          <p:cNvSpPr/>
          <p:nvPr/>
        </p:nvSpPr>
        <p:spPr>
          <a:xfrm>
            <a:off x="493982" y="7605464"/>
            <a:ext cx="6861174" cy="507831"/>
          </a:xfrm>
          <a:prstGeom prst="rect">
            <a:avLst/>
          </a:prstGeom>
        </p:spPr>
        <p:txBody>
          <a:bodyPr wrap="none">
            <a:spAutoFit/>
          </a:bodyPr>
          <a:lstStyle/>
          <a:p>
            <a:pPr algn="r"/>
            <a:r>
              <a:rPr lang="en-GB" sz="900" dirty="0">
                <a:solidFill>
                  <a:schemeClr val="bg1">
                    <a:lumMod val="65000"/>
                  </a:schemeClr>
                </a:solidFill>
              </a:rPr>
              <a:t>*2013 Ecolab Customer Behaviour </a:t>
            </a:r>
            <a:r>
              <a:rPr lang="en-GB" sz="900" dirty="0" smtClean="0">
                <a:solidFill>
                  <a:schemeClr val="bg1">
                    <a:lumMod val="65000"/>
                  </a:schemeClr>
                </a:solidFill>
              </a:rPr>
              <a:t>Study</a:t>
            </a:r>
            <a:endParaRPr lang="en-GB" sz="900" dirty="0">
              <a:solidFill>
                <a:schemeClr val="bg1">
                  <a:lumMod val="65000"/>
                </a:schemeClr>
              </a:solidFill>
            </a:endParaRPr>
          </a:p>
          <a:p>
            <a:pPr algn="r"/>
            <a:r>
              <a:rPr lang="en-GB" sz="900" dirty="0" smtClean="0">
                <a:solidFill>
                  <a:schemeClr val="bg1">
                    <a:lumMod val="65000"/>
                  </a:schemeClr>
                </a:solidFill>
              </a:rPr>
              <a:t>**Versus </a:t>
            </a:r>
            <a:r>
              <a:rPr lang="en-GB" sz="900" dirty="0">
                <a:solidFill>
                  <a:schemeClr val="bg1">
                    <a:lumMod val="65000"/>
                  </a:schemeClr>
                </a:solidFill>
              </a:rPr>
              <a:t>leading White label competitors.  Calculation based on 5L water at 50</a:t>
            </a:r>
            <a:r>
              <a:rPr lang="en-US" sz="900" dirty="0">
                <a:solidFill>
                  <a:schemeClr val="bg1">
                    <a:lumMod val="65000"/>
                  </a:schemeClr>
                </a:solidFill>
              </a:rPr>
              <a:t>°C  and </a:t>
            </a:r>
            <a:r>
              <a:rPr lang="en-GB" sz="900" dirty="0">
                <a:solidFill>
                  <a:schemeClr val="bg1">
                    <a:lumMod val="65000"/>
                  </a:schemeClr>
                </a:solidFill>
              </a:rPr>
              <a:t>like-for-like concentration </a:t>
            </a:r>
            <a:r>
              <a:rPr lang="en-GB" sz="900" dirty="0" smtClean="0">
                <a:solidFill>
                  <a:schemeClr val="bg1">
                    <a:lumMod val="65000"/>
                  </a:schemeClr>
                </a:solidFill>
              </a:rPr>
              <a:t>recommendation. Ecolab 2015</a:t>
            </a:r>
            <a:endParaRPr lang="en-GB" sz="900" dirty="0">
              <a:solidFill>
                <a:schemeClr val="bg1">
                  <a:lumMod val="65000"/>
                </a:schemeClr>
              </a:solidFill>
            </a:endParaRPr>
          </a:p>
          <a:p>
            <a:pPr algn="r"/>
            <a:r>
              <a:rPr lang="en-GB" sz="900" dirty="0" smtClean="0">
                <a:solidFill>
                  <a:schemeClr val="bg1">
                    <a:lumMod val="65000"/>
                  </a:schemeClr>
                </a:solidFill>
              </a:rPr>
              <a:t>***vs </a:t>
            </a:r>
            <a:r>
              <a:rPr lang="en-GB" sz="900" dirty="0">
                <a:solidFill>
                  <a:schemeClr val="bg1">
                    <a:lumMod val="65000"/>
                  </a:schemeClr>
                </a:solidFill>
              </a:rPr>
              <a:t>standard pack</a:t>
            </a:r>
          </a:p>
        </p:txBody>
      </p:sp>
      <p:sp>
        <p:nvSpPr>
          <p:cNvPr id="72" name="Rounded Rectangle 71"/>
          <p:cNvSpPr/>
          <p:nvPr/>
        </p:nvSpPr>
        <p:spPr>
          <a:xfrm>
            <a:off x="194035" y="3926873"/>
            <a:ext cx="1693814" cy="1267782"/>
          </a:xfrm>
          <a:prstGeom prst="roundRect">
            <a:avLst>
              <a:gd name="adj" fmla="val 7292"/>
            </a:avLst>
          </a:prstGeom>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sz="1600" dirty="0"/>
          </a:p>
        </p:txBody>
      </p:sp>
      <p:sp>
        <p:nvSpPr>
          <p:cNvPr id="73" name="TextBox 72"/>
          <p:cNvSpPr txBox="1"/>
          <p:nvPr/>
        </p:nvSpPr>
        <p:spPr>
          <a:xfrm>
            <a:off x="851726" y="4247154"/>
            <a:ext cx="1893434" cy="338554"/>
          </a:xfrm>
          <a:prstGeom prst="rect">
            <a:avLst/>
          </a:prstGeom>
          <a:noFill/>
        </p:spPr>
        <p:txBody>
          <a:bodyPr wrap="square" rtlCol="0">
            <a:spAutoFit/>
          </a:bodyPr>
          <a:lstStyle/>
          <a:p>
            <a:r>
              <a:rPr lang="en-GB" sz="1600" b="1" dirty="0" smtClean="0">
                <a:solidFill>
                  <a:srgbClr val="FFC000"/>
                </a:solidFill>
              </a:rPr>
              <a:t>3X MORE </a:t>
            </a:r>
          </a:p>
        </p:txBody>
      </p:sp>
      <p:pic>
        <p:nvPicPr>
          <p:cNvPr id="74"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455928" y="4027670"/>
            <a:ext cx="514901" cy="102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6" name="Straight Arrow Connector 75"/>
          <p:cNvCxnSpPr/>
          <p:nvPr/>
        </p:nvCxnSpPr>
        <p:spPr>
          <a:xfrm>
            <a:off x="4977230" y="3686535"/>
            <a:ext cx="2133570"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7"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a:stretch/>
        </p:blipFill>
        <p:spPr bwMode="auto">
          <a:xfrm>
            <a:off x="1112741" y="4683354"/>
            <a:ext cx="421203" cy="37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93537" y="4121425"/>
            <a:ext cx="1641386" cy="102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5"/>
          <p:cNvPicPr>
            <a:picLocks noChangeAspect="1" noChangeArrowheads="1"/>
          </p:cNvPicPr>
          <p:nvPr/>
        </p:nvPicPr>
        <p:blipFill rotWithShape="1">
          <a:blip r:embed="rId23" cstate="print">
            <a:extLst>
              <a:ext uri="{28A0092B-C50C-407E-A947-70E740481C1C}">
                <a14:useLocalDpi xmlns:a14="http://schemas.microsoft.com/office/drawing/2010/main" val="0"/>
              </a:ext>
            </a:extLst>
          </a:blip>
          <a:stretch/>
        </p:blipFill>
        <p:spPr bwMode="auto">
          <a:xfrm>
            <a:off x="4071009" y="3884792"/>
            <a:ext cx="668869" cy="128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767909" y="4898990"/>
            <a:ext cx="220049" cy="21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739878" y="4065743"/>
            <a:ext cx="903438" cy="738664"/>
          </a:xfrm>
          <a:prstGeom prst="rect">
            <a:avLst/>
          </a:prstGeom>
        </p:spPr>
        <p:txBody>
          <a:bodyPr wrap="square">
            <a:spAutoFit/>
          </a:bodyPr>
          <a:lstStyle/>
          <a:p>
            <a:pPr algn="ctr"/>
            <a:r>
              <a:rPr lang="en-GB" b="1" dirty="0">
                <a:solidFill>
                  <a:srgbClr val="0070C0"/>
                </a:solidFill>
              </a:rPr>
              <a:t>96%</a:t>
            </a:r>
          </a:p>
          <a:p>
            <a:pPr algn="ctr"/>
            <a:r>
              <a:rPr lang="en-GB" sz="1200" dirty="0">
                <a:solidFill>
                  <a:srgbClr val="0070C0"/>
                </a:solidFill>
              </a:rPr>
              <a:t>Less </a:t>
            </a:r>
            <a:endParaRPr lang="en-GB" sz="1200" dirty="0" smtClean="0">
              <a:solidFill>
                <a:srgbClr val="0070C0"/>
              </a:solidFill>
            </a:endParaRPr>
          </a:p>
          <a:p>
            <a:pPr algn="ctr"/>
            <a:r>
              <a:rPr lang="en-GB" sz="1200" dirty="0" smtClean="0">
                <a:solidFill>
                  <a:srgbClr val="0070C0"/>
                </a:solidFill>
              </a:rPr>
              <a:t>packaging</a:t>
            </a:r>
            <a:endParaRPr lang="en-GB" sz="1200" dirty="0">
              <a:solidFill>
                <a:srgbClr val="0070C0"/>
              </a:solidFill>
            </a:endParaRPr>
          </a:p>
        </p:txBody>
      </p:sp>
      <p:grpSp>
        <p:nvGrpSpPr>
          <p:cNvPr id="90" name="Group 89"/>
          <p:cNvGrpSpPr/>
          <p:nvPr/>
        </p:nvGrpSpPr>
        <p:grpSpPr>
          <a:xfrm>
            <a:off x="5984944" y="3985644"/>
            <a:ext cx="1098652" cy="1098989"/>
            <a:chOff x="3500105" y="2506795"/>
            <a:chExt cx="3371850" cy="3372884"/>
          </a:xfrm>
        </p:grpSpPr>
        <p:pic>
          <p:nvPicPr>
            <p:cNvPr id="91"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500105" y="2506795"/>
              <a:ext cx="3371850" cy="337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Oval 91"/>
            <p:cNvSpPr/>
            <p:nvPr/>
          </p:nvSpPr>
          <p:spPr>
            <a:xfrm>
              <a:off x="3512925" y="2520649"/>
              <a:ext cx="3359030" cy="335903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3" name="Title 1"/>
          <p:cNvSpPr txBox="1">
            <a:spLocks/>
          </p:cNvSpPr>
          <p:nvPr/>
        </p:nvSpPr>
        <p:spPr bwMode="auto">
          <a:xfrm>
            <a:off x="230342" y="1844824"/>
            <a:ext cx="4901349" cy="1440920"/>
          </a:xfrm>
          <a:prstGeom prst="rect">
            <a:avLst/>
          </a:prstGeom>
          <a:noFill/>
          <a:ln w="9525">
            <a:noFill/>
            <a:miter lim="800000"/>
            <a:headEnd/>
            <a:tailEnd/>
          </a:ln>
        </p:spPr>
        <p:txBody>
          <a:bodyPr vert="horz" wrap="square" lIns="102413" tIns="0" rIns="102413" bIns="0" numCol="1" anchor="t" anchorCtr="0" compatLnSpc="1">
            <a:prstTxWarp prst="textNoShape">
              <a:avLst/>
            </a:prstTxWarp>
          </a:bodyPr>
          <a:lstStyle>
            <a:lvl1pPr algn="l" defTabSz="1023938" rtl="0" eaLnBrk="0" fontAlgn="base" hangingPunct="0">
              <a:lnSpc>
                <a:spcPts val="3000"/>
              </a:lnSpc>
              <a:spcBef>
                <a:spcPct val="0"/>
              </a:spcBef>
              <a:spcAft>
                <a:spcPct val="0"/>
              </a:spcAft>
              <a:defRPr sz="2800" b="1">
                <a:solidFill>
                  <a:srgbClr val="007AC9"/>
                </a:solidFill>
                <a:latin typeface="+mj-lt"/>
                <a:ea typeface="+mj-ea"/>
                <a:cs typeface="+mj-cs"/>
              </a:defRPr>
            </a:lvl1pPr>
            <a:lvl2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2pPr>
            <a:lvl3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3pPr>
            <a:lvl4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4pPr>
            <a:lvl5pPr algn="l" defTabSz="1023938" rtl="0" eaLnBrk="0" fontAlgn="base" hangingPunct="0">
              <a:lnSpc>
                <a:spcPts val="3000"/>
              </a:lnSpc>
              <a:spcBef>
                <a:spcPct val="0"/>
              </a:spcBef>
              <a:spcAft>
                <a:spcPct val="0"/>
              </a:spcAft>
              <a:defRPr sz="3200" b="1">
                <a:solidFill>
                  <a:srgbClr val="007AC9"/>
                </a:solidFill>
                <a:latin typeface="Arial" pitchFamily="34" charset="0"/>
                <a:ea typeface="ＭＳ Ｐゴシック" pitchFamily="34" charset="-128"/>
              </a:defRPr>
            </a:lvl5pPr>
            <a:lvl6pPr marL="4572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6pPr>
            <a:lvl7pPr marL="9144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7pPr>
            <a:lvl8pPr marL="13716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8pPr>
            <a:lvl9pPr marL="1828800" algn="l" defTabSz="1023938" rtl="0" eaLnBrk="0" fontAlgn="base" hangingPunct="0">
              <a:spcBef>
                <a:spcPct val="0"/>
              </a:spcBef>
              <a:spcAft>
                <a:spcPct val="0"/>
              </a:spcAft>
              <a:defRPr sz="3600">
                <a:solidFill>
                  <a:srgbClr val="007AC9"/>
                </a:solidFill>
                <a:latin typeface="Arial" pitchFamily="34" charset="0"/>
                <a:ea typeface="ＭＳ Ｐゴシック" pitchFamily="34" charset="-128"/>
              </a:defRPr>
            </a:lvl9pPr>
          </a:lstStyle>
          <a:p>
            <a:pPr>
              <a:lnSpc>
                <a:spcPct val="100000"/>
              </a:lnSpc>
            </a:pPr>
            <a:r>
              <a:rPr lang="en-GB" sz="2200" dirty="0" smtClean="0">
                <a:latin typeface="Arial" panose="020B0604020202020204" pitchFamily="34" charset="0"/>
                <a:cs typeface="Arial" panose="020B0604020202020204" pitchFamily="34" charset="0"/>
              </a:rPr>
              <a:t>It’s </a:t>
            </a:r>
            <a:r>
              <a:rPr lang="en-GB" sz="2200" dirty="0">
                <a:latin typeface="Arial" panose="020B0604020202020204" pitchFamily="34" charset="0"/>
                <a:cs typeface="Arial" panose="020B0604020202020204" pitchFamily="34" charset="0"/>
              </a:rPr>
              <a:t>now easier than ever to control your warewashing costs whilst maximising your performance with Ecolab’s Solid Manual Detergent</a:t>
            </a:r>
          </a:p>
          <a:p>
            <a:pPr>
              <a:lnSpc>
                <a:spcPct val="100000"/>
              </a:lnSpc>
            </a:pPr>
            <a:r>
              <a:rPr lang="en-GB" sz="1800" dirty="0" smtClean="0">
                <a:solidFill>
                  <a:srgbClr val="0070C0"/>
                </a:solidFill>
                <a:latin typeface="Arial Narrow" panose="020B0606020202030204" pitchFamily="34" charset="0"/>
                <a:ea typeface="+mn-ea"/>
                <a:cs typeface="Arial" panose="020B0604020202020204" pitchFamily="34" charset="0"/>
              </a:rPr>
              <a:t> </a:t>
            </a:r>
            <a:endParaRPr lang="en-GB" sz="1800" dirty="0">
              <a:solidFill>
                <a:srgbClr val="0070C0"/>
              </a:solidFill>
              <a:latin typeface="Arial Narrow" panose="020B0606020202030204" pitchFamily="34" charset="0"/>
              <a:ea typeface="+mn-ea"/>
              <a:cs typeface="Arial" panose="020B0604020202020204" pitchFamily="34" charset="0"/>
            </a:endParaRPr>
          </a:p>
        </p:txBody>
      </p:sp>
      <p:grpSp>
        <p:nvGrpSpPr>
          <p:cNvPr id="70" name="Group 69"/>
          <p:cNvGrpSpPr/>
          <p:nvPr/>
        </p:nvGrpSpPr>
        <p:grpSpPr>
          <a:xfrm>
            <a:off x="8419885" y="56486"/>
            <a:ext cx="650563" cy="308320"/>
            <a:chOff x="8352387" y="6708921"/>
            <a:chExt cx="730859" cy="346375"/>
          </a:xfrm>
        </p:grpSpPr>
        <p:pic>
          <p:nvPicPr>
            <p:cNvPr id="89"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 name="Rectangle 94">
            <a:hlinkClick r:id="rId28"/>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4"/>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5138" b="7518"/>
          <a:stretch/>
        </p:blipFill>
        <p:spPr bwMode="auto">
          <a:xfrm>
            <a:off x="5131691" y="1659779"/>
            <a:ext cx="2213425" cy="1901470"/>
          </a:xfrm>
          <a:prstGeom prst="rect">
            <a:avLst/>
          </a:prstGeom>
          <a:ln w="9525">
            <a:solidFill>
              <a:schemeClr val="accent1"/>
            </a:solidFill>
            <a:miter lim="800000"/>
            <a:headEnd/>
            <a:tailEnd/>
          </a:ln>
          <a:effectLst/>
          <a:extLst/>
        </p:spPr>
      </p:pic>
    </p:spTree>
    <p:extLst>
      <p:ext uri="{BB962C8B-B14F-4D97-AF65-F5344CB8AC3E}">
        <p14:creationId xmlns:p14="http://schemas.microsoft.com/office/powerpoint/2010/main" val="6292515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descr="C:\Users\crampal\Downloads\iStock_000004657058Larg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476" y="2829012"/>
            <a:ext cx="7821650" cy="521251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10476657" cy="7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839005" y="-1321556"/>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3411"/>
          <a:stretch/>
        </p:blipFill>
        <p:spPr bwMode="auto">
          <a:xfrm>
            <a:off x="7380311" y="460704"/>
            <a:ext cx="1769143" cy="758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32" name="TextBox 31"/>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0" name="Isosceles Triangle 39"/>
          <p:cNvSpPr/>
          <p:nvPr/>
        </p:nvSpPr>
        <p:spPr>
          <a:xfrm rot="5400000">
            <a:off x="7484659" y="3396964"/>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Rectangle 93">
            <a:hlinkClick r:id="rId7" action="ppaction://hlinksldjump"/>
          </p:cNvPr>
          <p:cNvSpPr/>
          <p:nvPr/>
        </p:nvSpPr>
        <p:spPr>
          <a:xfrm>
            <a:off x="7447329" y="92817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a:hlinkClick r:id="rId8"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9"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1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1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hlinkClick r:id="rId7" action="ppaction://hlinksldjump"/>
          </p:cNvPr>
          <p:cNvSpPr/>
          <p:nvPr/>
        </p:nvSpPr>
        <p:spPr>
          <a:xfrm>
            <a:off x="7614988" y="11233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TextBox 108"/>
          <p:cNvSpPr txBox="1"/>
          <p:nvPr/>
        </p:nvSpPr>
        <p:spPr>
          <a:xfrm>
            <a:off x="7545110" y="1844824"/>
            <a:ext cx="1369286" cy="2600712"/>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Program</a:t>
            </a:r>
          </a:p>
          <a:p>
            <a:r>
              <a:rPr lang="en-GB" sz="1000" dirty="0" smtClean="0">
                <a:solidFill>
                  <a:schemeClr val="bg1">
                    <a:lumMod val="65000"/>
                  </a:schemeClr>
                </a:solidFill>
                <a:latin typeface="Arial Narrow" panose="020B0606020202030204" pitchFamily="34" charset="0"/>
                <a:cs typeface="Arial" panose="020B0604020202020204" pitchFamily="34" charset="0"/>
              </a:rPr>
              <a:t>-  Solid Manual Detergent</a:t>
            </a:r>
          </a:p>
          <a:p>
            <a:r>
              <a:rPr lang="en-GB" sz="1000" dirty="0" smtClean="0">
                <a:solidFill>
                  <a:srgbClr val="0070C0"/>
                </a:solidFill>
                <a:latin typeface="Arial Narrow" panose="020B0606020202030204" pitchFamily="34" charset="0"/>
                <a:cs typeface="Arial" panose="020B0604020202020204" pitchFamily="34" charset="0"/>
              </a:rPr>
              <a:t>-  Solid </a:t>
            </a:r>
            <a:r>
              <a:rPr lang="en-GB" sz="1000" dirty="0">
                <a:solidFill>
                  <a:srgbClr val="0070C0"/>
                </a:solidFill>
                <a:latin typeface="Arial Narrow" panose="020B0606020202030204" pitchFamily="34" charset="0"/>
                <a:cs typeface="Arial" panose="020B0604020202020204" pitchFamily="34" charset="0"/>
              </a:rPr>
              <a:t>Product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110" name="Rectangle 109">
            <a:hlinkClick r:id="rId8"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Rectangle 110">
            <a:hlinkClick r:id="rId9"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a:hlinkClick r:id="rId1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12"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3"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4"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TextBox 70"/>
          <p:cNvSpPr txBox="1"/>
          <p:nvPr/>
        </p:nvSpPr>
        <p:spPr>
          <a:xfrm>
            <a:off x="226933" y="692696"/>
            <a:ext cx="58228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Solids Program</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Service, Superior Results, High </a:t>
            </a:r>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fficiency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72" name="Straight Connector 71"/>
          <p:cNvCxnSpPr/>
          <p:nvPr/>
        </p:nvCxnSpPr>
        <p:spPr>
          <a:xfrm>
            <a:off x="307975" y="1499512"/>
            <a:ext cx="552663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4" name="Rectangle 73">
            <a:hlinkClick r:id="rId15" action="ppaction://hlinksldjump"/>
          </p:cNvPr>
          <p:cNvSpPr/>
          <p:nvPr/>
        </p:nvSpPr>
        <p:spPr>
          <a:xfrm>
            <a:off x="7561677" y="364502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hlinkClick r:id="rId16" action="ppaction://hlinksldjump"/>
          </p:cNvPr>
          <p:cNvSpPr/>
          <p:nvPr/>
        </p:nvSpPr>
        <p:spPr>
          <a:xfrm>
            <a:off x="7579893" y="409178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ctangle 75">
            <a:hlinkClick r:id="rId16" action="ppaction://hlinksldjump"/>
          </p:cNvPr>
          <p:cNvSpPr/>
          <p:nvPr/>
        </p:nvSpPr>
        <p:spPr>
          <a:xfrm>
            <a:off x="7540039" y="397016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TextBox 76">
            <a:hlinkClick r:id="rId17" action="ppaction://hlinksldjump"/>
          </p:cNvPr>
          <p:cNvSpPr txBox="1"/>
          <p:nvPr/>
        </p:nvSpPr>
        <p:spPr>
          <a:xfrm>
            <a:off x="7471695" y="4434628"/>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8" name="TextBox 77">
            <a:hlinkClick r:id="rId18"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80" name="TextBox 79">
            <a:hlinkClick r:id="rId19" action="ppaction://hlinksldjump"/>
          </p:cNvPr>
          <p:cNvSpPr txBox="1"/>
          <p:nvPr/>
        </p:nvSpPr>
        <p:spPr>
          <a:xfrm>
            <a:off x="7529449" y="5576457"/>
            <a:ext cx="1268255" cy="369332"/>
          </a:xfrm>
          <a:prstGeom prst="rect">
            <a:avLst/>
          </a:prstGeom>
          <a:noFill/>
        </p:spPr>
        <p:txBody>
          <a:bodyPr wrap="square" rtlCol="0">
            <a:spAutoFit/>
          </a:bodyPr>
          <a:lstStyle/>
          <a:p>
            <a:endParaRPr lang="en-GB" dirty="0"/>
          </a:p>
        </p:txBody>
      </p:sp>
      <p:sp>
        <p:nvSpPr>
          <p:cNvPr id="81" name="TextBox 80">
            <a:hlinkClick r:id="rId20"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82" name="TextBox 81">
            <a:hlinkClick r:id="rId7"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83" name="Rectangle 82">
            <a:hlinkClick r:id="rId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21" action="ppaction://hlinksldjump"/>
          </p:cNvPr>
          <p:cNvSpPr/>
          <p:nvPr/>
        </p:nvSpPr>
        <p:spPr>
          <a:xfrm>
            <a:off x="7610242" y="352810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AutoShape 2" descr="no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17" name="Group 116"/>
          <p:cNvGrpSpPr/>
          <p:nvPr/>
        </p:nvGrpSpPr>
        <p:grpSpPr>
          <a:xfrm>
            <a:off x="8419885" y="56486"/>
            <a:ext cx="650563" cy="308320"/>
            <a:chOff x="8352387" y="6708921"/>
            <a:chExt cx="730859" cy="346375"/>
          </a:xfrm>
        </p:grpSpPr>
        <p:pic>
          <p:nvPicPr>
            <p:cNvPr id="118"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0" name="Rectangle 119">
            <a:hlinkClick r:id="rId24"/>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2" descr="no imag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5" descr="no imag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9" descr="no imag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p:cNvGrpSpPr/>
          <p:nvPr/>
        </p:nvGrpSpPr>
        <p:grpSpPr>
          <a:xfrm>
            <a:off x="215001" y="1584298"/>
            <a:ext cx="7190437" cy="4288767"/>
            <a:chOff x="226933" y="1588505"/>
            <a:chExt cx="7190437" cy="4288767"/>
          </a:xfrm>
        </p:grpSpPr>
        <p:grpSp>
          <p:nvGrpSpPr>
            <p:cNvPr id="5" name="Group 4"/>
            <p:cNvGrpSpPr/>
            <p:nvPr/>
          </p:nvGrpSpPr>
          <p:grpSpPr>
            <a:xfrm>
              <a:off x="226933" y="1588505"/>
              <a:ext cx="7190437" cy="4288767"/>
              <a:chOff x="226933" y="1588505"/>
              <a:chExt cx="7190437" cy="4288767"/>
            </a:xfrm>
          </p:grpSpPr>
          <p:grpSp>
            <p:nvGrpSpPr>
              <p:cNvPr id="28" name="Group 27"/>
              <p:cNvGrpSpPr/>
              <p:nvPr/>
            </p:nvGrpSpPr>
            <p:grpSpPr>
              <a:xfrm>
                <a:off x="226933" y="1588505"/>
                <a:ext cx="7153379" cy="4288767"/>
                <a:chOff x="155576" y="1588505"/>
                <a:chExt cx="7224736" cy="4288767"/>
              </a:xfrm>
            </p:grpSpPr>
            <p:grpSp>
              <p:nvGrpSpPr>
                <p:cNvPr id="21" name="Group 20"/>
                <p:cNvGrpSpPr/>
                <p:nvPr/>
              </p:nvGrpSpPr>
              <p:grpSpPr>
                <a:xfrm>
                  <a:off x="155576" y="1588505"/>
                  <a:ext cx="7224736" cy="4288767"/>
                  <a:chOff x="155576" y="1588505"/>
                  <a:chExt cx="7224736" cy="4288767"/>
                </a:xfrm>
              </p:grpSpPr>
              <p:grpSp>
                <p:nvGrpSpPr>
                  <p:cNvPr id="64" name="Group 63"/>
                  <p:cNvGrpSpPr/>
                  <p:nvPr/>
                </p:nvGrpSpPr>
                <p:grpSpPr>
                  <a:xfrm>
                    <a:off x="155576" y="1588505"/>
                    <a:ext cx="7224736" cy="4288767"/>
                    <a:chOff x="155576" y="1588505"/>
                    <a:chExt cx="7224736" cy="4288767"/>
                  </a:xfrm>
                </p:grpSpPr>
                <p:pic>
                  <p:nvPicPr>
                    <p:cNvPr id="1035" name="Picture 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5576" y="1588505"/>
                      <a:ext cx="7224736"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ontent Placeholder 4"/>
                    <p:cNvSpPr txBox="1">
                      <a:spLocks/>
                    </p:cNvSpPr>
                    <p:nvPr/>
                  </p:nvSpPr>
                  <p:spPr bwMode="auto">
                    <a:xfrm>
                      <a:off x="774221" y="2047803"/>
                      <a:ext cx="1565531" cy="58388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CLEAN M </a:t>
                      </a:r>
                      <a:r>
                        <a:rPr lang="en-GB" sz="800" dirty="0">
                          <a:solidFill>
                            <a:schemeClr val="bg1"/>
                          </a:solidFill>
                          <a:latin typeface="Arial Narrow" panose="020B0606020202030204" pitchFamily="34" charset="0"/>
                        </a:rPr>
                        <a:t>Outstanding washing performance that provides sparkling clean results in all water conditions</a:t>
                      </a:r>
                      <a:r>
                        <a:rPr lang="en-GB" sz="800" dirty="0" smtClean="0">
                          <a:solidFill>
                            <a:schemeClr val="bg1"/>
                          </a:solidFill>
                          <a:latin typeface="Arial Narrow" panose="020B0606020202030204" pitchFamily="34" charset="0"/>
                        </a:rPr>
                        <a:t>. Ecolabel 4 </a:t>
                      </a:r>
                      <a:r>
                        <a:rPr lang="en-GB" sz="800" dirty="0">
                          <a:solidFill>
                            <a:schemeClr val="bg1"/>
                          </a:solidFill>
                          <a:latin typeface="Arial Narrow" panose="020B0606020202030204" pitchFamily="34" charset="0"/>
                        </a:rPr>
                        <a:t>x 4,5Kg 9067170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6" name="Content Placeholder 4"/>
                    <p:cNvSpPr txBox="1">
                      <a:spLocks/>
                    </p:cNvSpPr>
                    <p:nvPr/>
                  </p:nvSpPr>
                  <p:spPr bwMode="auto">
                    <a:xfrm>
                      <a:off x="767187" y="2641119"/>
                      <a:ext cx="1972265" cy="5874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SOLID SPECIAL </a:t>
                      </a:r>
                      <a:r>
                        <a:rPr lang="en-GB" sz="800" dirty="0">
                          <a:solidFill>
                            <a:schemeClr val="bg1"/>
                          </a:solidFill>
                          <a:latin typeface="Arial Narrow" panose="020B0606020202030204" pitchFamily="34" charset="0"/>
                        </a:rPr>
                        <a:t>Maximum performance, washing more dishes per capsule than any other </a:t>
                      </a:r>
                      <a:r>
                        <a:rPr lang="en-GB" sz="800" dirty="0" smtClean="0">
                          <a:solidFill>
                            <a:schemeClr val="bg1"/>
                          </a:solidFill>
                          <a:latin typeface="Arial Narrow" panose="020B0606020202030204" pitchFamily="34" charset="0"/>
                        </a:rPr>
                        <a:t>detergent. </a:t>
                      </a:r>
                      <a:r>
                        <a:rPr lang="en-GB" sz="800" dirty="0">
                          <a:solidFill>
                            <a:schemeClr val="bg1"/>
                          </a:solidFill>
                          <a:latin typeface="Arial Narrow" panose="020B0606020202030204" pitchFamily="34" charset="0"/>
                        </a:rPr>
                        <a:t>Effectively removing starch and stains. </a:t>
                      </a: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4,5Kg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9005960 	</a:t>
                      </a:r>
                    </a:p>
                    <a:p>
                      <a:pPr marL="0" indent="0">
                        <a:lnSpc>
                          <a:spcPct val="100000"/>
                        </a:lnSpc>
                        <a:spcBef>
                          <a:spcPts val="0"/>
                        </a:spcBef>
                        <a:spcAft>
                          <a:spcPts val="0"/>
                        </a:spcAft>
                        <a:buNone/>
                      </a:pP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5" name="Content Placeholder 4"/>
                    <p:cNvSpPr txBox="1">
                      <a:spLocks/>
                    </p:cNvSpPr>
                    <p:nvPr/>
                  </p:nvSpPr>
                  <p:spPr bwMode="auto">
                    <a:xfrm>
                      <a:off x="774220" y="3261966"/>
                      <a:ext cx="1895509" cy="61501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MEGA </a:t>
                      </a:r>
                      <a:r>
                        <a:rPr lang="en-GB" sz="800" dirty="0">
                          <a:solidFill>
                            <a:schemeClr val="bg1"/>
                          </a:solidFill>
                          <a:latin typeface="Arial Narrow" panose="020B0606020202030204" pitchFamily="34" charset="0"/>
                        </a:rPr>
                        <a:t>Outstanding washing and destaining performance that provides sparkling clean results in all water conditions</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4 x 4,5Kg </a:t>
                      </a:r>
                      <a:r>
                        <a:rPr lang="en-GB" sz="800" dirty="0" smtClean="0">
                          <a:solidFill>
                            <a:schemeClr val="bg1"/>
                          </a:solidFill>
                          <a:latin typeface="Arial Narrow" panose="020B0606020202030204" pitchFamily="34" charset="0"/>
                        </a:rPr>
                        <a:t>900588</a:t>
                      </a: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6" name="Content Placeholder 4"/>
                    <p:cNvSpPr txBox="1">
                      <a:spLocks/>
                    </p:cNvSpPr>
                    <p:nvPr/>
                  </p:nvSpPr>
                  <p:spPr bwMode="auto">
                    <a:xfrm>
                      <a:off x="779631" y="3876981"/>
                      <a:ext cx="1890657" cy="579949"/>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HERO </a:t>
                      </a:r>
                      <a:r>
                        <a:rPr lang="en-GB" sz="800" dirty="0">
                          <a:solidFill>
                            <a:schemeClr val="bg1"/>
                          </a:solidFill>
                          <a:latin typeface="Arial Narrow" panose="020B0606020202030204" pitchFamily="34" charset="0"/>
                        </a:rPr>
                        <a:t>Highly effective detergent for exceptional cleaning and destaining results even in the toughest conditions. </a:t>
                      </a: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4,5Kg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9081430 	</a:t>
                      </a:r>
                    </a:p>
                    <a:p>
                      <a:pPr marL="0" indent="0">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3" name="Content Placeholder 4"/>
                    <p:cNvSpPr txBox="1">
                      <a:spLocks/>
                    </p:cNvSpPr>
                    <p:nvPr/>
                  </p:nvSpPr>
                  <p:spPr bwMode="auto">
                    <a:xfrm>
                      <a:off x="379294" y="1655378"/>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Solid Warewashing Detergents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3" name="Content Placeholder 4"/>
                    <p:cNvSpPr txBox="1">
                      <a:spLocks/>
                    </p:cNvSpPr>
                    <p:nvPr/>
                  </p:nvSpPr>
                  <p:spPr bwMode="auto">
                    <a:xfrm>
                      <a:off x="3101740" y="2632493"/>
                      <a:ext cx="1619746" cy="579949"/>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a:t>
                      </a:r>
                      <a:r>
                        <a:rPr lang="en-GB" sz="800" b="1" dirty="0" smtClean="0">
                          <a:solidFill>
                            <a:schemeClr val="bg1"/>
                          </a:solidFill>
                          <a:latin typeface="Arial Narrow" panose="020B0606020202030204" pitchFamily="34" charset="0"/>
                        </a:rPr>
                        <a:t>CLEAR DRY CLEAN  </a:t>
                      </a:r>
                      <a:r>
                        <a:rPr lang="en-GB" sz="800" dirty="0" smtClean="0">
                          <a:solidFill>
                            <a:schemeClr val="bg1"/>
                          </a:solidFill>
                          <a:latin typeface="Arial Narrow" panose="020B0606020202030204" pitchFamily="34" charset="0"/>
                        </a:rPr>
                        <a:t>Super concentrated solid rinse additive. Ecolabel  2 x 1,1 Kg 9073580</a:t>
                      </a:r>
                      <a:r>
                        <a:rPr lang="en-GB" sz="800" dirty="0">
                          <a:solidFill>
                            <a:schemeClr val="bg1"/>
                          </a:solidFill>
                          <a:latin typeface="Arial Narrow" panose="020B0606020202030204" pitchFamily="34" charset="0"/>
                        </a:rPr>
                        <a:t>	</a:t>
                      </a:r>
                    </a:p>
                    <a:p>
                      <a:pPr marL="0" indent="0">
                        <a:buNone/>
                      </a:pP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pic>
                <p:nvPicPr>
                  <p:cNvPr id="2051" name="Picture 3" descr="C:\Users\crampal\Desktop\FS Broch pics\9067170_Solid Clean M_4,5 kg_B26C5F0D0E0H8.jpg"/>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289920" y="2098503"/>
                    <a:ext cx="484299" cy="484299"/>
                  </a:xfrm>
                  <a:prstGeom prst="roundRect">
                    <a:avLst>
                      <a:gd name="adj" fmla="val 8594"/>
                    </a:avLst>
                  </a:prstGeom>
                  <a:solidFill>
                    <a:srgbClr val="FFFFFF">
                      <a:shade val="85000"/>
                    </a:srgbClr>
                  </a:solidFill>
                  <a:ln>
                    <a:noFill/>
                  </a:ln>
                  <a:effectLst/>
                  <a:extLst/>
                </p:spPr>
              </p:pic>
              <p:pic>
                <p:nvPicPr>
                  <p:cNvPr id="2057" name="Picture 9" descr="C:\Users\crampal\Desktop\FS Broch pics\9005980_Solid Protect_4,5kg_B26C5F0D0E0H8.jpg"/>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302553" y="4533320"/>
                    <a:ext cx="489454" cy="489454"/>
                  </a:xfrm>
                  <a:prstGeom prst="roundRect">
                    <a:avLst>
                      <a:gd name="adj" fmla="val 8594"/>
                    </a:avLst>
                  </a:prstGeom>
                  <a:solidFill>
                    <a:srgbClr val="FFFFFF">
                      <a:shade val="85000"/>
                    </a:srgbClr>
                  </a:solidFill>
                  <a:ln>
                    <a:noFill/>
                  </a:ln>
                  <a:effectLst/>
                  <a:extLst/>
                </p:spPr>
              </p:pic>
              <p:sp>
                <p:nvSpPr>
                  <p:cNvPr id="91" name="Content Placeholder 4"/>
                  <p:cNvSpPr txBox="1">
                    <a:spLocks/>
                  </p:cNvSpPr>
                  <p:nvPr/>
                </p:nvSpPr>
                <p:spPr bwMode="auto">
                  <a:xfrm>
                    <a:off x="793608" y="4521298"/>
                    <a:ext cx="1923402" cy="642235"/>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PROTECT </a:t>
                    </a:r>
                    <a:r>
                      <a:rPr lang="en-GB" sz="800" dirty="0" smtClean="0">
                        <a:solidFill>
                          <a:schemeClr val="bg1"/>
                        </a:solidFill>
                        <a:latin typeface="Arial Narrow" panose="020B0606020202030204" pitchFamily="34" charset="0"/>
                      </a:rPr>
                      <a:t>Specially </a:t>
                    </a:r>
                    <a:r>
                      <a:rPr lang="en-GB" sz="800" dirty="0">
                        <a:solidFill>
                          <a:schemeClr val="bg1"/>
                        </a:solidFill>
                        <a:latin typeface="Arial Narrow" panose="020B0606020202030204" pitchFamily="34" charset="0"/>
                      </a:rPr>
                      <a:t>designed to wash utensils made of aluminium and other soft metals, whilst protecting delicate materials, like glass. </a:t>
                    </a: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a:t>
                    </a:r>
                    <a:r>
                      <a:rPr lang="en-GB" sz="800" dirty="0" smtClean="0">
                        <a:solidFill>
                          <a:schemeClr val="bg1"/>
                        </a:solidFill>
                        <a:latin typeface="Arial Narrow" panose="020B0606020202030204" pitchFamily="34" charset="0"/>
                      </a:rPr>
                      <a:t>4,5Kg  </a:t>
                    </a:r>
                    <a:r>
                      <a:rPr lang="en-GB" sz="800" dirty="0">
                        <a:solidFill>
                          <a:schemeClr val="bg1"/>
                        </a:solidFill>
                        <a:latin typeface="Arial Narrow" panose="020B0606020202030204" pitchFamily="34" charset="0"/>
                      </a:rPr>
                      <a:t>9081470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0" name="Content Placeholder 4"/>
                  <p:cNvSpPr txBox="1">
                    <a:spLocks/>
                  </p:cNvSpPr>
                  <p:nvPr/>
                </p:nvSpPr>
                <p:spPr bwMode="auto">
                  <a:xfrm>
                    <a:off x="767187" y="5089391"/>
                    <a:ext cx="1860750" cy="453171"/>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DES </a:t>
                    </a:r>
                    <a:r>
                      <a:rPr lang="en-GB" sz="800" dirty="0">
                        <a:solidFill>
                          <a:schemeClr val="bg1"/>
                        </a:solidFill>
                        <a:latin typeface="Arial Narrow" panose="020B0606020202030204" pitchFamily="34" charset="0"/>
                      </a:rPr>
                      <a:t>Outstanding washing and destaining performance, whilst disinfecting at the same </a:t>
                    </a:r>
                    <a:r>
                      <a:rPr lang="en-GB" sz="800" dirty="0" smtClean="0">
                        <a:solidFill>
                          <a:schemeClr val="bg1"/>
                        </a:solidFill>
                        <a:latin typeface="Arial Narrow" panose="020B0606020202030204" pitchFamily="34" charset="0"/>
                      </a:rPr>
                      <a:t>time. 4 </a:t>
                    </a:r>
                    <a:r>
                      <a:rPr lang="en-GB" sz="800" dirty="0">
                        <a:solidFill>
                          <a:schemeClr val="bg1"/>
                        </a:solidFill>
                        <a:latin typeface="Arial Narrow" panose="020B0606020202030204" pitchFamily="34" charset="0"/>
                      </a:rPr>
                      <a:t>x 4,5Kg 9038360 	</a:t>
                    </a:r>
                  </a:p>
                  <a:p>
                    <a:pPr marL="0" indent="0">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1" name="Content Placeholder 4"/>
                  <p:cNvSpPr txBox="1">
                    <a:spLocks/>
                  </p:cNvSpPr>
                  <p:nvPr/>
                </p:nvSpPr>
                <p:spPr bwMode="auto">
                  <a:xfrm>
                    <a:off x="2697082" y="1645217"/>
                    <a:ext cx="1546690" cy="28676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Solid Rinse Additives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2060" name="Picture 1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337965" y="3416259"/>
                    <a:ext cx="1834557" cy="196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Content Placeholder 4"/>
                  <p:cNvSpPr txBox="1">
                    <a:spLocks/>
                  </p:cNvSpPr>
                  <p:nvPr/>
                </p:nvSpPr>
                <p:spPr bwMode="auto">
                  <a:xfrm>
                    <a:off x="4116187" y="4376535"/>
                    <a:ext cx="1338890" cy="1049868"/>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rPr>
                      <a:t>Solid Power XL</a:t>
                    </a:r>
                  </a:p>
                  <a:p>
                    <a:pPr marL="0" indent="0">
                      <a:buNone/>
                    </a:pPr>
                    <a:r>
                      <a:rPr lang="en-GB" sz="800" b="1" dirty="0" smtClean="0">
                        <a:solidFill>
                          <a:schemeClr val="bg1"/>
                        </a:solidFill>
                        <a:latin typeface="Arial Narrow" panose="020B0606020202030204" pitchFamily="34" charset="0"/>
                      </a:rPr>
                      <a:t>Sustainable                   </a:t>
                    </a:r>
                    <a:r>
                      <a:rPr lang="en-GB" sz="800" dirty="0" smtClean="0">
                        <a:solidFill>
                          <a:schemeClr val="bg1"/>
                        </a:solidFill>
                        <a:latin typeface="Arial Narrow" panose="020B0606020202030204" pitchFamily="34" charset="0"/>
                      </a:rPr>
                      <a:t>99.7</a:t>
                    </a:r>
                    <a:r>
                      <a:rPr lang="en-GB" sz="800" dirty="0">
                        <a:solidFill>
                          <a:schemeClr val="bg1"/>
                        </a:solidFill>
                        <a:latin typeface="Arial Narrow" panose="020B0606020202030204" pitchFamily="34" charset="0"/>
                      </a:rPr>
                      <a:t>% phosphate-and </a:t>
                    </a:r>
                    <a:r>
                      <a:rPr lang="en-GB" sz="800" dirty="0" smtClean="0">
                        <a:solidFill>
                          <a:schemeClr val="bg1"/>
                        </a:solidFill>
                        <a:latin typeface="Arial Narrow" panose="020B0606020202030204" pitchFamily="34" charset="0"/>
                      </a:rPr>
                      <a:t>phosphorus-free </a:t>
                    </a:r>
                    <a:r>
                      <a:rPr lang="en-GB" sz="800" dirty="0">
                        <a:solidFill>
                          <a:schemeClr val="bg1"/>
                        </a:solidFill>
                        <a:latin typeface="Arial Narrow" panose="020B0606020202030204" pitchFamily="34" charset="0"/>
                      </a:rPr>
                      <a:t>formula </a:t>
                    </a:r>
                    <a:endParaRPr lang="en-GB" sz="800" dirty="0" smtClean="0">
                      <a:solidFill>
                        <a:schemeClr val="bg1"/>
                      </a:solidFill>
                      <a:latin typeface="Arial Narrow" panose="020B0606020202030204" pitchFamily="34" charset="0"/>
                    </a:endParaRPr>
                  </a:p>
                  <a:p>
                    <a:pPr marL="0" indent="0">
                      <a:buNone/>
                    </a:pPr>
                    <a:r>
                      <a:rPr lang="en-GB" sz="800" b="1" dirty="0" smtClean="0">
                        <a:solidFill>
                          <a:schemeClr val="bg1"/>
                        </a:solidFill>
                        <a:latin typeface="Arial Narrow" panose="020B0606020202030204" pitchFamily="34" charset="0"/>
                      </a:rPr>
                      <a:t>80</a:t>
                    </a:r>
                    <a:r>
                      <a:rPr lang="en-GB" sz="800" b="1" dirty="0">
                        <a:solidFill>
                          <a:schemeClr val="bg1"/>
                        </a:solidFill>
                        <a:latin typeface="Arial Narrow" panose="020B0606020202030204" pitchFamily="34" charset="0"/>
                      </a:rPr>
                      <a:t>% Less Waste </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5" name="Content Placeholder 4"/>
                  <p:cNvSpPr txBox="1">
                    <a:spLocks/>
                  </p:cNvSpPr>
                  <p:nvPr/>
                </p:nvSpPr>
                <p:spPr bwMode="auto">
                  <a:xfrm>
                    <a:off x="5287173" y="5258630"/>
                    <a:ext cx="1064041" cy="16777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800" b="1" dirty="0" smtClean="0">
                        <a:solidFill>
                          <a:schemeClr val="bg1"/>
                        </a:solidFill>
                        <a:latin typeface="Arial Narrow" panose="020B0606020202030204" pitchFamily="34" charset="0"/>
                      </a:rPr>
                      <a:t>Solid Power XL</a:t>
                    </a:r>
                  </a:p>
                  <a:p>
                    <a:pPr marL="0" indent="0" algn="ctr">
                      <a:buNone/>
                    </a:pPr>
                    <a:r>
                      <a:rPr lang="en-GB" sz="800" dirty="0">
                        <a:solidFill>
                          <a:schemeClr val="bg1"/>
                        </a:solidFill>
                        <a:latin typeface="Arial Narrow" panose="020B0606020202030204" pitchFamily="34" charset="0"/>
                      </a:rPr>
                      <a:t>	</a:t>
                    </a:r>
                  </a:p>
                  <a:p>
                    <a:pPr marL="0" indent="0" algn="ctr">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6" name="Content Placeholder 4"/>
                  <p:cNvSpPr txBox="1">
                    <a:spLocks/>
                  </p:cNvSpPr>
                  <p:nvPr/>
                </p:nvSpPr>
                <p:spPr bwMode="auto">
                  <a:xfrm>
                    <a:off x="6178728" y="5267495"/>
                    <a:ext cx="1064041" cy="16777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800" b="1" dirty="0" smtClean="0">
                        <a:solidFill>
                          <a:schemeClr val="bg1"/>
                        </a:solidFill>
                        <a:latin typeface="Arial Narrow" panose="020B0606020202030204" pitchFamily="34" charset="0"/>
                      </a:rPr>
                      <a:t>Liquid Detergent</a:t>
                    </a:r>
                  </a:p>
                  <a:p>
                    <a:pPr marL="0" indent="0" algn="ctr">
                      <a:buNone/>
                    </a:pPr>
                    <a:r>
                      <a:rPr lang="en-GB" sz="800" dirty="0">
                        <a:solidFill>
                          <a:schemeClr val="bg1"/>
                        </a:solidFill>
                        <a:latin typeface="Arial Narrow" panose="020B0606020202030204" pitchFamily="34" charset="0"/>
                      </a:rPr>
                      <a:t>	</a:t>
                    </a:r>
                  </a:p>
                  <a:p>
                    <a:pPr marL="0" indent="0" algn="ctr">
                      <a:lnSpc>
                        <a:spcPct val="100000"/>
                      </a:lnSpc>
                      <a:spcBef>
                        <a:spcPts val="0"/>
                      </a:spcBef>
                      <a:spcAft>
                        <a:spcPts val="0"/>
                      </a:spcAft>
                      <a:buNone/>
                    </a:pPr>
                    <a:endParaRPr lang="en-GB" sz="1400" dirty="0">
                      <a:solidFill>
                        <a:schemeClr val="bg1"/>
                      </a:solidFill>
                      <a:latin typeface="Arial Narrow" panose="020B0606020202030204" pitchFamily="34" charset="0"/>
                    </a:endParaRPr>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2" name="Straight Connector 101"/>
                  <p:cNvCxnSpPr/>
                  <p:nvPr/>
                </p:nvCxnSpPr>
                <p:spPr>
                  <a:xfrm>
                    <a:off x="2807045" y="1921816"/>
                    <a:ext cx="17784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p:nvPr/>
              </p:nvCxnSpPr>
              <p:spPr>
                <a:xfrm>
                  <a:off x="476473" y="1931978"/>
                  <a:ext cx="18632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8" name="Content Placeholder 4"/>
              <p:cNvSpPr txBox="1">
                <a:spLocks/>
              </p:cNvSpPr>
              <p:nvPr/>
            </p:nvSpPr>
            <p:spPr bwMode="auto">
              <a:xfrm>
                <a:off x="5078366" y="1658885"/>
                <a:ext cx="2096209" cy="28676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Solid Manual Detergent</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9" name="Straight Connector 88"/>
              <p:cNvCxnSpPr/>
              <p:nvPr/>
            </p:nvCxnSpPr>
            <p:spPr>
              <a:xfrm>
                <a:off x="5187244" y="1935484"/>
                <a:ext cx="176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a:stretch/>
            </p:blipFill>
            <p:spPr bwMode="auto">
              <a:xfrm>
                <a:off x="5082815" y="2047507"/>
                <a:ext cx="499883" cy="4670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0" name="Content Placeholder 4"/>
              <p:cNvSpPr txBox="1">
                <a:spLocks/>
              </p:cNvSpPr>
              <p:nvPr/>
            </p:nvSpPr>
            <p:spPr bwMode="auto">
              <a:xfrm>
                <a:off x="5578808" y="2067474"/>
                <a:ext cx="1801504" cy="628749"/>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a:t>
                </a:r>
                <a:r>
                  <a:rPr lang="en-GB" sz="800" b="1" dirty="0" smtClean="0">
                    <a:solidFill>
                      <a:schemeClr val="bg1"/>
                    </a:solidFill>
                    <a:latin typeface="Arial Narrow" panose="020B0606020202030204" pitchFamily="34" charset="0"/>
                  </a:rPr>
                  <a:t>MANUAL DETERGENT </a:t>
                </a:r>
                <a:r>
                  <a:rPr lang="en-GB" sz="800" dirty="0" smtClean="0">
                    <a:solidFill>
                      <a:schemeClr val="bg1"/>
                    </a:solidFill>
                    <a:latin typeface="Arial Narrow" panose="020B0606020202030204" pitchFamily="34" charset="0"/>
                  </a:rPr>
                  <a:t>Formulated </a:t>
                </a:r>
                <a:r>
                  <a:rPr lang="en-GB" sz="800" dirty="0">
                    <a:solidFill>
                      <a:schemeClr val="bg1"/>
                    </a:solidFill>
                    <a:latin typeface="Arial Narrow" panose="020B0606020202030204" pitchFamily="34" charset="0"/>
                  </a:rPr>
                  <a:t>to clean the most difficult food soils and deliver sparkling results. </a:t>
                </a:r>
                <a:r>
                  <a:rPr lang="en-GB" sz="800" dirty="0" smtClean="0">
                    <a:solidFill>
                      <a:schemeClr val="bg1"/>
                    </a:solidFill>
                    <a:latin typeface="Arial Narrow" panose="020B0606020202030204" pitchFamily="34" charset="0"/>
                  </a:rPr>
                  <a:t>2 x 1Kg 9086760 </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28" name="Picture 4"/>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5138" b="7518"/>
              <a:stretch/>
            </p:blipFill>
            <p:spPr bwMode="auto">
              <a:xfrm>
                <a:off x="5082815" y="2699910"/>
                <a:ext cx="513163" cy="44083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2" name="Content Placeholder 4"/>
              <p:cNvSpPr txBox="1">
                <a:spLocks/>
              </p:cNvSpPr>
              <p:nvPr/>
            </p:nvSpPr>
            <p:spPr bwMode="auto">
              <a:xfrm>
                <a:off x="5615866" y="2648447"/>
                <a:ext cx="1801504" cy="847190"/>
              </a:xfrm>
              <a:prstGeom prst="rect">
                <a:avLst/>
              </a:prstGeom>
              <a:noFill/>
              <a:ln w="9525">
                <a:noFill/>
                <a:miter lim="800000"/>
                <a:headEnd/>
                <a:tailEnd/>
              </a:ln>
              <a:effectLst/>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SOLID </a:t>
                </a:r>
                <a:r>
                  <a:rPr lang="en-GB" sz="800" b="1" dirty="0" smtClean="0">
                    <a:solidFill>
                      <a:schemeClr val="bg1"/>
                    </a:solidFill>
                    <a:latin typeface="Arial Narrow" panose="020B0606020202030204" pitchFamily="34" charset="0"/>
                  </a:rPr>
                  <a:t>MOBILE STARTER KIT </a:t>
                </a:r>
                <a:r>
                  <a:rPr lang="en-GB" sz="800" dirty="0">
                    <a:solidFill>
                      <a:schemeClr val="bg1"/>
                    </a:solidFill>
                    <a:latin typeface="Arial Narrow" panose="020B0606020202030204" pitchFamily="34" charset="0"/>
                  </a:rPr>
                  <a:t>For use with Solid Manual </a:t>
                </a:r>
                <a:r>
                  <a:rPr lang="en-GB" sz="800" dirty="0" smtClean="0">
                    <a:solidFill>
                      <a:schemeClr val="bg1"/>
                    </a:solidFill>
                    <a:latin typeface="Arial Narrow" panose="020B0606020202030204" pitchFamily="34" charset="0"/>
                  </a:rPr>
                  <a:t>Detergent. The right amount of detergent is dispensed every time, eliminating overuse and waste.1 x Dispenser + 1 x 1Kg  Solid Manual Detergent  9086870</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pic>
          <p:nvPicPr>
            <p:cNvPr id="121" name="Picture 18"/>
            <p:cNvPicPr>
              <a:picLocks noChangeAspect="1" noChangeArrowheads="1"/>
            </p:cNvPicPr>
            <p:nvPr/>
          </p:nvPicPr>
          <p:blipFill rotWithShape="1">
            <a:blip r:embed="rId31" cstate="screen">
              <a:extLst>
                <a:ext uri="{28A0092B-C50C-407E-A947-70E740481C1C}">
                  <a14:useLocalDpi xmlns:a14="http://schemas.microsoft.com/office/drawing/2010/main" val="0"/>
                </a:ext>
              </a:extLst>
            </a:blip>
            <a:srcRect/>
            <a:stretch/>
          </p:blipFill>
          <p:spPr bwMode="auto">
            <a:xfrm>
              <a:off x="2652958" y="2079898"/>
              <a:ext cx="494555" cy="48921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75505" y="2689743"/>
              <a:ext cx="490514" cy="48285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75305" y="3325877"/>
              <a:ext cx="478770" cy="47877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70780" y="3939164"/>
              <a:ext cx="478770" cy="47877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91550" y="5099418"/>
              <a:ext cx="478770" cy="47877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24" name="Picture 18"/>
            <p:cNvPicPr>
              <a:picLocks noChangeAspect="1" noChangeArrowheads="1"/>
            </p:cNvPicPr>
            <p:nvPr/>
          </p:nvPicPr>
          <p:blipFill rotWithShape="1">
            <a:blip r:embed="rId31" cstate="screen">
              <a:extLst>
                <a:ext uri="{28A0092B-C50C-407E-A947-70E740481C1C}">
                  <a14:useLocalDpi xmlns:a14="http://schemas.microsoft.com/office/drawing/2010/main" val="0"/>
                </a:ext>
              </a:extLst>
            </a:blip>
            <a:srcRect/>
            <a:stretch/>
          </p:blipFill>
          <p:spPr bwMode="auto">
            <a:xfrm>
              <a:off x="2649443" y="2657039"/>
              <a:ext cx="494555" cy="48921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93" name="TextBox 92">
            <a:hlinkClick r:id="rId15" action="ppaction://hlinksldjump"/>
          </p:cNvPr>
          <p:cNvSpPr txBox="1"/>
          <p:nvPr/>
        </p:nvSpPr>
        <p:spPr>
          <a:xfrm>
            <a:off x="5622838" y="5425330"/>
            <a:ext cx="1372683"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NEXT PAGE</a:t>
            </a:r>
            <a:endParaRPr lang="en-GB" sz="2800" dirty="0">
              <a:solidFill>
                <a:schemeClr val="bg1"/>
              </a:solidFill>
              <a:latin typeface="Arial Narrow" panose="020B0606020202030204" pitchFamily="34" charset="0"/>
            </a:endParaRPr>
          </a:p>
        </p:txBody>
      </p:sp>
      <p:sp>
        <p:nvSpPr>
          <p:cNvPr id="122" name="Content Placeholder 4"/>
          <p:cNvSpPr txBox="1">
            <a:spLocks/>
          </p:cNvSpPr>
          <p:nvPr/>
        </p:nvSpPr>
        <p:spPr bwMode="auto">
          <a:xfrm>
            <a:off x="3141842" y="2060848"/>
            <a:ext cx="1822765" cy="47035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N   </a:t>
            </a:r>
            <a:r>
              <a:rPr lang="en-GB" sz="800" dirty="0">
                <a:solidFill>
                  <a:schemeClr val="bg1"/>
                </a:solidFill>
                <a:latin typeface="Arial Narrow" panose="020B0606020202030204" pitchFamily="34" charset="0"/>
              </a:rPr>
              <a:t>Consistent sparkling and shiny results in soft water conditions.</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9087190 </a:t>
            </a:r>
            <a:r>
              <a:rPr lang="en-GB" sz="800" dirty="0"/>
              <a:t>	</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16" name="Rectangle 115">
            <a:hlinkClick r:id="rId15" action="ppaction://hlinksldjump"/>
          </p:cNvPr>
          <p:cNvSpPr/>
          <p:nvPr/>
        </p:nvSpPr>
        <p:spPr>
          <a:xfrm>
            <a:off x="6917982" y="5295544"/>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&gt;</a:t>
            </a:r>
            <a:endParaRPr lang="en-GB" sz="3600" b="1" dirty="0"/>
          </a:p>
        </p:txBody>
      </p:sp>
      <p:pic>
        <p:nvPicPr>
          <p:cNvPr id="108" name="Picture 10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532192" y="2822234"/>
            <a:ext cx="269222" cy="269222"/>
          </a:xfrm>
          <a:prstGeom prst="rect">
            <a:avLst/>
          </a:prstGeom>
        </p:spPr>
      </p:pic>
      <p:pic>
        <p:nvPicPr>
          <p:cNvPr id="123" name="Picture 12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260676" y="2151666"/>
            <a:ext cx="269222" cy="269222"/>
          </a:xfrm>
          <a:prstGeom prst="rect">
            <a:avLst/>
          </a:prstGeom>
        </p:spPr>
      </p:pic>
      <p:pic>
        <p:nvPicPr>
          <p:cNvPr id="11" name="Picture 10"/>
          <p:cNvPicPr>
            <a:picLocks noChangeAspect="1"/>
          </p:cNvPicPr>
          <p:nvPr/>
        </p:nvPicPr>
        <p:blipFill rotWithShape="1">
          <a:blip r:embed="rId37" cstate="print">
            <a:extLst>
              <a:ext uri="{28A0092B-C50C-407E-A947-70E740481C1C}">
                <a14:useLocalDpi xmlns:a14="http://schemas.microsoft.com/office/drawing/2010/main" val="0"/>
              </a:ext>
            </a:extLst>
          </a:blip>
          <a:srcRect l="21843" t="38450" r="22129" b="20666"/>
          <a:stretch/>
        </p:blipFill>
        <p:spPr>
          <a:xfrm>
            <a:off x="2725258" y="2761177"/>
            <a:ext cx="349317" cy="254902"/>
          </a:xfrm>
          <a:prstGeom prst="rect">
            <a:avLst/>
          </a:prstGeom>
        </p:spPr>
      </p:pic>
    </p:spTree>
    <p:extLst>
      <p:ext uri="{BB962C8B-B14F-4D97-AF65-F5344CB8AC3E}">
        <p14:creationId xmlns:p14="http://schemas.microsoft.com/office/powerpoint/2010/main" val="35086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22" presetClass="entr" presetSubtype="2"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22" grpId="0"/>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8064792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9615" y="-612203"/>
            <a:ext cx="9373267" cy="805692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48705"/>
            <a:ext cx="10600702" cy="7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943115" y="-1307385"/>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r="1569" b="22689"/>
          <a:stretch/>
        </p:blipFill>
        <p:spPr bwMode="auto">
          <a:xfrm>
            <a:off x="7397541" y="389267"/>
            <a:ext cx="1741386" cy="765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59202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84659" y="339938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535614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Liquids and Speciality</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ffective </a:t>
            </a:r>
            <a:r>
              <a:rPr lang="en-GB" sz="2400" dirty="0">
                <a:solidFill>
                  <a:srgbClr val="0070C0"/>
                </a:solidFill>
                <a:latin typeface="Arial Narrow" panose="020B0606020202030204" pitchFamily="34" charset="0"/>
                <a:cs typeface="Arial" panose="020B0604020202020204" pitchFamily="34" charset="0"/>
              </a:rPr>
              <a:t>S</a:t>
            </a:r>
            <a:r>
              <a:rPr lang="en-GB" sz="2400" dirty="0" smtClean="0">
                <a:solidFill>
                  <a:srgbClr val="0070C0"/>
                </a:solidFill>
                <a:latin typeface="Arial Narrow" panose="020B0606020202030204" pitchFamily="34" charset="0"/>
                <a:cs typeface="Arial" panose="020B0604020202020204" pitchFamily="34" charset="0"/>
              </a:rPr>
              <a:t>olutions for Your Tableware Needs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595556" y="970940"/>
            <a:ext cx="1573719" cy="6001643"/>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37042" y="1844824"/>
            <a:ext cx="1481548" cy="2292935"/>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Liquids &amp; </a:t>
            </a:r>
            <a:r>
              <a:rPr lang="en-GB" sz="1100" dirty="0" smtClean="0">
                <a:solidFill>
                  <a:srgbClr val="0070C0"/>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2"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3"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Rectangle 78">
            <a:hlinkClick r:id="rId14" action="ppaction://hlinksldjump"/>
          </p:cNvPr>
          <p:cNvSpPr/>
          <p:nvPr/>
        </p:nvSpPr>
        <p:spPr>
          <a:xfrm>
            <a:off x="7484521" y="363869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TextBox 84">
            <a:hlinkClick r:id="rId15"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7" name="TextBox 86">
            <a:hlinkClick r:id="rId16" action="ppaction://hlinksldjump"/>
          </p:cNvPr>
          <p:cNvSpPr txBox="1"/>
          <p:nvPr/>
        </p:nvSpPr>
        <p:spPr>
          <a:xfrm>
            <a:off x="7499731" y="4836540"/>
            <a:ext cx="1237714" cy="369332"/>
          </a:xfrm>
          <a:prstGeom prst="rect">
            <a:avLst/>
          </a:prstGeom>
          <a:noFill/>
        </p:spPr>
        <p:txBody>
          <a:bodyPr wrap="square" rtlCol="0">
            <a:spAutoFit/>
          </a:bodyPr>
          <a:lstStyle/>
          <a:p>
            <a:endParaRPr lang="en-GB" dirty="0"/>
          </a:p>
        </p:txBody>
      </p:sp>
      <p:sp>
        <p:nvSpPr>
          <p:cNvPr id="88" name="TextBox 87">
            <a:hlinkClick r:id="rId17" action="ppaction://hlinksldjump"/>
          </p:cNvPr>
          <p:cNvSpPr txBox="1"/>
          <p:nvPr/>
        </p:nvSpPr>
        <p:spPr>
          <a:xfrm>
            <a:off x="7568061" y="5384716"/>
            <a:ext cx="1268255" cy="369332"/>
          </a:xfrm>
          <a:prstGeom prst="rect">
            <a:avLst/>
          </a:prstGeom>
          <a:noFill/>
        </p:spPr>
        <p:txBody>
          <a:bodyPr wrap="square" rtlCol="0">
            <a:spAutoFit/>
          </a:bodyPr>
          <a:lstStyle/>
          <a:p>
            <a:endParaRPr lang="en-GB" dirty="0"/>
          </a:p>
        </p:txBody>
      </p:sp>
      <p:sp>
        <p:nvSpPr>
          <p:cNvPr id="89" name="TextBox 88">
            <a:hlinkClick r:id="rId18" action="ppaction://hlinksldjump"/>
          </p:cNvPr>
          <p:cNvSpPr txBox="1"/>
          <p:nvPr/>
        </p:nvSpPr>
        <p:spPr>
          <a:xfrm>
            <a:off x="7471163" y="5877272"/>
            <a:ext cx="1672749" cy="584775"/>
          </a:xfrm>
          <a:prstGeom prst="rect">
            <a:avLst/>
          </a:prstGeom>
          <a:noFill/>
        </p:spPr>
        <p:txBody>
          <a:bodyPr wrap="square" rtlCol="0">
            <a:spAutoFit/>
          </a:bodyPr>
          <a:lstStyle/>
          <a:p>
            <a:endParaRPr lang="en-GB" sz="1600" dirty="0" smtClean="0"/>
          </a:p>
          <a:p>
            <a:endParaRPr lang="en-GB" sz="1600" dirty="0"/>
          </a:p>
        </p:txBody>
      </p:sp>
      <p:sp>
        <p:nvSpPr>
          <p:cNvPr id="90" name="TextBox 89">
            <a:hlinkClick r:id="rId1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91" name="Rectangle 90">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2" name="Group 91"/>
          <p:cNvGrpSpPr/>
          <p:nvPr/>
        </p:nvGrpSpPr>
        <p:grpSpPr>
          <a:xfrm>
            <a:off x="8419885" y="56486"/>
            <a:ext cx="650563" cy="308320"/>
            <a:chOff x="8352387" y="6708921"/>
            <a:chExt cx="730859" cy="346375"/>
          </a:xfrm>
        </p:grpSpPr>
        <p:pic>
          <p:nvPicPr>
            <p:cNvPr id="93"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 name="Rectangle 99">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2" descr="no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2" name="Group 41"/>
          <p:cNvGrpSpPr/>
          <p:nvPr/>
        </p:nvGrpSpPr>
        <p:grpSpPr>
          <a:xfrm>
            <a:off x="200280" y="1588505"/>
            <a:ext cx="7153379" cy="4353370"/>
            <a:chOff x="226933" y="1588505"/>
            <a:chExt cx="7153379" cy="4353370"/>
          </a:xfrm>
        </p:grpSpPr>
        <p:grpSp>
          <p:nvGrpSpPr>
            <p:cNvPr id="32" name="Group 31"/>
            <p:cNvGrpSpPr/>
            <p:nvPr/>
          </p:nvGrpSpPr>
          <p:grpSpPr>
            <a:xfrm>
              <a:off x="226933" y="1588505"/>
              <a:ext cx="7153379" cy="4353370"/>
              <a:chOff x="226933" y="1588505"/>
              <a:chExt cx="7153379" cy="4353370"/>
            </a:xfrm>
          </p:grpSpPr>
          <p:grpSp>
            <p:nvGrpSpPr>
              <p:cNvPr id="39" name="Group 38"/>
              <p:cNvGrpSpPr/>
              <p:nvPr/>
            </p:nvGrpSpPr>
            <p:grpSpPr>
              <a:xfrm>
                <a:off x="226933" y="1588505"/>
                <a:ext cx="7153379" cy="4353370"/>
                <a:chOff x="226933" y="1588505"/>
                <a:chExt cx="7153379" cy="4353370"/>
              </a:xfrm>
            </p:grpSpPr>
            <p:grpSp>
              <p:nvGrpSpPr>
                <p:cNvPr id="20" name="Group 19"/>
                <p:cNvGrpSpPr/>
                <p:nvPr/>
              </p:nvGrpSpPr>
              <p:grpSpPr>
                <a:xfrm>
                  <a:off x="226933" y="1588505"/>
                  <a:ext cx="7153379" cy="4288767"/>
                  <a:chOff x="226933" y="1588505"/>
                  <a:chExt cx="7153379" cy="4288767"/>
                </a:xfrm>
              </p:grpSpPr>
              <p:pic>
                <p:nvPicPr>
                  <p:cNvPr id="1035"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6933" y="1588505"/>
                    <a:ext cx="7153379"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Content Placeholder 4"/>
                  <p:cNvSpPr txBox="1">
                    <a:spLocks/>
                  </p:cNvSpPr>
                  <p:nvPr/>
                </p:nvSpPr>
                <p:spPr bwMode="auto">
                  <a:xfrm>
                    <a:off x="894066" y="2027225"/>
                    <a:ext cx="1805681"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TRUMP XL SPECIAL </a:t>
                    </a:r>
                    <a:r>
                      <a:rPr lang="en-GB" sz="800" dirty="0">
                        <a:solidFill>
                          <a:schemeClr val="bg1"/>
                        </a:solidFill>
                        <a:latin typeface="Arial Narrow" panose="020B0606020202030204" pitchFamily="34" charset="0"/>
                      </a:rPr>
                      <a:t>Exceptional cleaning results at optimum cost.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4</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x 5L 9054810 </a:t>
                    </a:r>
                    <a:r>
                      <a:rPr lang="en-GB" sz="800" dirty="0" smtClean="0">
                        <a:solidFill>
                          <a:schemeClr val="bg1"/>
                        </a:solidFill>
                        <a:latin typeface="Arial Narrow" panose="020B0606020202030204" pitchFamily="34" charset="0"/>
                      </a:rPr>
                      <a:t> </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5" name="Content Placeholder 4"/>
                  <p:cNvSpPr txBox="1">
                    <a:spLocks/>
                  </p:cNvSpPr>
                  <p:nvPr/>
                </p:nvSpPr>
                <p:spPr bwMode="auto">
                  <a:xfrm>
                    <a:off x="896361" y="3243393"/>
                    <a:ext cx="1921189" cy="54564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TRUMP HYDRO SPECIAL </a:t>
                    </a:r>
                    <a:r>
                      <a:rPr lang="en-GB" sz="800" dirty="0">
                        <a:solidFill>
                          <a:schemeClr val="bg1"/>
                        </a:solidFill>
                        <a:latin typeface="Arial Narrow" panose="020B0606020202030204" pitchFamily="34" charset="0"/>
                      </a:rPr>
                      <a:t>Highly effective detergent for superior cleaning results even in the toughest conditions. </a:t>
                    </a:r>
                    <a:r>
                      <a:rPr lang="en-GB" sz="800" dirty="0" smtClean="0">
                        <a:solidFill>
                          <a:schemeClr val="bg1"/>
                        </a:solidFill>
                        <a:latin typeface="Arial Narrow" panose="020B0606020202030204" pitchFamily="34" charset="0"/>
                      </a:rPr>
                      <a:t>                                                       4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9054720</a:t>
                    </a:r>
                    <a:endParaRPr kumimoji="0" lang="en-US" sz="1000" b="0" i="0" u="none" strike="noStrike" kern="0" cap="none" spc="0" normalizeH="0" baseline="0" noProof="0" dirty="0" smtClean="0">
                      <a:ln>
                        <a:noFill/>
                      </a:ln>
                      <a:solidFill>
                        <a:schemeClr val="bg1"/>
                      </a:solidFill>
                      <a:effectLst/>
                      <a:uLnTx/>
                      <a:uFillTx/>
                      <a:latin typeface="Arial"/>
                      <a:ea typeface="+mn-ea"/>
                      <a:cs typeface="+mn-cs"/>
                    </a:endParaRPr>
                  </a:p>
                </p:txBody>
              </p:sp>
              <p:sp>
                <p:nvSpPr>
                  <p:cNvPr id="45" name="Content Placeholder 4"/>
                  <p:cNvSpPr txBox="1">
                    <a:spLocks/>
                  </p:cNvSpPr>
                  <p:nvPr/>
                </p:nvSpPr>
                <p:spPr bwMode="auto">
                  <a:xfrm>
                    <a:off x="867297" y="3855446"/>
                    <a:ext cx="1963769" cy="55646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TOPMATIC HERO </a:t>
                    </a:r>
                    <a:r>
                      <a:rPr lang="en-GB" sz="800" dirty="0">
                        <a:solidFill>
                          <a:schemeClr val="bg1"/>
                        </a:solidFill>
                        <a:latin typeface="Arial Narrow" panose="020B0606020202030204" pitchFamily="34" charset="0"/>
                      </a:rPr>
                      <a:t>Highly effective detergent for exceptional cleaning and destaining results even in the toughest conditions. </a:t>
                    </a:r>
                    <a:r>
                      <a:rPr lang="en-GB" sz="800" dirty="0" smtClean="0">
                        <a:solidFill>
                          <a:schemeClr val="bg1"/>
                        </a:solidFill>
                        <a:latin typeface="Arial Narrow" panose="020B0606020202030204" pitchFamily="34" charset="0"/>
                      </a:rPr>
                      <a:t>                                                4 x 5L 9036190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6" name="Content Placeholder 4"/>
                  <p:cNvSpPr txBox="1">
                    <a:spLocks/>
                  </p:cNvSpPr>
                  <p:nvPr/>
                </p:nvSpPr>
                <p:spPr bwMode="auto">
                  <a:xfrm>
                    <a:off x="897029" y="2584343"/>
                    <a:ext cx="1901297" cy="704638"/>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TRUMP METAL PRO </a:t>
                    </a:r>
                    <a:r>
                      <a:rPr lang="en-GB" sz="800" b="1" dirty="0" smtClean="0">
                        <a:solidFill>
                          <a:schemeClr val="bg1"/>
                        </a:solidFill>
                        <a:latin typeface="Arial Narrow" panose="020B0606020202030204" pitchFamily="34" charset="0"/>
                      </a:rPr>
                      <a:t>SPECIAL </a:t>
                    </a:r>
                    <a:r>
                      <a:rPr lang="en-GB" sz="800" dirty="0" smtClean="0">
                        <a:solidFill>
                          <a:schemeClr val="bg1"/>
                        </a:solidFill>
                        <a:latin typeface="Arial Narrow" panose="020B0606020202030204" pitchFamily="34" charset="0"/>
                      </a:rPr>
                      <a:t>Excellent </a:t>
                    </a:r>
                    <a:r>
                      <a:rPr lang="en-GB" sz="800" dirty="0">
                        <a:solidFill>
                          <a:schemeClr val="bg1"/>
                        </a:solidFill>
                        <a:latin typeface="Arial Narrow" panose="020B0606020202030204" pitchFamily="34" charset="0"/>
                      </a:rPr>
                      <a:t>cleaning </a:t>
                    </a:r>
                    <a:r>
                      <a:rPr lang="en-GB" sz="800" dirty="0" smtClean="0">
                        <a:solidFill>
                          <a:schemeClr val="bg1"/>
                        </a:solidFill>
                        <a:latin typeface="Arial Narrow" panose="020B0606020202030204" pitchFamily="34" charset="0"/>
                      </a:rPr>
                      <a:t>performance. Specially </a:t>
                    </a:r>
                    <a:r>
                      <a:rPr lang="en-GB" sz="800" dirty="0">
                        <a:solidFill>
                          <a:schemeClr val="bg1"/>
                        </a:solidFill>
                        <a:latin typeface="Arial Narrow" panose="020B0606020202030204" pitchFamily="34" charset="0"/>
                      </a:rPr>
                      <a:t>designed to wash utensils made of aluminium and other soft metals. </a:t>
                    </a:r>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9076940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3" name="Content Placeholder 4"/>
                  <p:cNvSpPr txBox="1">
                    <a:spLocks/>
                  </p:cNvSpPr>
                  <p:nvPr/>
                </p:nvSpPr>
                <p:spPr bwMode="auto">
                  <a:xfrm>
                    <a:off x="448441" y="1655378"/>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Liquid Warewashing Detergents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7" name="Straight Connector 106"/>
                  <p:cNvCxnSpPr/>
                  <p:nvPr/>
                </p:nvCxnSpPr>
                <p:spPr>
                  <a:xfrm>
                    <a:off x="54466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24" cstate="screen">
                    <a:extLst>
                      <a:ext uri="{28A0092B-C50C-407E-A947-70E740481C1C}">
                        <a14:useLocalDpi xmlns:a14="http://schemas.microsoft.com/office/drawing/2010/main" val="0"/>
                      </a:ext>
                    </a:extLst>
                  </a:blip>
                  <a:srcRect/>
                  <a:stretch>
                    <a:fillRect/>
                  </a:stretch>
                </p:blipFill>
                <p:spPr bwMode="auto">
                  <a:xfrm>
                    <a:off x="407045" y="3903554"/>
                    <a:ext cx="460252" cy="4602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4" name="Content Placeholder 4"/>
                  <p:cNvSpPr txBox="1">
                    <a:spLocks/>
                  </p:cNvSpPr>
                  <p:nvPr/>
                </p:nvSpPr>
                <p:spPr bwMode="auto">
                  <a:xfrm>
                    <a:off x="2701729" y="1640451"/>
                    <a:ext cx="2302320"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a:solidFill>
                          <a:schemeClr val="bg1"/>
                        </a:solidFill>
                        <a:latin typeface="Arial Narrow" panose="020B0606020202030204" pitchFamily="34" charset="0"/>
                        <a:cs typeface="Arial" panose="020B0604020202020204" pitchFamily="34" charset="0"/>
                      </a:rPr>
                      <a:t>Powder </a:t>
                    </a:r>
                    <a:r>
                      <a:rPr lang="en-GB" sz="1200" b="1" dirty="0" err="1">
                        <a:solidFill>
                          <a:schemeClr val="bg1"/>
                        </a:solidFill>
                        <a:latin typeface="Arial Narrow" panose="020B0606020202030204" pitchFamily="34" charset="0"/>
                        <a:cs typeface="Arial" panose="020B0604020202020204" pitchFamily="34" charset="0"/>
                      </a:rPr>
                      <a:t>Warewashing</a:t>
                    </a:r>
                    <a:r>
                      <a:rPr lang="en-GB" sz="1200" b="1" dirty="0">
                        <a:solidFill>
                          <a:schemeClr val="bg1"/>
                        </a:solidFill>
                        <a:latin typeface="Arial Narrow" panose="020B0606020202030204" pitchFamily="34" charset="0"/>
                        <a:cs typeface="Arial" panose="020B0604020202020204" pitchFamily="34" charset="0"/>
                      </a:rPr>
                      <a:t> </a:t>
                    </a:r>
                    <a:r>
                      <a:rPr lang="en-GB" sz="1200" b="1" dirty="0" smtClean="0">
                        <a:solidFill>
                          <a:schemeClr val="bg1"/>
                        </a:solidFill>
                        <a:latin typeface="Arial Narrow" panose="020B0606020202030204" pitchFamily="34" charset="0"/>
                        <a:cs typeface="Arial" panose="020B0604020202020204" pitchFamily="34" charset="0"/>
                      </a:rPr>
                      <a:t>Tablets </a:t>
                    </a:r>
                    <a:endParaRPr lang="en-US" sz="1200" b="1" dirty="0">
                      <a:solidFill>
                        <a:schemeClr val="bg1"/>
                      </a:solidFill>
                      <a:latin typeface="Arial Narrow" panose="020B0606020202030204" pitchFamily="34" charset="0"/>
                      <a:cs typeface="Arial" panose="020B0604020202020204" pitchFamily="34" charset="0"/>
                    </a:endParaRPr>
                  </a:p>
                </p:txBody>
              </p:sp>
              <p:cxnSp>
                <p:nvCxnSpPr>
                  <p:cNvPr id="125" name="Straight Connector 124"/>
                  <p:cNvCxnSpPr/>
                  <p:nvPr/>
                </p:nvCxnSpPr>
                <p:spPr>
                  <a:xfrm>
                    <a:off x="2795967" y="2045723"/>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7" name="Picture 13"/>
                  <p:cNvPicPr>
                    <a:picLocks noChangeAspect="1" noChangeArrowheads="1"/>
                  </p:cNvPicPr>
                  <p:nvPr/>
                </p:nvPicPr>
                <p:blipFill rotWithShape="1">
                  <a:blip r:embed="rId25" cstate="screen">
                    <a:extLst>
                      <a:ext uri="{28A0092B-C50C-407E-A947-70E740481C1C}">
                        <a14:useLocalDpi xmlns:a14="http://schemas.microsoft.com/office/drawing/2010/main" val="0"/>
                      </a:ext>
                    </a:extLst>
                  </a:blip>
                  <a:srcRect/>
                  <a:stretch/>
                </p:blipFill>
                <p:spPr bwMode="auto">
                  <a:xfrm>
                    <a:off x="2866240" y="2153302"/>
                    <a:ext cx="468202" cy="4707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9" name="Content Placeholder 4"/>
                  <p:cNvSpPr txBox="1">
                    <a:spLocks/>
                  </p:cNvSpPr>
                  <p:nvPr/>
                </p:nvSpPr>
                <p:spPr bwMode="auto">
                  <a:xfrm>
                    <a:off x="3334439" y="2132856"/>
                    <a:ext cx="1669609" cy="80205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smtClean="0">
                        <a:solidFill>
                          <a:schemeClr val="bg1"/>
                        </a:solidFill>
                        <a:latin typeface="Arial Narrow" panose="020B0606020202030204" pitchFamily="34" charset="0"/>
                      </a:rPr>
                      <a:t>ECO-CLIN TABS 88 </a:t>
                    </a:r>
                    <a:r>
                      <a:rPr lang="en-GB" sz="800" dirty="0" smtClean="0">
                        <a:solidFill>
                          <a:schemeClr val="bg1"/>
                        </a:solidFill>
                        <a:latin typeface="Arial Narrow" panose="020B0606020202030204" pitchFamily="34" charset="0"/>
                      </a:rPr>
                      <a:t>Easy-to-dose </a:t>
                    </a:r>
                    <a:r>
                      <a:rPr lang="en-GB" sz="800" dirty="0">
                        <a:solidFill>
                          <a:schemeClr val="bg1"/>
                        </a:solidFill>
                        <a:latin typeface="Arial Narrow" panose="020B0606020202030204" pitchFamily="34" charset="0"/>
                      </a:rPr>
                      <a:t>tablets, delivering outstanding cleaning and bleaching performance in all water conditions</a:t>
                    </a:r>
                    <a:r>
                      <a:rPr lang="en-GB" sz="800" dirty="0" smtClean="0">
                        <a:solidFill>
                          <a:schemeClr val="bg1"/>
                        </a:solidFill>
                        <a:latin typeface="Arial Narrow" panose="020B0606020202030204" pitchFamily="34" charset="0"/>
                      </a:rPr>
                      <a:t>.  4 kg 903430</a:t>
                    </a:r>
                    <a:endParaRPr kumimoji="0" lang="en-US" sz="1000" b="0" i="0" u="none" strike="noStrike" kern="0" cap="none" spc="0" normalizeH="0" baseline="0" noProof="0" dirty="0" smtClean="0">
                      <a:ln>
                        <a:noFill/>
                      </a:ln>
                      <a:solidFill>
                        <a:schemeClr val="bg1"/>
                      </a:solidFill>
                      <a:effectLst/>
                      <a:uLnTx/>
                      <a:uFillTx/>
                      <a:latin typeface="Arial"/>
                    </a:endParaRPr>
                  </a:p>
                </p:txBody>
              </p:sp>
              <p:sp>
                <p:nvSpPr>
                  <p:cNvPr id="130" name="Content Placeholder 4"/>
                  <p:cNvSpPr txBox="1">
                    <a:spLocks/>
                  </p:cNvSpPr>
                  <p:nvPr/>
                </p:nvSpPr>
                <p:spPr bwMode="auto">
                  <a:xfrm>
                    <a:off x="5004048" y="1647262"/>
                    <a:ext cx="2302320"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Liquid Rinse Additives </a:t>
                    </a:r>
                    <a:endParaRPr lang="en-US" sz="1200" b="1" dirty="0">
                      <a:solidFill>
                        <a:schemeClr val="bg1"/>
                      </a:solidFill>
                      <a:latin typeface="Arial Narrow" panose="020B0606020202030204" pitchFamily="34" charset="0"/>
                      <a:cs typeface="Arial" panose="020B0604020202020204" pitchFamily="34" charset="0"/>
                    </a:endParaRPr>
                  </a:p>
                </p:txBody>
              </p:sp>
              <p:cxnSp>
                <p:nvCxnSpPr>
                  <p:cNvPr id="131" name="Straight Connector 130"/>
                  <p:cNvCxnSpPr/>
                  <p:nvPr/>
                </p:nvCxnSpPr>
                <p:spPr>
                  <a:xfrm>
                    <a:off x="5098286" y="1945950"/>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2" name="Content Placeholder 4"/>
                  <p:cNvSpPr txBox="1">
                    <a:spLocks/>
                  </p:cNvSpPr>
                  <p:nvPr/>
                </p:nvSpPr>
                <p:spPr bwMode="auto">
                  <a:xfrm>
                    <a:off x="5542524" y="2077553"/>
                    <a:ext cx="1741613" cy="559359"/>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CLEAR DRY CLASSIC </a:t>
                    </a:r>
                    <a:r>
                      <a:rPr lang="en-GB" sz="800" dirty="0">
                        <a:solidFill>
                          <a:schemeClr val="bg1"/>
                        </a:solidFill>
                        <a:latin typeface="Arial Narrow" panose="020B0606020202030204" pitchFamily="34" charset="0"/>
                      </a:rPr>
                      <a:t>Reduces spotting and dry time for higher efficiency. </a:t>
                    </a:r>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901366 </a:t>
                    </a:r>
                    <a:r>
                      <a:rPr lang="en-GB" sz="800" dirty="0"/>
                      <a:t>	</a:t>
                    </a:r>
                  </a:p>
                  <a:p>
                    <a:pPr marL="0" indent="0">
                      <a:buNone/>
                    </a:pPr>
                    <a:r>
                      <a:rPr lang="en-GB" sz="800" dirty="0">
                        <a:solidFill>
                          <a:schemeClr val="bg1"/>
                        </a:solidFill>
                        <a:latin typeface="Arial Narrow" panose="020B0606020202030204" pitchFamily="34" charset="0"/>
                      </a:rPr>
                      <a:t>	</a:t>
                    </a:r>
                  </a:p>
                  <a:p>
                    <a:pPr marL="0" indent="0">
                      <a:buNone/>
                    </a:pPr>
                    <a:r>
                      <a:rPr lang="en-GB" sz="800" dirty="0">
                        <a:solidFill>
                          <a:schemeClr val="bg1"/>
                        </a:solidFill>
                        <a:latin typeface="Arial Narrow" panose="020B0606020202030204" pitchFamily="34" charset="0"/>
                      </a:rPr>
                      <a:t>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chemeClr val="bg1"/>
                      </a:solidFill>
                      <a:effectLst/>
                      <a:uLnTx/>
                      <a:uFillTx/>
                      <a:latin typeface="Arial"/>
                      <a:ea typeface="+mn-ea"/>
                      <a:cs typeface="+mn-cs"/>
                    </a:endParaRPr>
                  </a:p>
                </p:txBody>
              </p:sp>
              <p:sp>
                <p:nvSpPr>
                  <p:cNvPr id="134" name="Content Placeholder 4"/>
                  <p:cNvSpPr txBox="1">
                    <a:spLocks/>
                  </p:cNvSpPr>
                  <p:nvPr/>
                </p:nvSpPr>
                <p:spPr bwMode="auto">
                  <a:xfrm>
                    <a:off x="5513816" y="2636912"/>
                    <a:ext cx="1855108" cy="5998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CLEAR DRY HDP PLUS </a:t>
                    </a:r>
                    <a:r>
                      <a:rPr lang="en-GB" sz="800" dirty="0">
                        <a:solidFill>
                          <a:schemeClr val="bg1"/>
                        </a:solidFill>
                        <a:latin typeface="Arial Narrow" panose="020B0606020202030204" pitchFamily="34" charset="0"/>
                      </a:rPr>
                      <a:t>Sparkling and shiny results even in the toughest water conditions. </a:t>
                    </a:r>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9051130</a:t>
                    </a:r>
                    <a:endParaRPr kumimoji="0" lang="en-US" sz="1000" b="0" i="0" u="none" strike="noStrike" kern="0" cap="none" spc="0" normalizeH="0" baseline="0" noProof="0" dirty="0" smtClean="0">
                      <a:ln>
                        <a:noFill/>
                      </a:ln>
                      <a:solidFill>
                        <a:schemeClr val="bg1"/>
                      </a:solidFill>
                      <a:effectLst/>
                      <a:uLnTx/>
                      <a:uFillTx/>
                      <a:latin typeface="Arial"/>
                      <a:ea typeface="+mn-ea"/>
                      <a:cs typeface="+mn-cs"/>
                    </a:endParaRPr>
                  </a:p>
                </p:txBody>
              </p:sp>
              <p:sp>
                <p:nvSpPr>
                  <p:cNvPr id="135" name="Rectangle 134"/>
                  <p:cNvSpPr/>
                  <p:nvPr/>
                </p:nvSpPr>
                <p:spPr>
                  <a:xfrm>
                    <a:off x="5539419" y="3212976"/>
                    <a:ext cx="1456102" cy="584775"/>
                  </a:xfrm>
                  <a:prstGeom prst="rect">
                    <a:avLst/>
                  </a:prstGeom>
                </p:spPr>
                <p:txBody>
                  <a:bodyPr wrap="square">
                    <a:spAutoFit/>
                  </a:bodyPr>
                  <a:lstStyle/>
                  <a:p>
                    <a:r>
                      <a:rPr lang="en-GB" sz="800" b="1" dirty="0">
                        <a:solidFill>
                          <a:schemeClr val="bg1"/>
                        </a:solidFill>
                        <a:latin typeface="Arial Narrow" panose="020B0606020202030204" pitchFamily="34" charset="0"/>
                      </a:rPr>
                      <a:t>TOPRINSE CLEAN </a:t>
                    </a:r>
                    <a:r>
                      <a:rPr lang="en-GB" sz="800" dirty="0">
                        <a:solidFill>
                          <a:schemeClr val="bg1"/>
                        </a:solidFill>
                        <a:latin typeface="Arial Narrow" panose="020B0606020202030204" pitchFamily="34" charset="0"/>
                      </a:rPr>
                      <a:t>Neutral rinse additive for undercounter and hood-type machines. </a:t>
                    </a:r>
                    <a:r>
                      <a:rPr lang="en-GB" sz="800" dirty="0" smtClean="0">
                        <a:solidFill>
                          <a:schemeClr val="bg1"/>
                        </a:solidFill>
                        <a:latin typeface="Arial Narrow" panose="020B0606020202030204" pitchFamily="34" charset="0"/>
                      </a:rPr>
                      <a:t>Ecolabel</a:t>
                    </a:r>
                    <a:endParaRPr lang="en-GB" sz="800" dirty="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9046380</a:t>
                    </a:r>
                    <a:endParaRPr lang="en-GB" sz="800" dirty="0"/>
                  </a:p>
                </p:txBody>
              </p:sp>
              <p:sp>
                <p:nvSpPr>
                  <p:cNvPr id="105" name="Content Placeholder 4"/>
                  <p:cNvSpPr txBox="1">
                    <a:spLocks/>
                  </p:cNvSpPr>
                  <p:nvPr/>
                </p:nvSpPr>
                <p:spPr bwMode="auto">
                  <a:xfrm>
                    <a:off x="880039" y="4384701"/>
                    <a:ext cx="1963769" cy="99475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TOPMATIC CRYSTAL GB SPECIAL </a:t>
                    </a:r>
                    <a:r>
                      <a:rPr lang="en-GB" sz="800" dirty="0">
                        <a:solidFill>
                          <a:schemeClr val="bg1"/>
                        </a:solidFill>
                        <a:latin typeface="Arial Narrow" panose="020B0606020202030204" pitchFamily="34" charset="0"/>
                      </a:rPr>
                      <a:t>Specially formulated for washing glassware to give clean sparkling results.  Suitable for all types of cabinet </a:t>
                    </a:r>
                    <a:r>
                      <a:rPr lang="en-GB" sz="800" dirty="0" err="1">
                        <a:solidFill>
                          <a:schemeClr val="bg1"/>
                        </a:solidFill>
                        <a:latin typeface="Arial Narrow" panose="020B0606020202030204" pitchFamily="34" charset="0"/>
                      </a:rPr>
                      <a:t>glasswashing</a:t>
                    </a:r>
                    <a:r>
                      <a:rPr lang="en-GB" sz="800" dirty="0">
                        <a:solidFill>
                          <a:schemeClr val="bg1"/>
                        </a:solidFill>
                        <a:latin typeface="Arial Narrow" panose="020B0606020202030204" pitchFamily="34" charset="0"/>
                      </a:rPr>
                      <a:t> machines. For best results use with </a:t>
                    </a:r>
                    <a:r>
                      <a:rPr lang="en-GB" sz="800" dirty="0" err="1">
                        <a:solidFill>
                          <a:schemeClr val="bg1"/>
                        </a:solidFill>
                        <a:latin typeface="Arial Narrow" panose="020B0606020202030204" pitchFamily="34" charset="0"/>
                      </a:rPr>
                      <a:t>Toprinse</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Crystal. 4 x 5L 9057580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6" name="Rectangle 105"/>
                  <p:cNvSpPr/>
                  <p:nvPr/>
                </p:nvSpPr>
                <p:spPr>
                  <a:xfrm>
                    <a:off x="5554645" y="3852337"/>
                    <a:ext cx="1456102" cy="830997"/>
                  </a:xfrm>
                  <a:prstGeom prst="rect">
                    <a:avLst/>
                  </a:prstGeom>
                </p:spPr>
                <p:txBody>
                  <a:bodyPr wrap="square">
                    <a:spAutoFit/>
                  </a:bodyPr>
                  <a:lstStyle/>
                  <a:p>
                    <a:r>
                      <a:rPr lang="en-GB" sz="800" b="1" dirty="0" smtClean="0">
                        <a:solidFill>
                          <a:schemeClr val="bg1"/>
                        </a:solidFill>
                        <a:latin typeface="Arial Narrow" panose="020B0606020202030204" pitchFamily="34" charset="0"/>
                      </a:rPr>
                      <a:t>TOPRINSE CRYSTAL </a:t>
                    </a:r>
                    <a:r>
                      <a:rPr lang="en-GB" sz="800" dirty="0">
                        <a:solidFill>
                          <a:schemeClr val="bg1"/>
                        </a:solidFill>
                        <a:latin typeface="Arial Narrow" panose="020B0606020202030204" pitchFamily="34" charset="0"/>
                      </a:rPr>
                      <a:t>Glass machine  liquid rinse </a:t>
                    </a:r>
                    <a:r>
                      <a:rPr lang="en-GB" sz="800" dirty="0" smtClean="0">
                        <a:solidFill>
                          <a:schemeClr val="bg1"/>
                        </a:solidFill>
                        <a:latin typeface="Arial Narrow" panose="020B0606020202030204" pitchFamily="34" charset="0"/>
                      </a:rPr>
                      <a:t>aid. Accelerates </a:t>
                    </a:r>
                    <a:r>
                      <a:rPr lang="en-GB" sz="800" dirty="0">
                        <a:solidFill>
                          <a:schemeClr val="bg1"/>
                        </a:solidFill>
                        <a:latin typeface="Arial Narrow" panose="020B0606020202030204" pitchFamily="34" charset="0"/>
                      </a:rPr>
                      <a:t>the drying process to prevent </a:t>
                    </a:r>
                    <a:r>
                      <a:rPr lang="en-GB" sz="800" dirty="0" smtClean="0">
                        <a:solidFill>
                          <a:schemeClr val="bg1"/>
                        </a:solidFill>
                        <a:latin typeface="Arial Narrow" panose="020B0606020202030204" pitchFamily="34" charset="0"/>
                      </a:rPr>
                      <a:t>watermarks. Use with </a:t>
                    </a:r>
                    <a:r>
                      <a:rPr lang="en-GB" sz="800" dirty="0" err="1" smtClean="0">
                        <a:solidFill>
                          <a:schemeClr val="bg1"/>
                        </a:solidFill>
                        <a:latin typeface="Arial Narrow" panose="020B0606020202030204" pitchFamily="34" charset="0"/>
                      </a:rPr>
                      <a:t>Topmatic</a:t>
                    </a:r>
                    <a:r>
                      <a:rPr lang="en-GB" sz="800" dirty="0" smtClean="0">
                        <a:solidFill>
                          <a:schemeClr val="bg1"/>
                        </a:solidFill>
                        <a:latin typeface="Arial Narrow" panose="020B0606020202030204" pitchFamily="34" charset="0"/>
                      </a:rPr>
                      <a:t> </a:t>
                    </a:r>
                    <a:r>
                      <a:rPr lang="en-GB" sz="800" dirty="0" err="1" smtClean="0">
                        <a:solidFill>
                          <a:schemeClr val="bg1"/>
                        </a:solidFill>
                        <a:latin typeface="Arial Narrow" panose="020B0606020202030204" pitchFamily="34" charset="0"/>
                      </a:rPr>
                      <a:t>Crysal</a:t>
                    </a:r>
                    <a:r>
                      <a:rPr lang="en-GB" sz="800" dirty="0" smtClean="0">
                        <a:solidFill>
                          <a:schemeClr val="bg1"/>
                        </a:solidFill>
                        <a:latin typeface="Arial Narrow" panose="020B0606020202030204" pitchFamily="34" charset="0"/>
                      </a:rPr>
                      <a:t> GB Special</a:t>
                    </a:r>
                    <a:endParaRPr lang="en-GB" sz="800" dirty="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9028640</a:t>
                    </a:r>
                    <a:endParaRPr lang="en-GB" sz="800" dirty="0"/>
                  </a:p>
                </p:txBody>
              </p:sp>
            </p:grpSp>
            <p:cxnSp>
              <p:nvCxnSpPr>
                <p:cNvPr id="74" name="Straight Connector 73"/>
                <p:cNvCxnSpPr/>
                <p:nvPr/>
              </p:nvCxnSpPr>
              <p:spPr>
                <a:xfrm>
                  <a:off x="5441594" y="537945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622838" y="5295544"/>
                  <a:ext cx="1701024" cy="646331"/>
                  <a:chOff x="5622838" y="5295544"/>
                  <a:chExt cx="1701024" cy="646331"/>
                </a:xfrm>
              </p:grpSpPr>
              <p:sp>
                <p:nvSpPr>
                  <p:cNvPr id="5" name="TextBox 4">
                    <a:hlinkClick r:id="rId26" action="ppaction://hlinksldjump"/>
                  </p:cNvPr>
                  <p:cNvSpPr txBox="1"/>
                  <p:nvPr/>
                </p:nvSpPr>
                <p:spPr>
                  <a:xfrm>
                    <a:off x="5622838" y="5425330"/>
                    <a:ext cx="1372683"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NEXT PAGE</a:t>
                    </a:r>
                    <a:endParaRPr lang="en-GB" sz="2800" dirty="0">
                      <a:solidFill>
                        <a:schemeClr val="bg1"/>
                      </a:solidFill>
                      <a:latin typeface="Arial Narrow" panose="020B0606020202030204" pitchFamily="34" charset="0"/>
                    </a:endParaRPr>
                  </a:p>
                </p:txBody>
              </p:sp>
              <p:sp>
                <p:nvSpPr>
                  <p:cNvPr id="10" name="Rectangle 9"/>
                  <p:cNvSpPr/>
                  <p:nvPr/>
                </p:nvSpPr>
                <p:spPr>
                  <a:xfrm>
                    <a:off x="6917982" y="5295544"/>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&gt;</a:t>
                    </a:r>
                    <a:endParaRPr lang="en-GB" sz="3600" b="1" dirty="0"/>
                  </a:p>
                </p:txBody>
              </p:sp>
            </p:grpSp>
            <p:pic>
              <p:nvPicPr>
                <p:cNvPr id="2060" name="Picture 1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35708" y="2639751"/>
                  <a:ext cx="439133" cy="4391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73" name="Picture 2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088403" y="3262112"/>
                  <a:ext cx="445337" cy="44533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76" name="Picture 28"/>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074322" y="2122746"/>
                  <a:ext cx="468972" cy="46897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60375" y="2076673"/>
                <a:ext cx="443178" cy="44317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53122" y="3288981"/>
                <a:ext cx="443907" cy="44390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8" name="Picture 5"/>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3320" y="4517359"/>
                <a:ext cx="443907" cy="44390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034839" y="2658725"/>
              <a:ext cx="475179" cy="47517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9"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072760" y="3932717"/>
              <a:ext cx="475179" cy="47517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4" name="Picture 10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986311" y="3356992"/>
            <a:ext cx="269222" cy="269222"/>
          </a:xfrm>
          <a:prstGeom prst="rect">
            <a:avLst/>
          </a:prstGeom>
        </p:spPr>
      </p:pic>
      <p:pic>
        <p:nvPicPr>
          <p:cNvPr id="43" name="Picture 2"/>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83060" y="4550121"/>
            <a:ext cx="172516" cy="377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193381" y="3945667"/>
            <a:ext cx="213941" cy="45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0086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8064792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9615" y="-612203"/>
            <a:ext cx="9373267" cy="805692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45" y="536693"/>
            <a:ext cx="10476657" cy="750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943115" y="-1307385"/>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2689"/>
          <a:stretch/>
        </p:blipFill>
        <p:spPr bwMode="auto">
          <a:xfrm>
            <a:off x="7397540" y="389267"/>
            <a:ext cx="1769143" cy="765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59202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84659" y="336417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535614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Liquids and Speciality</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ffective </a:t>
            </a:r>
            <a:r>
              <a:rPr lang="en-GB" sz="2400" dirty="0">
                <a:solidFill>
                  <a:srgbClr val="0070C0"/>
                </a:solidFill>
                <a:latin typeface="Arial Narrow" panose="020B0606020202030204" pitchFamily="34" charset="0"/>
                <a:cs typeface="Arial" panose="020B0604020202020204" pitchFamily="34" charset="0"/>
              </a:rPr>
              <a:t>S</a:t>
            </a:r>
            <a:r>
              <a:rPr lang="en-GB" sz="2400" dirty="0" smtClean="0">
                <a:solidFill>
                  <a:srgbClr val="0070C0"/>
                </a:solidFill>
                <a:latin typeface="Arial Narrow" panose="020B0606020202030204" pitchFamily="34" charset="0"/>
                <a:cs typeface="Arial" panose="020B0604020202020204" pitchFamily="34" charset="0"/>
              </a:rPr>
              <a:t>olutions for Your Tableware Needs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99731" y="970940"/>
            <a:ext cx="1669544" cy="5755422"/>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57659" y="1844824"/>
            <a:ext cx="1460932" cy="2292935"/>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Liquids &amp; </a:t>
            </a:r>
            <a:r>
              <a:rPr lang="en-GB" sz="1100" dirty="0" smtClean="0">
                <a:solidFill>
                  <a:srgbClr val="0070C0"/>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2"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3"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Rectangle 115">
            <a:hlinkClick r:id="rId14" action="ppaction://hlinksldjump"/>
          </p:cNvPr>
          <p:cNvSpPr/>
          <p:nvPr/>
        </p:nvSpPr>
        <p:spPr>
          <a:xfrm>
            <a:off x="7557658" y="363869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a:hlinkClick r:id="rId15"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5" name="TextBox 84">
            <a:hlinkClick r:id="rId16" action="ppaction://hlinksldjump"/>
          </p:cNvPr>
          <p:cNvSpPr txBox="1"/>
          <p:nvPr/>
        </p:nvSpPr>
        <p:spPr>
          <a:xfrm>
            <a:off x="7499731" y="4836540"/>
            <a:ext cx="1237714" cy="369332"/>
          </a:xfrm>
          <a:prstGeom prst="rect">
            <a:avLst/>
          </a:prstGeom>
          <a:noFill/>
        </p:spPr>
        <p:txBody>
          <a:bodyPr wrap="square" rtlCol="0">
            <a:spAutoFit/>
          </a:bodyPr>
          <a:lstStyle/>
          <a:p>
            <a:endParaRPr lang="en-GB" dirty="0"/>
          </a:p>
        </p:txBody>
      </p:sp>
      <p:sp>
        <p:nvSpPr>
          <p:cNvPr id="94" name="TextBox 93">
            <a:hlinkClick r:id="rId17" action="ppaction://hlinksldjump"/>
          </p:cNvPr>
          <p:cNvSpPr txBox="1"/>
          <p:nvPr/>
        </p:nvSpPr>
        <p:spPr>
          <a:xfrm>
            <a:off x="7568061" y="5384716"/>
            <a:ext cx="1268255" cy="369332"/>
          </a:xfrm>
          <a:prstGeom prst="rect">
            <a:avLst/>
          </a:prstGeom>
          <a:noFill/>
        </p:spPr>
        <p:txBody>
          <a:bodyPr wrap="square" rtlCol="0">
            <a:spAutoFit/>
          </a:bodyPr>
          <a:lstStyle/>
          <a:p>
            <a:endParaRPr lang="en-GB" dirty="0"/>
          </a:p>
        </p:txBody>
      </p:sp>
      <p:sp>
        <p:nvSpPr>
          <p:cNvPr id="100" name="TextBox 99">
            <a:hlinkClick r:id="rId18" action="ppaction://hlinksldjump"/>
          </p:cNvPr>
          <p:cNvSpPr txBox="1"/>
          <p:nvPr/>
        </p:nvSpPr>
        <p:spPr>
          <a:xfrm>
            <a:off x="7471163" y="5877272"/>
            <a:ext cx="1672749" cy="584775"/>
          </a:xfrm>
          <a:prstGeom prst="rect">
            <a:avLst/>
          </a:prstGeom>
          <a:noFill/>
        </p:spPr>
        <p:txBody>
          <a:bodyPr wrap="square" rtlCol="0">
            <a:spAutoFit/>
          </a:bodyPr>
          <a:lstStyle/>
          <a:p>
            <a:endParaRPr lang="en-GB" sz="1600" dirty="0" smtClean="0"/>
          </a:p>
          <a:p>
            <a:endParaRPr lang="en-GB" sz="1600" dirty="0"/>
          </a:p>
        </p:txBody>
      </p:sp>
      <p:sp>
        <p:nvSpPr>
          <p:cNvPr id="104" name="TextBox 103">
            <a:hlinkClick r:id="rId1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105" name="Rectangle 104">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2" name="Group 111"/>
          <p:cNvGrpSpPr/>
          <p:nvPr/>
        </p:nvGrpSpPr>
        <p:grpSpPr>
          <a:xfrm>
            <a:off x="8419885" y="56486"/>
            <a:ext cx="650563" cy="308320"/>
            <a:chOff x="8352387" y="6708921"/>
            <a:chExt cx="730859" cy="346375"/>
          </a:xfrm>
        </p:grpSpPr>
        <p:pic>
          <p:nvPicPr>
            <p:cNvPr id="117"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0" name="Rectangle 119">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utoShape 2" descr="no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5" descr="no imag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8" descr="no imag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AutoShape 11" descr="no imag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 descr="no imag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5" name="Group 34"/>
          <p:cNvGrpSpPr/>
          <p:nvPr/>
        </p:nvGrpSpPr>
        <p:grpSpPr>
          <a:xfrm>
            <a:off x="307975" y="1588505"/>
            <a:ext cx="8192302" cy="4295442"/>
            <a:chOff x="307975" y="1588505"/>
            <a:chExt cx="8192302" cy="4295442"/>
          </a:xfrm>
        </p:grpSpPr>
        <p:grpSp>
          <p:nvGrpSpPr>
            <p:cNvPr id="52" name="Group 51"/>
            <p:cNvGrpSpPr/>
            <p:nvPr/>
          </p:nvGrpSpPr>
          <p:grpSpPr>
            <a:xfrm>
              <a:off x="307975" y="1588505"/>
              <a:ext cx="8192302" cy="4295442"/>
              <a:chOff x="307975" y="1588505"/>
              <a:chExt cx="8192302" cy="4295442"/>
            </a:xfrm>
          </p:grpSpPr>
          <p:grpSp>
            <p:nvGrpSpPr>
              <p:cNvPr id="50" name="Group 49"/>
              <p:cNvGrpSpPr/>
              <p:nvPr/>
            </p:nvGrpSpPr>
            <p:grpSpPr>
              <a:xfrm>
                <a:off x="307975" y="1588505"/>
                <a:ext cx="8192302" cy="4295442"/>
                <a:chOff x="307975" y="1588505"/>
                <a:chExt cx="8192302" cy="4295442"/>
              </a:xfrm>
            </p:grpSpPr>
            <p:pic>
              <p:nvPicPr>
                <p:cNvPr id="1035"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Content Placeholder 4"/>
                <p:cNvSpPr txBox="1">
                  <a:spLocks/>
                </p:cNvSpPr>
                <p:nvPr/>
              </p:nvSpPr>
              <p:spPr bwMode="auto">
                <a:xfrm>
                  <a:off x="491195" y="1655378"/>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Manual Warewashing</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7" name="Straight Connector 106"/>
                <p:cNvCxnSpPr/>
                <p:nvPr/>
              </p:nvCxnSpPr>
              <p:spPr>
                <a:xfrm>
                  <a:off x="604902" y="193440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80473" y="4632822"/>
                  <a:ext cx="1831650" cy="707886"/>
                </a:xfrm>
                <a:prstGeom prst="rect">
                  <a:avLst/>
                </a:prstGeom>
              </p:spPr>
              <p:txBody>
                <a:bodyPr wrap="square">
                  <a:spAutoFit/>
                </a:bodyPr>
                <a:lstStyle/>
                <a:p>
                  <a:r>
                    <a:rPr lang="en-GB" sz="800" b="1" dirty="0" smtClean="0">
                      <a:solidFill>
                        <a:schemeClr val="bg1"/>
                      </a:solidFill>
                      <a:latin typeface="Arial Narrow" panose="020B0606020202030204" pitchFamily="34" charset="0"/>
                    </a:rPr>
                    <a:t>PANTASTIC </a:t>
                  </a:r>
                  <a:r>
                    <a:rPr lang="en-GB" sz="800" b="1" dirty="0">
                      <a:solidFill>
                        <a:schemeClr val="bg1"/>
                      </a:solidFill>
                      <a:latin typeface="Arial Narrow" panose="020B0606020202030204" pitchFamily="34" charset="0"/>
                    </a:rPr>
                    <a:t>DISINFECTANT PK </a:t>
                  </a:r>
                  <a:r>
                    <a:rPr lang="en-GB" sz="800" dirty="0">
                      <a:solidFill>
                        <a:schemeClr val="bg1"/>
                      </a:solidFill>
                      <a:latin typeface="Arial Narrow" panose="020B0606020202030204" pitchFamily="34" charset="0"/>
                    </a:rPr>
                    <a:t>Wash and disinfect crockery and kitchen utensils in just one step. 2 x 5L 9081490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latin typeface="Arial Narrow" panose="020B0606020202030204" pitchFamily="34" charset="0"/>
                    </a:rPr>
                    <a:t>	</a:t>
                  </a:r>
                </a:p>
              </p:txBody>
            </p:sp>
            <p:pic>
              <p:nvPicPr>
                <p:cNvPr id="10" name="Picture 3"/>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394655" y="2677721"/>
                  <a:ext cx="512546" cy="50533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25" cstate="screen">
                  <a:extLst>
                    <a:ext uri="{28A0092B-C50C-407E-A947-70E740481C1C}">
                      <a14:useLocalDpi xmlns:a14="http://schemas.microsoft.com/office/drawing/2010/main" val="0"/>
                    </a:ext>
                  </a:extLst>
                </a:blip>
                <a:srcRect/>
                <a:stretch>
                  <a:fillRect/>
                </a:stretch>
              </p:blipFill>
              <p:spPr bwMode="auto">
                <a:xfrm>
                  <a:off x="419143" y="4016809"/>
                  <a:ext cx="488020" cy="4880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405029" y="4655810"/>
                  <a:ext cx="512546" cy="5125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27" cstate="screen">
                  <a:extLst>
                    <a:ext uri="{28A0092B-C50C-407E-A947-70E740481C1C}">
                      <a14:useLocalDpi xmlns:a14="http://schemas.microsoft.com/office/drawing/2010/main" val="0"/>
                    </a:ext>
                  </a:extLst>
                </a:blip>
                <a:srcRect/>
                <a:stretch>
                  <a:fillRect/>
                </a:stretch>
              </p:blipFill>
              <p:spPr bwMode="auto">
                <a:xfrm>
                  <a:off x="2740202" y="2020365"/>
                  <a:ext cx="461330" cy="4613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7" name="Content Placeholder 4"/>
                <p:cNvSpPr txBox="1">
                  <a:spLocks/>
                </p:cNvSpPr>
                <p:nvPr/>
              </p:nvSpPr>
              <p:spPr bwMode="auto">
                <a:xfrm>
                  <a:off x="880474" y="1989363"/>
                  <a:ext cx="1805681"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MANUAL DETERGENT </a:t>
                  </a:r>
                  <a:r>
                    <a:rPr lang="en-GB" sz="800" dirty="0">
                      <a:solidFill>
                        <a:schemeClr val="bg1"/>
                      </a:solidFill>
                      <a:latin typeface="Arial Narrow" panose="020B0606020202030204" pitchFamily="34" charset="0"/>
                    </a:rPr>
                    <a:t>Ultra high concentrate detergent that delivers excellent grease removal at optimal operational </a:t>
                  </a:r>
                  <a:r>
                    <a:rPr lang="en-GB" sz="800" dirty="0" smtClean="0">
                      <a:solidFill>
                        <a:schemeClr val="bg1"/>
                      </a:solidFill>
                      <a:latin typeface="Arial Narrow" panose="020B0606020202030204" pitchFamily="34" charset="0"/>
                    </a:rPr>
                    <a:t>cost. </a:t>
                  </a:r>
                  <a:r>
                    <a:rPr lang="en-GB" sz="800" dirty="0">
                      <a:solidFill>
                        <a:schemeClr val="bg1"/>
                      </a:solidFill>
                      <a:latin typeface="Arial Narrow" panose="020B0606020202030204" pitchFamily="34" charset="0"/>
                    </a:rPr>
                    <a:t>2 x 1,36Kg 9081050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88" name="Content Placeholder 4"/>
                <p:cNvSpPr txBox="1">
                  <a:spLocks/>
                </p:cNvSpPr>
                <p:nvPr/>
              </p:nvSpPr>
              <p:spPr bwMode="auto">
                <a:xfrm>
                  <a:off x="896068" y="2648602"/>
                  <a:ext cx="1805681"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MANUAL </a:t>
                  </a:r>
                  <a:r>
                    <a:rPr lang="en-GB" sz="800" dirty="0">
                      <a:solidFill>
                        <a:schemeClr val="bg1"/>
                      </a:solidFill>
                      <a:latin typeface="Arial Narrow" panose="020B0606020202030204" pitchFamily="34" charset="0"/>
                    </a:rPr>
                    <a:t>Perfume and colour-free, high concentrate detergent that delivers maximum cleaning performance. Simple and easy to </a:t>
                  </a:r>
                  <a:r>
                    <a:rPr lang="en-GB" sz="800" dirty="0" smtClean="0">
                      <a:solidFill>
                        <a:schemeClr val="bg1"/>
                      </a:solidFill>
                      <a:latin typeface="Arial Narrow" panose="020B0606020202030204" pitchFamily="34" charset="0"/>
                    </a:rPr>
                    <a:t>dose. 2 </a:t>
                  </a:r>
                  <a:r>
                    <a:rPr lang="en-GB" sz="800" dirty="0">
                      <a:solidFill>
                        <a:schemeClr val="bg1"/>
                      </a:solidFill>
                      <a:latin typeface="Arial Narrow" panose="020B0606020202030204" pitchFamily="34" charset="0"/>
                    </a:rPr>
                    <a:t>x 2L 9081910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89" name="Content Placeholder 4"/>
                <p:cNvSpPr txBox="1">
                  <a:spLocks/>
                </p:cNvSpPr>
                <p:nvPr/>
              </p:nvSpPr>
              <p:spPr bwMode="auto">
                <a:xfrm>
                  <a:off x="917575" y="3340212"/>
                  <a:ext cx="1805681"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ASSERT LEMON </a:t>
                  </a:r>
                  <a:r>
                    <a:rPr lang="en-GB" sz="800" dirty="0">
                      <a:solidFill>
                        <a:schemeClr val="bg1"/>
                      </a:solidFill>
                      <a:latin typeface="Arial Narrow" panose="020B0606020202030204" pitchFamily="34" charset="0"/>
                    </a:rPr>
                    <a:t>Excellent cleaning performance with a pleasant lemon fragrance</a:t>
                  </a:r>
                  <a:r>
                    <a:rPr lang="en-GB" sz="800" dirty="0">
                      <a:solidFill>
                        <a:schemeClr val="tx2">
                          <a:lumMod val="20000"/>
                          <a:lumOff val="80000"/>
                        </a:schemeClr>
                      </a:solidFill>
                      <a:latin typeface="Arial Narrow" panose="020B0606020202030204" pitchFamily="34" charset="0"/>
                    </a:rPr>
                    <a:t>. </a:t>
                  </a:r>
                  <a:r>
                    <a:rPr lang="en-GB" sz="800" dirty="0">
                      <a:solidFill>
                        <a:schemeClr val="bg1"/>
                      </a:solidFill>
                      <a:latin typeface="Arial Narrow" panose="020B0606020202030204" pitchFamily="34" charset="0"/>
                    </a:rPr>
                    <a:t>6 x 1L </a:t>
                  </a:r>
                  <a:r>
                    <a:rPr lang="en-GB" sz="800" dirty="0" smtClean="0">
                      <a:solidFill>
                        <a:schemeClr val="bg1"/>
                      </a:solidFill>
                      <a:latin typeface="Arial Narrow" panose="020B0606020202030204" pitchFamily="34" charset="0"/>
                    </a:rPr>
                    <a:t>903227 , </a:t>
                  </a:r>
                  <a:r>
                    <a:rPr lang="en-GB" sz="800" dirty="0">
                      <a:solidFill>
                        <a:schemeClr val="bg1"/>
                      </a:solidFill>
                      <a:latin typeface="Arial Narrow" panose="020B0606020202030204" pitchFamily="34" charset="0"/>
                    </a:rPr>
                    <a:t>2 x 5L 9031660</a:t>
                  </a:r>
                  <a:r>
                    <a:rPr lang="en-GB" sz="800" dirty="0" smtClean="0">
                      <a:solidFill>
                        <a:schemeClr val="bg1"/>
                      </a:solidFill>
                      <a:latin typeface="Arial Narrow" panose="020B0606020202030204" pitchFamily="34" charset="0"/>
                    </a:rPr>
                    <a:t>,</a:t>
                  </a:r>
                  <a:endParaRPr kumimoji="0" lang="en-US" sz="1000" b="0" i="0" u="none" strike="noStrike" kern="0" cap="none" spc="0" normalizeH="0" baseline="0" noProof="0" dirty="0" smtClean="0">
                    <a:ln>
                      <a:noFill/>
                    </a:ln>
                    <a:solidFill>
                      <a:schemeClr val="tx2">
                        <a:lumMod val="20000"/>
                        <a:lumOff val="80000"/>
                      </a:schemeClr>
                    </a:solidFill>
                    <a:effectLst/>
                    <a:uLnTx/>
                    <a:uFillTx/>
                    <a:latin typeface="Arial"/>
                  </a:endParaRPr>
                </a:p>
              </p:txBody>
            </p:sp>
            <p:sp>
              <p:nvSpPr>
                <p:cNvPr id="90" name="Content Placeholder 4"/>
                <p:cNvSpPr txBox="1">
                  <a:spLocks/>
                </p:cNvSpPr>
                <p:nvPr/>
              </p:nvSpPr>
              <p:spPr bwMode="auto">
                <a:xfrm>
                  <a:off x="880473" y="4016809"/>
                  <a:ext cx="1476939" cy="616013"/>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ASSERT CLEAN </a:t>
                  </a:r>
                  <a:r>
                    <a:rPr lang="en-GB" sz="800" dirty="0">
                      <a:solidFill>
                        <a:schemeClr val="bg1"/>
                      </a:solidFill>
                      <a:latin typeface="Arial Narrow" panose="020B0606020202030204" pitchFamily="34" charset="0"/>
                    </a:rPr>
                    <a:t>Excellent cleaning performance. Colour and perfume free. </a:t>
                  </a:r>
                  <a:r>
                    <a:rPr lang="en-GB" sz="800" dirty="0" smtClean="0">
                      <a:solidFill>
                        <a:schemeClr val="bg1"/>
                      </a:solidFill>
                      <a:latin typeface="Arial Narrow" panose="020B0606020202030204" pitchFamily="34" charset="0"/>
                    </a:rPr>
                    <a:t>Ecolabel                 2 </a:t>
                  </a:r>
                  <a:r>
                    <a:rPr lang="en-GB" sz="800" dirty="0">
                      <a:solidFill>
                        <a:schemeClr val="bg1"/>
                      </a:solidFill>
                      <a:latin typeface="Arial Narrow" panose="020B0606020202030204" pitchFamily="34" charset="0"/>
                    </a:rPr>
                    <a:t>x 5L 9031270</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91" name="Rectangle 90"/>
                <p:cNvSpPr/>
                <p:nvPr/>
              </p:nvSpPr>
              <p:spPr>
                <a:xfrm>
                  <a:off x="3131840" y="1964167"/>
                  <a:ext cx="1831650" cy="707886"/>
                </a:xfrm>
                <a:prstGeom prst="rect">
                  <a:avLst/>
                </a:prstGeom>
              </p:spPr>
              <p:txBody>
                <a:bodyPr wrap="square">
                  <a:spAutoFit/>
                </a:bodyPr>
                <a:lstStyle/>
                <a:p>
                  <a:r>
                    <a:rPr lang="en-GB" sz="800" b="1" dirty="0" smtClean="0">
                      <a:solidFill>
                        <a:schemeClr val="bg1"/>
                      </a:solidFill>
                      <a:latin typeface="Arial Narrow" panose="020B0606020202030204" pitchFamily="34" charset="0"/>
                    </a:rPr>
                    <a:t>SOLID </a:t>
                  </a:r>
                  <a:r>
                    <a:rPr lang="en-GB" sz="800" b="1" dirty="0">
                      <a:solidFill>
                        <a:schemeClr val="bg1"/>
                      </a:solidFill>
                      <a:latin typeface="Arial Narrow" panose="020B0606020202030204" pitchFamily="34" charset="0"/>
                    </a:rPr>
                    <a:t>LIME-A-WAY </a:t>
                  </a:r>
                  <a:r>
                    <a:rPr lang="en-GB" sz="800" dirty="0">
                      <a:solidFill>
                        <a:schemeClr val="bg1"/>
                      </a:solidFill>
                      <a:latin typeface="Arial Narrow" panose="020B0606020202030204" pitchFamily="34" charset="0"/>
                    </a:rPr>
                    <a:t>High performing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solid delimer for dishwashers and other kitchen appliances. Easy to dose and avoids product splashes and spillages. 6 x 600g </a:t>
                  </a:r>
                  <a:r>
                    <a:rPr lang="en-GB" sz="800" dirty="0" smtClean="0">
                      <a:solidFill>
                        <a:schemeClr val="bg1"/>
                      </a:solidFill>
                      <a:latin typeface="Arial Narrow" panose="020B0606020202030204" pitchFamily="34" charset="0"/>
                    </a:rPr>
                    <a:t>9080220 </a:t>
                  </a:r>
                  <a:endParaRPr lang="en-GB" sz="800" dirty="0">
                    <a:latin typeface="Arial Narrow" panose="020B0606020202030204" pitchFamily="34" charset="0"/>
                  </a:endParaRPr>
                </a:p>
              </p:txBody>
            </p:sp>
            <p:sp>
              <p:nvSpPr>
                <p:cNvPr id="92" name="Content Placeholder 4"/>
                <p:cNvSpPr txBox="1">
                  <a:spLocks/>
                </p:cNvSpPr>
                <p:nvPr/>
              </p:nvSpPr>
              <p:spPr bwMode="auto">
                <a:xfrm>
                  <a:off x="2729939" y="1657804"/>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noProof="0" dirty="0" smtClean="0">
                      <a:solidFill>
                        <a:schemeClr val="bg1"/>
                      </a:solidFill>
                      <a:latin typeface="Arial Narrow" panose="020B0606020202030204" pitchFamily="34" charset="0"/>
                      <a:cs typeface="Arial" panose="020B0604020202020204" pitchFamily="34" charset="0"/>
                    </a:rPr>
                    <a:t>Delimers</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93" name="Straight Connector 92"/>
                <p:cNvCxnSpPr/>
                <p:nvPr/>
              </p:nvCxnSpPr>
              <p:spPr>
                <a:xfrm>
                  <a:off x="2826159" y="193440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8"/>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2729939" y="2677721"/>
                  <a:ext cx="461962" cy="46196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3167349" y="2664220"/>
                  <a:ext cx="1796141" cy="1231106"/>
                </a:xfrm>
                <a:prstGeom prst="rect">
                  <a:avLst/>
                </a:prstGeom>
              </p:spPr>
              <p:txBody>
                <a:bodyPr wrap="square">
                  <a:spAutoFit/>
                </a:bodyPr>
                <a:lstStyle/>
                <a:p>
                  <a:r>
                    <a:rPr lang="en-GB" sz="800" b="1" dirty="0">
                      <a:solidFill>
                        <a:schemeClr val="bg1"/>
                      </a:solidFill>
                      <a:latin typeface="Arial Narrow" panose="020B0606020202030204" pitchFamily="34" charset="0"/>
                    </a:rPr>
                    <a:t>LIME-A-WAY EXTRA </a:t>
                  </a:r>
                  <a:r>
                    <a:rPr lang="en-GB" sz="800" dirty="0">
                      <a:solidFill>
                        <a:schemeClr val="bg1"/>
                      </a:solidFill>
                      <a:latin typeface="Arial Narrow" panose="020B0606020202030204" pitchFamily="34" charset="0"/>
                    </a:rPr>
                    <a:t>High performance liquid delimer, removes even the most stubborn lime build up</a:t>
                  </a:r>
                  <a:r>
                    <a:rPr lang="en-GB" sz="800" dirty="0">
                      <a:solidFill>
                        <a:schemeClr val="tx2">
                          <a:lumMod val="20000"/>
                          <a:lumOff val="80000"/>
                        </a:schemeClr>
                      </a:solidFill>
                      <a:latin typeface="Arial Narrow" panose="020B0606020202030204" pitchFamily="34" charset="0"/>
                    </a:rPr>
                    <a:t>. </a:t>
                  </a:r>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5L 9035260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	</a:t>
                  </a:r>
                </a:p>
                <a:p>
                  <a:endParaRPr lang="en-GB" sz="2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LIME-A-WAY SPECIAL </a:t>
                  </a:r>
                  <a:r>
                    <a:rPr lang="en-GB" sz="800" dirty="0" smtClean="0">
                      <a:solidFill>
                        <a:schemeClr val="bg1"/>
                      </a:solidFill>
                      <a:latin typeface="Arial Narrow" panose="020B0606020202030204" pitchFamily="34" charset="0"/>
                    </a:rPr>
                    <a:t>Mild liquid </a:t>
                  </a:r>
                  <a:r>
                    <a:rPr lang="en-GB" sz="800" dirty="0" err="1" smtClean="0">
                      <a:solidFill>
                        <a:schemeClr val="bg1"/>
                      </a:solidFill>
                      <a:latin typeface="Arial Narrow" panose="020B0606020202030204" pitchFamily="34" charset="0"/>
                    </a:rPr>
                    <a:t>delimer</a:t>
                  </a:r>
                  <a:r>
                    <a:rPr lang="en-GB" sz="800" dirty="0" smtClean="0">
                      <a:solidFill>
                        <a:schemeClr val="bg1"/>
                      </a:solidFill>
                      <a:latin typeface="Arial Narrow" panose="020B0606020202030204" pitchFamily="34" charset="0"/>
                    </a:rPr>
                    <a:t>, for use in food contact utensils, such as coffee machines, kettles, beverage fountains. 4 x 1L 903760	</a:t>
                  </a:r>
                  <a:endParaRPr lang="en-GB" sz="800" dirty="0">
                    <a:solidFill>
                      <a:schemeClr val="bg1"/>
                    </a:solidFill>
                    <a:latin typeface="Arial Narrow" panose="020B0606020202030204" pitchFamily="34" charset="0"/>
                  </a:endParaRPr>
                </a:p>
              </p:txBody>
            </p:sp>
            <p:sp>
              <p:nvSpPr>
                <p:cNvPr id="101" name="Content Placeholder 4"/>
                <p:cNvSpPr txBox="1">
                  <a:spLocks/>
                </p:cNvSpPr>
                <p:nvPr/>
              </p:nvSpPr>
              <p:spPr bwMode="auto">
                <a:xfrm>
                  <a:off x="5087534" y="1634625"/>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Presoak</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02" name="Straight Connector 101"/>
                <p:cNvCxnSpPr/>
                <p:nvPr/>
              </p:nvCxnSpPr>
              <p:spPr>
                <a:xfrm>
                  <a:off x="5183754" y="191122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481187" y="1967902"/>
                  <a:ext cx="1899126" cy="2246769"/>
                </a:xfrm>
                <a:prstGeom prst="rect">
                  <a:avLst/>
                </a:prstGeom>
              </p:spPr>
              <p:txBody>
                <a:bodyPr wrap="square">
                  <a:spAutoFit/>
                </a:bodyPr>
                <a:lstStyle/>
                <a:p>
                  <a:r>
                    <a:rPr lang="en-GB" sz="800" b="1" dirty="0">
                      <a:solidFill>
                        <a:schemeClr val="bg1"/>
                      </a:solidFill>
                      <a:latin typeface="Arial Narrow" panose="020B0606020202030204" pitchFamily="34" charset="0"/>
                    </a:rPr>
                    <a:t>APEX</a:t>
                  </a:r>
                  <a:r>
                    <a:rPr lang="en-GB" sz="800" b="1" baseline="30000" dirty="0">
                      <a:solidFill>
                        <a:schemeClr val="bg1"/>
                      </a:solidFill>
                      <a:latin typeface="Arial Narrow" panose="020B0606020202030204" pitchFamily="34" charset="0"/>
                    </a:rPr>
                    <a:t>™ </a:t>
                  </a:r>
                  <a:r>
                    <a:rPr lang="en-GB" sz="800" b="1" dirty="0">
                      <a:solidFill>
                        <a:schemeClr val="bg1"/>
                      </a:solidFill>
                      <a:latin typeface="Arial Narrow" panose="020B0606020202030204" pitchFamily="34" charset="0"/>
                    </a:rPr>
                    <a:t>PRESOAK </a:t>
                  </a:r>
                  <a:r>
                    <a:rPr lang="en-GB" sz="800" dirty="0">
                      <a:solidFill>
                        <a:schemeClr val="bg1"/>
                      </a:solidFill>
                      <a:latin typeface="Arial Narrow" panose="020B0606020202030204" pitchFamily="34" charset="0"/>
                    </a:rPr>
                    <a:t>Cutlery presoak solid detergent for machine warewashing. Effectively removes starch and protein film build up. Detarnishes silver. 3 x 1,8Kg 9080180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2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ASSURE </a:t>
                  </a:r>
                  <a:r>
                    <a:rPr lang="en-GB" sz="800" b="1" dirty="0">
                      <a:solidFill>
                        <a:schemeClr val="bg1"/>
                      </a:solidFill>
                      <a:latin typeface="Arial Narrow" panose="020B0606020202030204" pitchFamily="34" charset="0"/>
                    </a:rPr>
                    <a:t>POWDER </a:t>
                  </a:r>
                  <a:r>
                    <a:rPr lang="en-GB" sz="800" dirty="0">
                      <a:solidFill>
                        <a:schemeClr val="bg1"/>
                      </a:solidFill>
                      <a:latin typeface="Arial Narrow" panose="020B0606020202030204" pitchFamily="34" charset="0"/>
                    </a:rPr>
                    <a:t>Powder presoak detergent. Excellent cleaning performance on protein stains keeping cutlery shiny. 6 x 2.4Kg </a:t>
                  </a:r>
                  <a:r>
                    <a:rPr lang="en-GB" sz="800" dirty="0" smtClean="0">
                      <a:solidFill>
                        <a:schemeClr val="bg1"/>
                      </a:solidFill>
                      <a:latin typeface="Arial Narrow" panose="020B0606020202030204" pitchFamily="34" charset="0"/>
                    </a:rPr>
                    <a:t>903520</a:t>
                  </a:r>
                </a:p>
                <a:p>
                  <a:endParaRPr lang="en-GB" sz="2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DIP-IT </a:t>
                  </a:r>
                  <a:r>
                    <a:rPr lang="en-GB" sz="800" b="1" dirty="0">
                      <a:solidFill>
                        <a:schemeClr val="bg1"/>
                      </a:solidFill>
                      <a:latin typeface="Arial Narrow" panose="020B0606020202030204" pitchFamily="34" charset="0"/>
                    </a:rPr>
                    <a:t>PLUS </a:t>
                  </a:r>
                  <a:r>
                    <a:rPr lang="en-GB" sz="800" dirty="0">
                      <a:solidFill>
                        <a:schemeClr val="bg1"/>
                      </a:solidFill>
                      <a:latin typeface="Arial Narrow" panose="020B0606020202030204" pitchFamily="34" charset="0"/>
                    </a:rPr>
                    <a:t>Presoak powder detergent for use on all types of crockery and kitchen utensils. Removes even the toughest coffee and tea stains and starch build up. 6 x 2.4Kg </a:t>
                  </a:r>
                  <a:r>
                    <a:rPr lang="en-GB" sz="800" dirty="0" smtClean="0">
                      <a:solidFill>
                        <a:schemeClr val="bg1"/>
                      </a:solidFill>
                      <a:latin typeface="Arial Narrow" panose="020B0606020202030204" pitchFamily="34" charset="0"/>
                    </a:rPr>
                    <a:t>903674 </a:t>
                  </a:r>
                  <a:r>
                    <a:rPr lang="en-GB" sz="800" dirty="0">
                      <a:solidFill>
                        <a:schemeClr val="bg1"/>
                      </a:solidFill>
                      <a:latin typeface="Arial Narrow" panose="020B0606020202030204" pitchFamily="34" charset="0"/>
                    </a:rPr>
                    <a:t>, 10Kg 903328 	</a:t>
                  </a:r>
                </a:p>
              </p:txBody>
            </p:sp>
            <p:pic>
              <p:nvPicPr>
                <p:cNvPr id="39" name="Picture 15"/>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5046365" y="3501008"/>
                  <a:ext cx="466915" cy="4669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a:off x="5051318" y="1989363"/>
                  <a:ext cx="461962" cy="461962"/>
                  <a:chOff x="5051318" y="1989363"/>
                  <a:chExt cx="461962" cy="461962"/>
                </a:xfrm>
                <a:effectLst/>
              </p:grpSpPr>
              <p:pic>
                <p:nvPicPr>
                  <p:cNvPr id="103" name="Picture 8"/>
                  <p:cNvPicPr>
                    <a:picLocks noChangeAspect="1" noChangeArrowheads="1"/>
                  </p:cNvPicPr>
                  <p:nvPr/>
                </p:nvPicPr>
                <p:blipFill>
                  <a:blip r:embed="rId28" cstate="screen">
                    <a:extLst>
                      <a:ext uri="{28A0092B-C50C-407E-A947-70E740481C1C}">
                        <a14:useLocalDpi xmlns:a14="http://schemas.microsoft.com/office/drawing/2010/main" val="0"/>
                      </a:ext>
                    </a:extLst>
                  </a:blip>
                  <a:srcRect/>
                  <a:stretch>
                    <a:fillRect/>
                  </a:stretch>
                </p:blipFill>
                <p:spPr bwMode="auto">
                  <a:xfrm>
                    <a:off x="5051318" y="1989363"/>
                    <a:ext cx="461962" cy="46196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5177454" y="2020365"/>
                    <a:ext cx="184919" cy="400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11"/>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5076056" y="2089980"/>
                    <a:ext cx="405130" cy="2607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grpSp>
              <p:nvGrpSpPr>
                <p:cNvPr id="48" name="Group 47"/>
                <p:cNvGrpSpPr/>
                <p:nvPr/>
              </p:nvGrpSpPr>
              <p:grpSpPr>
                <a:xfrm>
                  <a:off x="703502" y="5230941"/>
                  <a:ext cx="2170127" cy="653006"/>
                  <a:chOff x="703502" y="5230941"/>
                  <a:chExt cx="2170127" cy="653006"/>
                </a:xfrm>
              </p:grpSpPr>
              <p:grpSp>
                <p:nvGrpSpPr>
                  <p:cNvPr id="108" name="Group 107"/>
                  <p:cNvGrpSpPr/>
                  <p:nvPr/>
                </p:nvGrpSpPr>
                <p:grpSpPr>
                  <a:xfrm>
                    <a:off x="969903" y="5230941"/>
                    <a:ext cx="1903726" cy="646331"/>
                    <a:chOff x="5622838" y="5295544"/>
                    <a:chExt cx="1903726" cy="646331"/>
                  </a:xfrm>
                </p:grpSpPr>
                <p:sp>
                  <p:nvSpPr>
                    <p:cNvPr id="109" name="TextBox 108">
                      <a:hlinkClick r:id="rId31" action="ppaction://hlinksldjump"/>
                    </p:cNvPr>
                    <p:cNvSpPr txBox="1"/>
                    <p:nvPr/>
                  </p:nvSpPr>
                  <p:spPr>
                    <a:xfrm>
                      <a:off x="5622838" y="5425330"/>
                      <a:ext cx="1903726"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PREVIOUS PAGE</a:t>
                      </a:r>
                      <a:endParaRPr lang="en-GB" sz="2800" dirty="0">
                        <a:solidFill>
                          <a:schemeClr val="bg1"/>
                        </a:solidFill>
                        <a:latin typeface="Arial Narrow" panose="020B0606020202030204" pitchFamily="34" charset="0"/>
                      </a:endParaRPr>
                    </a:p>
                  </p:txBody>
                </p:sp>
                <p:sp>
                  <p:nvSpPr>
                    <p:cNvPr id="110" name="Rectangle 109"/>
                    <p:cNvSpPr/>
                    <p:nvPr/>
                  </p:nvSpPr>
                  <p:spPr>
                    <a:xfrm>
                      <a:off x="6917982" y="5295544"/>
                      <a:ext cx="184731" cy="646331"/>
                    </a:xfrm>
                    <a:prstGeom prst="rect">
                      <a:avLst/>
                    </a:prstGeom>
                  </p:spPr>
                  <p:txBody>
                    <a:bodyPr wrap="none">
                      <a:spAutoFit/>
                    </a:bodyPr>
                    <a:lstStyle/>
                    <a:p>
                      <a:endParaRPr lang="en-GB" sz="3600" b="1" dirty="0"/>
                    </a:p>
                  </p:txBody>
                </p:sp>
              </p:grpSp>
              <p:sp>
                <p:nvSpPr>
                  <p:cNvPr id="47" name="Rectangle 46">
                    <a:hlinkClick r:id="rId31" action="ppaction://hlinksldjump"/>
                  </p:cNvPr>
                  <p:cNvSpPr/>
                  <p:nvPr/>
                </p:nvSpPr>
                <p:spPr>
                  <a:xfrm>
                    <a:off x="703502" y="5237616"/>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&lt;</a:t>
                    </a:r>
                  </a:p>
                </p:txBody>
              </p:sp>
            </p:grpSp>
          </p:grpSp>
          <p:cxnSp>
            <p:nvCxnSpPr>
              <p:cNvPr id="118" name="Straight Connector 117"/>
              <p:cNvCxnSpPr/>
              <p:nvPr/>
            </p:nvCxnSpPr>
            <p:spPr>
              <a:xfrm>
                <a:off x="799625" y="5349074"/>
                <a:ext cx="19405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6" name="Picture 22" descr="C:\Users\crampal\Desktop\FS Broch pics\9079330_ECOLAB APEX Block Manual.jpg"/>
            <p:cNvPicPr>
              <a:picLocks noChangeAspect="1" noChangeArrowheads="1"/>
            </p:cNvPicPr>
            <p:nvPr/>
          </p:nvPicPr>
          <p:blipFill rotWithShape="1">
            <a:blip r:embed="rId32" cstate="screen">
              <a:extLst>
                <a:ext uri="{28A0092B-C50C-407E-A947-70E740481C1C}">
                  <a14:useLocalDpi xmlns:a14="http://schemas.microsoft.com/office/drawing/2010/main" val="0"/>
                </a:ext>
              </a:extLst>
            </a:blip>
            <a:srcRect/>
            <a:stretch/>
          </p:blipFill>
          <p:spPr bwMode="auto">
            <a:xfrm>
              <a:off x="403823" y="2055022"/>
              <a:ext cx="492245" cy="467370"/>
            </a:xfrm>
            <a:prstGeom prst="roundRect">
              <a:avLst>
                <a:gd name="adj" fmla="val 8594"/>
              </a:avLst>
            </a:prstGeom>
            <a:solidFill>
              <a:srgbClr val="FFFFFF">
                <a:shade val="85000"/>
              </a:srgbClr>
            </a:solidFill>
            <a:ln>
              <a:noFill/>
            </a:ln>
            <a:effectLst/>
            <a:extLst/>
          </p:spPr>
        </p:pic>
        <p:pic>
          <p:nvPicPr>
            <p:cNvPr id="3075" name="Picture 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2155" y="3344956"/>
              <a:ext cx="503433" cy="5034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712123" y="3341088"/>
              <a:ext cx="479778" cy="47977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36639" y="2780928"/>
              <a:ext cx="459717" cy="45971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21" name="Picture 12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315167" y="4126208"/>
            <a:ext cx="269222" cy="269222"/>
          </a:xfrm>
          <a:prstGeom prst="rect">
            <a:avLst/>
          </a:prstGeom>
        </p:spPr>
      </p:pic>
    </p:spTree>
    <p:extLst>
      <p:ext uri="{BB962C8B-B14F-4D97-AF65-F5344CB8AC3E}">
        <p14:creationId xmlns:p14="http://schemas.microsoft.com/office/powerpoint/2010/main" val="350190053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rampal\Downloads\UtensilsGlassInSink_20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42" b="21402"/>
          <a:stretch/>
        </p:blipFill>
        <p:spPr bwMode="auto">
          <a:xfrm>
            <a:off x="-100216" y="617539"/>
            <a:ext cx="9689417" cy="63550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5" y="565445"/>
            <a:ext cx="1070091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923914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803333" y="-1370695"/>
            <a:ext cx="5455840" cy="9423566"/>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3489"/>
          <a:stretch/>
        </p:blipFill>
        <p:spPr bwMode="auto">
          <a:xfrm>
            <a:off x="7397540" y="389266"/>
            <a:ext cx="1769143" cy="658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603934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8491" y="364488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Warewashing Racks and Equipment</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Optimise </a:t>
            </a:r>
            <a:r>
              <a:rPr lang="en-GB" sz="2400" dirty="0">
                <a:solidFill>
                  <a:srgbClr val="0070C0"/>
                </a:solidFill>
                <a:latin typeface="Arial Narrow" panose="020B0606020202030204" pitchFamily="34" charset="0"/>
                <a:cs typeface="Arial" panose="020B0604020202020204" pitchFamily="34" charset="0"/>
              </a:rPr>
              <a:t>R</a:t>
            </a:r>
            <a:r>
              <a:rPr lang="en-GB" sz="2400" dirty="0" smtClean="0">
                <a:solidFill>
                  <a:srgbClr val="0070C0"/>
                </a:solidFill>
                <a:latin typeface="Arial Narrow" panose="020B0606020202030204" pitchFamily="34" charset="0"/>
                <a:cs typeface="Arial" panose="020B0604020202020204" pitchFamily="34" charset="0"/>
              </a:rPr>
              <a:t>esults with Correct </a:t>
            </a:r>
            <a:r>
              <a:rPr lang="en-GB" sz="2400" dirty="0">
                <a:solidFill>
                  <a:srgbClr val="0070C0"/>
                </a:solidFill>
                <a:latin typeface="Arial Narrow" panose="020B0606020202030204" pitchFamily="34" charset="0"/>
                <a:cs typeface="Arial" panose="020B0604020202020204" pitchFamily="34" charset="0"/>
              </a:rPr>
              <a:t>M</a:t>
            </a:r>
            <a:r>
              <a:rPr lang="en-GB" sz="2400" dirty="0" smtClean="0">
                <a:solidFill>
                  <a:srgbClr val="0070C0"/>
                </a:solidFill>
                <a:latin typeface="Arial Narrow" panose="020B0606020202030204" pitchFamily="34" charset="0"/>
                <a:cs typeface="Arial" panose="020B0604020202020204" pitchFamily="34" charset="0"/>
              </a:rPr>
              <a:t>aintenance &amp; Racking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78353" y="970940"/>
            <a:ext cx="1690922" cy="5878532"/>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27851" y="1844824"/>
            <a:ext cx="1490739" cy="2616101"/>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Racks &amp; </a:t>
            </a:r>
            <a:r>
              <a:rPr lang="en-GB" sz="1100" dirty="0" smtClean="0">
                <a:solidFill>
                  <a:srgbClr val="0070C0"/>
                </a:solidFill>
                <a:latin typeface="Arial Narrow" panose="020B0606020202030204" pitchFamily="34" charset="0"/>
                <a:cs typeface="Arial" panose="020B0604020202020204" pitchFamily="34" charset="0"/>
              </a:rPr>
              <a:t>Equipment</a:t>
            </a:r>
          </a:p>
          <a:p>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Racks &amp; Equipment 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1100" dirty="0">
              <a:solidFill>
                <a:srgbClr val="0070C0"/>
              </a:solidFill>
              <a:latin typeface="Arial Narrow" panose="020B0606020202030204" pitchFamily="34" charset="0"/>
              <a:cs typeface="Arial" panose="020B0604020202020204" pitchFamily="34" charset="0"/>
            </a:endParaRP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12"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3"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49375" y="4752675"/>
            <a:ext cx="5152013" cy="1241084"/>
            <a:chOff x="-49375" y="4752675"/>
            <a:chExt cx="5152013" cy="1241084"/>
          </a:xfrm>
        </p:grpSpPr>
        <p:pic>
          <p:nvPicPr>
            <p:cNvPr id="11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9375" y="5060553"/>
              <a:ext cx="512543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1069976" y="5093358"/>
              <a:ext cx="4032662" cy="761747"/>
            </a:xfrm>
            <a:prstGeom prst="rect">
              <a:avLst/>
            </a:prstGeom>
          </p:spPr>
          <p:txBody>
            <a:bodyPr wrap="square">
              <a:spAutoFit/>
            </a:bodyPr>
            <a:lstStyle/>
            <a:p>
              <a:r>
                <a:rPr lang="en-GB" sz="1050" dirty="0">
                  <a:solidFill>
                    <a:schemeClr val="bg1"/>
                  </a:solidFill>
                  <a:latin typeface="Arial Narrow" panose="020B0606020202030204" pitchFamily="34" charset="0"/>
                </a:rPr>
                <a:t>“We have people who are very specialised in all areas of warewashing creating a cohesive team. The result is </a:t>
              </a:r>
              <a:r>
                <a:rPr lang="en-GB" sz="1050" b="1" dirty="0">
                  <a:solidFill>
                    <a:schemeClr val="bg1"/>
                  </a:solidFill>
                  <a:latin typeface="Arial Narrow" panose="020B0606020202030204" pitchFamily="34" charset="0"/>
                </a:rPr>
                <a:t>cleaner ware for our customers </a:t>
              </a:r>
              <a:r>
                <a:rPr lang="en-GB" sz="1050" dirty="0">
                  <a:solidFill>
                    <a:schemeClr val="bg1"/>
                  </a:solidFill>
                  <a:latin typeface="Arial Narrow" panose="020B0606020202030204" pitchFamily="34" charset="0"/>
                </a:rPr>
                <a:t>and an improved experience for their guests.” </a:t>
              </a:r>
              <a:endParaRPr lang="en-GB" sz="1050" b="1" dirty="0">
                <a:solidFill>
                  <a:schemeClr val="bg1"/>
                </a:solidFill>
                <a:latin typeface="Arial Narrow" panose="020B0606020202030204" pitchFamily="34" charset="0"/>
              </a:endParaRPr>
            </a:p>
            <a:p>
              <a:pPr algn="r"/>
              <a:r>
                <a:rPr lang="en-GB" sz="1200" b="1" dirty="0" smtClean="0">
                  <a:solidFill>
                    <a:schemeClr val="bg1"/>
                  </a:solidFill>
                  <a:latin typeface="Arial Narrow" panose="020B0606020202030204" pitchFamily="34" charset="0"/>
                </a:rPr>
                <a:t>Jenna </a:t>
              </a:r>
              <a:r>
                <a:rPr lang="en-GB" sz="1200" b="1" dirty="0">
                  <a:solidFill>
                    <a:schemeClr val="bg1"/>
                  </a:solidFill>
                  <a:latin typeface="Arial Narrow" panose="020B0606020202030204" pitchFamily="34" charset="0"/>
                </a:rPr>
                <a:t>Johnson, </a:t>
              </a:r>
              <a:r>
                <a:rPr lang="en-GB" sz="1200" dirty="0">
                  <a:solidFill>
                    <a:schemeClr val="bg1"/>
                  </a:solidFill>
                  <a:latin typeface="Arial Narrow" panose="020B0606020202030204" pitchFamily="34" charset="0"/>
                </a:rPr>
                <a:t>Ecolab Research &amp; Development </a:t>
              </a:r>
            </a:p>
          </p:txBody>
        </p:sp>
        <p:pic>
          <p:nvPicPr>
            <p:cNvPr id="2056" name="Picture 8"/>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22803" y="4752675"/>
              <a:ext cx="1203276" cy="124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4" name="Rectangle 53">
            <a:hlinkClick r:id="rId16" action="ppaction://hlinksldjump"/>
          </p:cNvPr>
          <p:cNvSpPr/>
          <p:nvPr/>
        </p:nvSpPr>
        <p:spPr>
          <a:xfrm>
            <a:off x="7561677" y="366052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hlinkClick r:id="rId17" action="ppaction://hlinksldjump"/>
          </p:cNvPr>
          <p:cNvSpPr/>
          <p:nvPr/>
        </p:nvSpPr>
        <p:spPr>
          <a:xfrm>
            <a:off x="7589389" y="40989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a:hlinkClick r:id="rId18" action="ppaction://hlinksldjump"/>
          </p:cNvPr>
          <p:cNvSpPr txBox="1"/>
          <p:nvPr/>
        </p:nvSpPr>
        <p:spPr>
          <a:xfrm>
            <a:off x="7509870" y="4365104"/>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7" name="TextBox 56">
            <a:hlinkClick r:id="rId19" action="ppaction://hlinksldjump"/>
          </p:cNvPr>
          <p:cNvSpPr txBox="1"/>
          <p:nvPr/>
        </p:nvSpPr>
        <p:spPr>
          <a:xfrm>
            <a:off x="7509870" y="4999582"/>
            <a:ext cx="1237714" cy="369332"/>
          </a:xfrm>
          <a:prstGeom prst="rect">
            <a:avLst/>
          </a:prstGeom>
          <a:noFill/>
        </p:spPr>
        <p:txBody>
          <a:bodyPr wrap="square" rtlCol="0">
            <a:spAutoFit/>
          </a:bodyPr>
          <a:lstStyle/>
          <a:p>
            <a:endParaRPr lang="en-GB" dirty="0"/>
          </a:p>
        </p:txBody>
      </p:sp>
      <p:sp>
        <p:nvSpPr>
          <p:cNvPr id="58" name="TextBox 57">
            <a:hlinkClick r:id="rId20" action="ppaction://hlinksldjump"/>
          </p:cNvPr>
          <p:cNvSpPr txBox="1"/>
          <p:nvPr/>
        </p:nvSpPr>
        <p:spPr>
          <a:xfrm>
            <a:off x="7558107" y="5465654"/>
            <a:ext cx="1268255" cy="369332"/>
          </a:xfrm>
          <a:prstGeom prst="rect">
            <a:avLst/>
          </a:prstGeom>
          <a:noFill/>
        </p:spPr>
        <p:txBody>
          <a:bodyPr wrap="square" rtlCol="0">
            <a:spAutoFit/>
          </a:bodyPr>
          <a:lstStyle/>
          <a:p>
            <a:endParaRPr lang="en-GB" dirty="0"/>
          </a:p>
        </p:txBody>
      </p:sp>
      <p:sp>
        <p:nvSpPr>
          <p:cNvPr id="59" name="TextBox 58">
            <a:hlinkClick r:id="rId21" action="ppaction://hlinksldjump"/>
          </p:cNvPr>
          <p:cNvSpPr txBox="1"/>
          <p:nvPr/>
        </p:nvSpPr>
        <p:spPr>
          <a:xfrm>
            <a:off x="7447961" y="5992536"/>
            <a:ext cx="1672749" cy="584775"/>
          </a:xfrm>
          <a:prstGeom prst="rect">
            <a:avLst/>
          </a:prstGeom>
          <a:noFill/>
        </p:spPr>
        <p:txBody>
          <a:bodyPr wrap="square" rtlCol="0">
            <a:spAutoFit/>
          </a:bodyPr>
          <a:lstStyle/>
          <a:p>
            <a:endParaRPr lang="en-GB" sz="1600" dirty="0" smtClean="0"/>
          </a:p>
          <a:p>
            <a:endParaRPr lang="en-GB" sz="1600" dirty="0"/>
          </a:p>
        </p:txBody>
      </p:sp>
      <p:sp>
        <p:nvSpPr>
          <p:cNvPr id="60" name="TextBox 59">
            <a:hlinkClick r:id="rId22"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1" name="Rectangle 60">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hlinkClick r:id="rId17" action="ppaction://hlinksldjump"/>
          </p:cNvPr>
          <p:cNvSpPr/>
          <p:nvPr/>
        </p:nvSpPr>
        <p:spPr>
          <a:xfrm>
            <a:off x="7558107" y="40989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p:cNvGrpSpPr/>
          <p:nvPr/>
        </p:nvGrpSpPr>
        <p:grpSpPr>
          <a:xfrm>
            <a:off x="8419885" y="56486"/>
            <a:ext cx="650563" cy="308320"/>
            <a:chOff x="8352387" y="6708921"/>
            <a:chExt cx="730859" cy="346375"/>
          </a:xfrm>
        </p:grpSpPr>
        <p:pic>
          <p:nvPicPr>
            <p:cNvPr id="64"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 name="Rectangle 65">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 name="Group 66"/>
          <p:cNvGrpSpPr/>
          <p:nvPr/>
        </p:nvGrpSpPr>
        <p:grpSpPr>
          <a:xfrm>
            <a:off x="841677" y="1604360"/>
            <a:ext cx="3010243" cy="2904760"/>
            <a:chOff x="251809" y="1604360"/>
            <a:chExt cx="3010243" cy="2904760"/>
          </a:xfrm>
        </p:grpSpPr>
        <p:sp>
          <p:nvSpPr>
            <p:cNvPr id="68" name="Content Placeholder 4"/>
            <p:cNvSpPr txBox="1">
              <a:spLocks/>
            </p:cNvSpPr>
            <p:nvPr/>
          </p:nvSpPr>
          <p:spPr bwMode="auto">
            <a:xfrm>
              <a:off x="251809" y="3428562"/>
              <a:ext cx="3010243" cy="1080558"/>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a:spcBef>
                  <a:spcPts val="600"/>
                </a:spcBef>
                <a:spcAft>
                  <a:spcPts val="0"/>
                </a:spcAft>
              </a:pPr>
              <a:r>
                <a:rPr lang="en-GB" sz="1200" b="1" dirty="0" smtClean="0">
                  <a:latin typeface="Arial Narrow" panose="020B0606020202030204" pitchFamily="34" charset="0"/>
                </a:rPr>
                <a:t>Increase Efficiency</a:t>
              </a:r>
            </a:p>
            <a:p>
              <a:pPr>
                <a:spcBef>
                  <a:spcPts val="600"/>
                </a:spcBef>
                <a:spcAft>
                  <a:spcPts val="0"/>
                </a:spcAft>
              </a:pPr>
              <a:r>
                <a:rPr lang="en-GB" sz="1200" b="1" dirty="0" smtClean="0">
                  <a:latin typeface="Arial Narrow" panose="020B0606020202030204" pitchFamily="34" charset="0"/>
                </a:rPr>
                <a:t>Open </a:t>
              </a:r>
              <a:r>
                <a:rPr lang="en-GB" sz="1200" b="1" dirty="0">
                  <a:latin typeface="Arial Narrow" panose="020B0606020202030204" pitchFamily="34" charset="0"/>
                </a:rPr>
                <a:t>design </a:t>
              </a:r>
              <a:r>
                <a:rPr lang="en-GB" sz="1200" dirty="0">
                  <a:latin typeface="Arial Narrow" panose="020B0606020202030204" pitchFamily="34" charset="0"/>
                </a:rPr>
                <a:t>– to clean every part </a:t>
              </a:r>
            </a:p>
            <a:p>
              <a:pPr>
                <a:spcBef>
                  <a:spcPts val="600"/>
                </a:spcBef>
                <a:spcAft>
                  <a:spcPts val="0"/>
                </a:spcAft>
              </a:pPr>
              <a:r>
                <a:rPr lang="en-GB" sz="1200" b="1" dirty="0" smtClean="0">
                  <a:latin typeface="Arial Narrow" panose="020B0606020202030204" pitchFamily="34" charset="0"/>
                </a:rPr>
                <a:t>Drain </a:t>
              </a:r>
              <a:r>
                <a:rPr lang="en-GB" sz="1200" b="1" dirty="0">
                  <a:latin typeface="Arial Narrow" panose="020B0606020202030204" pitchFamily="34" charset="0"/>
                </a:rPr>
                <a:t>bar </a:t>
              </a:r>
              <a:r>
                <a:rPr lang="en-GB" sz="1200" dirty="0">
                  <a:latin typeface="Arial Narrow" panose="020B0606020202030204" pitchFamily="34" charset="0"/>
                </a:rPr>
                <a:t>– less spotting, better drying </a:t>
              </a:r>
              <a:endParaRPr lang="en-GB"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71" name="Picture 7"/>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09724" y="1988840"/>
              <a:ext cx="2143213" cy="1170662"/>
            </a:xfrm>
            <a:prstGeom prst="roundRect">
              <a:avLst>
                <a:gd name="adj" fmla="val 8594"/>
              </a:avLst>
            </a:prstGeom>
            <a:solidFill>
              <a:srgbClr val="FFFFFF">
                <a:shade val="85000"/>
              </a:srgbClr>
            </a:solidFill>
            <a:ln>
              <a:noFill/>
            </a:ln>
            <a:effectLst/>
            <a:extLst/>
          </p:spPr>
        </p:pic>
        <p:sp>
          <p:nvSpPr>
            <p:cNvPr id="72" name="Content Placeholder 4"/>
            <p:cNvSpPr txBox="1">
              <a:spLocks/>
            </p:cNvSpPr>
            <p:nvPr/>
          </p:nvSpPr>
          <p:spPr bwMode="auto">
            <a:xfrm>
              <a:off x="332851" y="1604360"/>
              <a:ext cx="2006901"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1800" b="1" dirty="0" smtClean="0">
                  <a:solidFill>
                    <a:srgbClr val="0070C0"/>
                  </a:solidFill>
                  <a:latin typeface="Arial Narrow" panose="020B0606020202030204" pitchFamily="34" charset="0"/>
                  <a:cs typeface="Arial" panose="020B0604020202020204" pitchFamily="34" charset="0"/>
                </a:rPr>
                <a:t>Better Results</a:t>
              </a:r>
            </a:p>
            <a:p>
              <a:pPr marL="0" indent="0" algn="ctr">
                <a:lnSpc>
                  <a:spcPct val="100000"/>
                </a:lnSpc>
                <a:spcBef>
                  <a:spcPts val="0"/>
                </a:spcBef>
                <a:spcAft>
                  <a:spcPts val="0"/>
                </a:spcAft>
                <a:buNone/>
              </a:pPr>
              <a:endParaRPr lang="en-GB" sz="1400" dirty="0"/>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grpSp>
        <p:nvGrpSpPr>
          <p:cNvPr id="73" name="Group 72"/>
          <p:cNvGrpSpPr/>
          <p:nvPr/>
        </p:nvGrpSpPr>
        <p:grpSpPr>
          <a:xfrm>
            <a:off x="3938021" y="1592127"/>
            <a:ext cx="2866227" cy="2218736"/>
            <a:chOff x="2611360" y="1592127"/>
            <a:chExt cx="2866227" cy="2218736"/>
          </a:xfrm>
        </p:grpSpPr>
        <p:sp>
          <p:nvSpPr>
            <p:cNvPr id="74" name="Content Placeholder 4"/>
            <p:cNvSpPr txBox="1">
              <a:spLocks/>
            </p:cNvSpPr>
            <p:nvPr/>
          </p:nvSpPr>
          <p:spPr bwMode="auto">
            <a:xfrm>
              <a:off x="2611360" y="3390466"/>
              <a:ext cx="2866227"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r>
                <a:rPr lang="en-GB" sz="1200" b="1" dirty="0" smtClean="0">
                  <a:latin typeface="Arial Narrow" panose="020B0606020202030204" pitchFamily="34" charset="0"/>
                </a:rPr>
                <a:t>Less </a:t>
              </a:r>
              <a:r>
                <a:rPr lang="en-GB" sz="1200" b="1" dirty="0">
                  <a:latin typeface="Arial Narrow" panose="020B0606020202030204" pitchFamily="34" charset="0"/>
                </a:rPr>
                <a:t>breakage </a:t>
              </a:r>
              <a:r>
                <a:rPr lang="en-GB" sz="1200" dirty="0">
                  <a:latin typeface="Arial Narrow" panose="020B0606020202030204" pitchFamily="34" charset="0"/>
                </a:rPr>
                <a:t>– save costs </a:t>
              </a:r>
            </a:p>
            <a:p>
              <a:r>
                <a:rPr lang="en-GB" sz="1200" b="1" dirty="0">
                  <a:latin typeface="Arial Narrow" panose="020B0606020202030204" pitchFamily="34" charset="0"/>
                </a:rPr>
                <a:t>Easy handling </a:t>
              </a:r>
              <a:r>
                <a:rPr lang="en-GB" sz="1200" dirty="0">
                  <a:latin typeface="Arial Narrow" panose="020B0606020202030204" pitchFamily="34" charset="0"/>
                </a:rPr>
                <a:t>– reduce work accidents </a:t>
              </a:r>
            </a:p>
            <a:p>
              <a:r>
                <a:rPr lang="en-GB" sz="1200" b="1" dirty="0" smtClean="0">
                  <a:latin typeface="Arial Narrow" panose="020B0606020202030204" pitchFamily="34" charset="0"/>
                </a:rPr>
                <a:t>Protection</a:t>
              </a:r>
              <a:r>
                <a:rPr lang="en-GB" sz="1200" dirty="0" smtClean="0">
                  <a:latin typeface="Arial Narrow" panose="020B0606020202030204" pitchFamily="34" charset="0"/>
                </a:rPr>
                <a:t> </a:t>
              </a:r>
              <a:r>
                <a:rPr lang="en-GB" sz="1200" dirty="0">
                  <a:latin typeface="Arial Narrow" panose="020B0606020202030204" pitchFamily="34" charset="0"/>
                </a:rPr>
                <a:t>– tested durability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75" name="Picture 6"/>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flipH="1">
              <a:off x="2813488" y="1993474"/>
              <a:ext cx="2056198" cy="1226173"/>
            </a:xfrm>
            <a:prstGeom prst="roundRect">
              <a:avLst>
                <a:gd name="adj" fmla="val 8594"/>
              </a:avLst>
            </a:prstGeom>
            <a:solidFill>
              <a:srgbClr val="FFFFFF">
                <a:shade val="85000"/>
              </a:srgbClr>
            </a:solidFill>
            <a:ln>
              <a:noFill/>
            </a:ln>
            <a:effectLst/>
            <a:extLst/>
          </p:spPr>
        </p:pic>
        <p:sp>
          <p:nvSpPr>
            <p:cNvPr id="76" name="Content Placeholder 4"/>
            <p:cNvSpPr txBox="1">
              <a:spLocks/>
            </p:cNvSpPr>
            <p:nvPr/>
          </p:nvSpPr>
          <p:spPr bwMode="auto">
            <a:xfrm>
              <a:off x="2803018" y="1592127"/>
              <a:ext cx="1827620"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ctr">
                <a:buNone/>
              </a:pPr>
              <a:r>
                <a:rPr lang="en-GB" sz="1800" b="1" dirty="0" smtClean="0">
                  <a:solidFill>
                    <a:srgbClr val="0070C0"/>
                  </a:solidFill>
                  <a:latin typeface="Arial Narrow" panose="020B0606020202030204" pitchFamily="34" charset="0"/>
                  <a:cs typeface="Arial" panose="020B0604020202020204" pitchFamily="34" charset="0"/>
                </a:rPr>
                <a:t>Reduce Breakage</a:t>
              </a:r>
            </a:p>
            <a:p>
              <a:pPr marL="0" indent="0" algn="ctr">
                <a:lnSpc>
                  <a:spcPct val="100000"/>
                </a:lnSpc>
                <a:spcBef>
                  <a:spcPts val="0"/>
                </a:spcBef>
                <a:spcAft>
                  <a:spcPts val="0"/>
                </a:spcAft>
                <a:buNone/>
              </a:pPr>
              <a:endParaRPr lang="en-GB" sz="1400" dirty="0"/>
            </a:p>
            <a:p>
              <a:pPr marL="0" marR="0" lvl="0" indent="0" algn="ctr"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ctr"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spTree>
    <p:extLst>
      <p:ext uri="{BB962C8B-B14F-4D97-AF65-F5344CB8AC3E}">
        <p14:creationId xmlns:p14="http://schemas.microsoft.com/office/powerpoint/2010/main" val="3908631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rot="5400000">
            <a:off x="1881725" y="-1368775"/>
            <a:ext cx="5379368" cy="9343254"/>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C:\Users\crampal\Downloads\UtensilsGlassInSink_20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42" b="21402"/>
          <a:stretch/>
        </p:blipFill>
        <p:spPr bwMode="auto">
          <a:xfrm>
            <a:off x="-100216" y="617539"/>
            <a:ext cx="9689417" cy="63550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1070091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18" y="536693"/>
            <a:ext cx="9438544"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3489"/>
          <a:stretch/>
        </p:blipFill>
        <p:spPr bwMode="auto">
          <a:xfrm>
            <a:off x="7397540" y="389266"/>
            <a:ext cx="1769143" cy="658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cxnSp>
        <p:nvCxnSpPr>
          <p:cNvPr id="27" name="Straight Connector 26"/>
          <p:cNvCxnSpPr/>
          <p:nvPr/>
        </p:nvCxnSpPr>
        <p:spPr>
          <a:xfrm>
            <a:off x="332851" y="1499512"/>
            <a:ext cx="603934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8491" y="381484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Rectangle 94">
            <a:hlinkClick r:id="rId7"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Rectangle 97">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251809" y="692696"/>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Warewashing Racks and Equipment</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Optimise </a:t>
            </a:r>
            <a:r>
              <a:rPr lang="en-GB" sz="2400" dirty="0">
                <a:solidFill>
                  <a:srgbClr val="0070C0"/>
                </a:solidFill>
                <a:latin typeface="Arial Narrow" panose="020B0606020202030204" pitchFamily="34" charset="0"/>
                <a:cs typeface="Arial" panose="020B0604020202020204" pitchFamily="34" charset="0"/>
              </a:rPr>
              <a:t>R</a:t>
            </a:r>
            <a:r>
              <a:rPr lang="en-GB" sz="2400" dirty="0" smtClean="0">
                <a:solidFill>
                  <a:srgbClr val="0070C0"/>
                </a:solidFill>
                <a:latin typeface="Arial Narrow" panose="020B0606020202030204" pitchFamily="34" charset="0"/>
                <a:cs typeface="Arial" panose="020B0604020202020204" pitchFamily="34" charset="0"/>
              </a:rPr>
              <a:t>esults with Correct </a:t>
            </a:r>
            <a:r>
              <a:rPr lang="en-GB" sz="2400" dirty="0">
                <a:solidFill>
                  <a:srgbClr val="0070C0"/>
                </a:solidFill>
                <a:latin typeface="Arial Narrow" panose="020B0606020202030204" pitchFamily="34" charset="0"/>
                <a:cs typeface="Arial" panose="020B0604020202020204" pitchFamily="34" charset="0"/>
              </a:rPr>
              <a:t>M</a:t>
            </a:r>
            <a:r>
              <a:rPr lang="en-GB" sz="2400" dirty="0" smtClean="0">
                <a:solidFill>
                  <a:srgbClr val="0070C0"/>
                </a:solidFill>
                <a:latin typeface="Arial Narrow" panose="020B0606020202030204" pitchFamily="34" charset="0"/>
                <a:cs typeface="Arial" panose="020B0604020202020204" pitchFamily="34" charset="0"/>
              </a:rPr>
              <a:t>aintenance &amp; Racking </a:t>
            </a:r>
            <a:endParaRPr lang="en-GB" sz="2400" dirty="0">
              <a:solidFill>
                <a:srgbClr val="0070C0"/>
              </a:solidFill>
              <a:latin typeface="Arial Narrow" panose="020B0606020202030204" pitchFamily="34" charset="0"/>
              <a:cs typeface="Arial" panose="020B0604020202020204" pitchFamily="34" charset="0"/>
            </a:endParaRPr>
          </a:p>
        </p:txBody>
      </p:sp>
      <p:sp>
        <p:nvSpPr>
          <p:cNvPr id="111" name="Rectangle 110">
            <a:hlinkClick r:id="rId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10"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11" action="ppaction://hlinksldjump"/>
          </p:cNvPr>
          <p:cNvSpPr/>
          <p:nvPr/>
        </p:nvSpPr>
        <p:spPr>
          <a:xfrm>
            <a:off x="7522042" y="33410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78353" y="970940"/>
            <a:ext cx="1690921" cy="5878532"/>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80" name="TextBox 79"/>
          <p:cNvSpPr txBox="1"/>
          <p:nvPr/>
        </p:nvSpPr>
        <p:spPr>
          <a:xfrm>
            <a:off x="7531888" y="1844824"/>
            <a:ext cx="1486701" cy="2616101"/>
          </a:xfrm>
          <a:prstGeom prst="rect">
            <a:avLst/>
          </a:prstGeom>
          <a:noFill/>
        </p:spPr>
        <p:txBody>
          <a:bodyPr wrap="squar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a:t>
            </a:r>
            <a:r>
              <a:rPr lang="en-GB" sz="1100" dirty="0" smtClean="0">
                <a:solidFill>
                  <a:schemeClr val="bg1">
                    <a:lumMod val="65000"/>
                  </a:schemeClr>
                </a:solidFill>
                <a:latin typeface="Arial Narrow" panose="020B0606020202030204" pitchFamily="34" charset="0"/>
                <a:cs typeface="Arial" panose="020B0604020202020204" pitchFamily="34" charset="0"/>
              </a:rPr>
              <a:t>costs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Racks &amp; Equipment</a:t>
            </a:r>
          </a:p>
          <a:p>
            <a:r>
              <a:rPr lang="en-GB" sz="1000" dirty="0">
                <a:solidFill>
                  <a:srgbClr val="0070C0"/>
                </a:solidFill>
                <a:latin typeface="Arial Narrow" panose="020B0606020202030204" pitchFamily="34" charset="0"/>
                <a:cs typeface="Arial" panose="020B0604020202020204" pitchFamily="34" charset="0"/>
              </a:rPr>
              <a:t>- </a:t>
            </a:r>
            <a:r>
              <a:rPr lang="en-GB" sz="1000" dirty="0" smtClean="0">
                <a:solidFill>
                  <a:srgbClr val="0070C0"/>
                </a:solidFill>
                <a:latin typeface="Arial Narrow" panose="020B0606020202030204" pitchFamily="34" charset="0"/>
                <a:cs typeface="Arial" panose="020B0604020202020204" pitchFamily="34" charset="0"/>
              </a:rPr>
              <a:t>Racks &amp; Equipment info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rgbClr val="0070C0"/>
              </a:solidFill>
              <a:latin typeface="Arial Narrow" panose="020B0606020202030204" pitchFamily="34" charset="0"/>
              <a:cs typeface="Arial" panose="020B0604020202020204" pitchFamily="34" charset="0"/>
            </a:endParaRPr>
          </a:p>
          <a:p>
            <a:endParaRPr lang="en-GB" dirty="0"/>
          </a:p>
        </p:txBody>
      </p:sp>
      <p:sp>
        <p:nvSpPr>
          <p:cNvPr id="81" name="Rectangle 80">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9"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10"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1"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Rectangle 108">
            <a:hlinkClick r:id="rId12" action="ppaction://hlinksldjump"/>
          </p:cNvPr>
          <p:cNvSpPr/>
          <p:nvPr/>
        </p:nvSpPr>
        <p:spPr>
          <a:xfrm>
            <a:off x="7554009" y="365950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Rectangle 109">
            <a:hlinkClick r:id="rId13" action="ppaction://hlinksldjump"/>
          </p:cNvPr>
          <p:cNvSpPr/>
          <p:nvPr/>
        </p:nvSpPr>
        <p:spPr>
          <a:xfrm>
            <a:off x="7531889" y="394056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TextBox 74">
            <a:hlinkClick r:id="rId14" action="ppaction://hlinksldjump"/>
          </p:cNvPr>
          <p:cNvSpPr txBox="1"/>
          <p:nvPr/>
        </p:nvSpPr>
        <p:spPr>
          <a:xfrm>
            <a:off x="7510301" y="4313748"/>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7" name="TextBox 76">
            <a:hlinkClick r:id="rId15" action="ppaction://hlinksldjump"/>
          </p:cNvPr>
          <p:cNvSpPr txBox="1"/>
          <p:nvPr/>
        </p:nvSpPr>
        <p:spPr>
          <a:xfrm>
            <a:off x="7509870" y="4999582"/>
            <a:ext cx="1237714" cy="369332"/>
          </a:xfrm>
          <a:prstGeom prst="rect">
            <a:avLst/>
          </a:prstGeom>
          <a:noFill/>
        </p:spPr>
        <p:txBody>
          <a:bodyPr wrap="square" rtlCol="0">
            <a:spAutoFit/>
          </a:bodyPr>
          <a:lstStyle/>
          <a:p>
            <a:endParaRPr lang="en-GB" dirty="0"/>
          </a:p>
        </p:txBody>
      </p:sp>
      <p:sp>
        <p:nvSpPr>
          <p:cNvPr id="85" name="TextBox 84">
            <a:hlinkClick r:id="rId16" action="ppaction://hlinksldjump"/>
          </p:cNvPr>
          <p:cNvSpPr txBox="1"/>
          <p:nvPr/>
        </p:nvSpPr>
        <p:spPr>
          <a:xfrm>
            <a:off x="7574547" y="5451510"/>
            <a:ext cx="1268255" cy="369332"/>
          </a:xfrm>
          <a:prstGeom prst="rect">
            <a:avLst/>
          </a:prstGeom>
          <a:noFill/>
        </p:spPr>
        <p:txBody>
          <a:bodyPr wrap="square" rtlCol="0">
            <a:spAutoFit/>
          </a:bodyPr>
          <a:lstStyle/>
          <a:p>
            <a:endParaRPr lang="en-GB" dirty="0"/>
          </a:p>
        </p:txBody>
      </p:sp>
      <p:sp>
        <p:nvSpPr>
          <p:cNvPr id="94" name="TextBox 93">
            <a:hlinkClick r:id="rId17" action="ppaction://hlinksldjump"/>
          </p:cNvPr>
          <p:cNvSpPr txBox="1"/>
          <p:nvPr/>
        </p:nvSpPr>
        <p:spPr>
          <a:xfrm>
            <a:off x="7480183" y="5999772"/>
            <a:ext cx="1672749" cy="584775"/>
          </a:xfrm>
          <a:prstGeom prst="rect">
            <a:avLst/>
          </a:prstGeom>
          <a:noFill/>
        </p:spPr>
        <p:txBody>
          <a:bodyPr wrap="square" rtlCol="0">
            <a:spAutoFit/>
          </a:bodyPr>
          <a:lstStyle/>
          <a:p>
            <a:endParaRPr lang="en-GB" sz="1600" dirty="0" smtClean="0"/>
          </a:p>
          <a:p>
            <a:endParaRPr lang="en-GB" sz="1600" dirty="0"/>
          </a:p>
        </p:txBody>
      </p:sp>
      <p:sp>
        <p:nvSpPr>
          <p:cNvPr id="100" name="TextBox 99">
            <a:hlinkClick r:id="rId17" action="ppaction://hlinksldjump"/>
          </p:cNvPr>
          <p:cNvSpPr txBox="1"/>
          <p:nvPr/>
        </p:nvSpPr>
        <p:spPr>
          <a:xfrm>
            <a:off x="7519811" y="5999772"/>
            <a:ext cx="1672749" cy="584775"/>
          </a:xfrm>
          <a:prstGeom prst="rect">
            <a:avLst/>
          </a:prstGeom>
          <a:noFill/>
        </p:spPr>
        <p:txBody>
          <a:bodyPr wrap="square" rtlCol="0">
            <a:spAutoFit/>
          </a:bodyPr>
          <a:lstStyle/>
          <a:p>
            <a:endParaRPr lang="en-GB" sz="1600" dirty="0" smtClean="0"/>
          </a:p>
          <a:p>
            <a:endParaRPr lang="en-GB" sz="1600" dirty="0"/>
          </a:p>
        </p:txBody>
      </p:sp>
      <p:sp>
        <p:nvSpPr>
          <p:cNvPr id="104" name="TextBox 103">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105" name="Rectangle 104">
            <a:hlinkClick r:id="rId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6" name="Group 105"/>
          <p:cNvGrpSpPr/>
          <p:nvPr/>
        </p:nvGrpSpPr>
        <p:grpSpPr>
          <a:xfrm>
            <a:off x="8419885" y="56486"/>
            <a:ext cx="650563" cy="308320"/>
            <a:chOff x="8352387" y="6708921"/>
            <a:chExt cx="730859" cy="346375"/>
          </a:xfrm>
        </p:grpSpPr>
        <p:pic>
          <p:nvPicPr>
            <p:cNvPr id="112"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7" name="Rectangle 116">
            <a:hlinkClick r:id="rId21"/>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381170" y="536694"/>
            <a:ext cx="8813034" cy="5455842"/>
            <a:chOff x="-381170" y="536694"/>
            <a:chExt cx="8813034" cy="5455842"/>
          </a:xfrm>
        </p:grpSpPr>
        <p:pic>
          <p:nvPicPr>
            <p:cNvPr id="10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70" y="536694"/>
              <a:ext cx="7833490" cy="545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2" name="Group 101"/>
            <p:cNvGrpSpPr/>
            <p:nvPr/>
          </p:nvGrpSpPr>
          <p:grpSpPr>
            <a:xfrm>
              <a:off x="307975" y="1588505"/>
              <a:ext cx="8123889" cy="4288767"/>
              <a:chOff x="307975" y="1588505"/>
              <a:chExt cx="8123889" cy="4288767"/>
            </a:xfrm>
          </p:grpSpPr>
          <p:grpSp>
            <p:nvGrpSpPr>
              <p:cNvPr id="108" name="Group 107"/>
              <p:cNvGrpSpPr/>
              <p:nvPr/>
            </p:nvGrpSpPr>
            <p:grpSpPr>
              <a:xfrm>
                <a:off x="307975" y="1588505"/>
                <a:ext cx="8123889" cy="4288767"/>
                <a:chOff x="307975" y="1588505"/>
                <a:chExt cx="8123889" cy="4288767"/>
              </a:xfrm>
            </p:grpSpPr>
            <p:pic>
              <p:nvPicPr>
                <p:cNvPr id="12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Rectangle 125"/>
                <p:cNvSpPr/>
                <p:nvPr/>
              </p:nvSpPr>
              <p:spPr>
                <a:xfrm>
                  <a:off x="1119478" y="2060408"/>
                  <a:ext cx="1796338" cy="2846933"/>
                </a:xfrm>
                <a:prstGeom prst="rect">
                  <a:avLst/>
                </a:prstGeom>
              </p:spPr>
              <p:txBody>
                <a:bodyPr wrap="square">
                  <a:spAutoFit/>
                </a:bodyPr>
                <a:lstStyle/>
                <a:p>
                  <a:r>
                    <a:rPr lang="en-GB" sz="800" b="1" dirty="0" smtClean="0">
                      <a:solidFill>
                        <a:schemeClr val="bg1"/>
                      </a:solidFill>
                      <a:latin typeface="Arial Narrow" panose="020B0606020202030204" pitchFamily="34" charset="0"/>
                    </a:rPr>
                    <a:t>8 ROW HIGHWALLL PLATE PEG RACK </a:t>
                  </a:r>
                  <a:r>
                    <a:rPr lang="en-GB" sz="800" dirty="0" smtClean="0">
                      <a:solidFill>
                        <a:schemeClr val="bg1"/>
                      </a:solidFill>
                      <a:latin typeface="Arial Narrow" panose="020B0606020202030204" pitchFamily="34" charset="0"/>
                    </a:rPr>
                    <a:t>This </a:t>
                  </a:r>
                  <a:r>
                    <a:rPr lang="en-GB" sz="800" dirty="0">
                      <a:solidFill>
                        <a:schemeClr val="bg1"/>
                      </a:solidFill>
                      <a:latin typeface="Arial Narrow" panose="020B0606020202030204" pitchFamily="34" charset="0"/>
                    </a:rPr>
                    <a:t>high wall rack has 8 rows that are 2" apart. The </a:t>
                  </a:r>
                  <a:r>
                    <a:rPr lang="en-GB" sz="800" dirty="0" smtClean="0">
                      <a:solidFill>
                        <a:schemeClr val="bg1"/>
                      </a:solidFill>
                      <a:latin typeface="Arial Narrow" panose="020B0606020202030204" pitchFamily="34" charset="0"/>
                    </a:rPr>
                    <a:t>peg height </a:t>
                  </a:r>
                  <a:r>
                    <a:rPr lang="en-GB" sz="800" dirty="0">
                      <a:solidFill>
                        <a:schemeClr val="bg1"/>
                      </a:solidFill>
                      <a:latin typeface="Arial Narrow" panose="020B0606020202030204" pitchFamily="34" charset="0"/>
                    </a:rPr>
                    <a:t>is 2 1⁄4". This sturdy rack holds plates at the </a:t>
                  </a:r>
                  <a:r>
                    <a:rPr lang="en-GB" sz="800" dirty="0" smtClean="0">
                      <a:solidFill>
                        <a:schemeClr val="bg1"/>
                      </a:solidFill>
                      <a:latin typeface="Arial Narrow" panose="020B0606020202030204" pitchFamily="34" charset="0"/>
                    </a:rPr>
                    <a:t>correct angle </a:t>
                  </a:r>
                  <a:r>
                    <a:rPr lang="en-GB" sz="800" dirty="0">
                      <a:solidFill>
                        <a:schemeClr val="bg1"/>
                      </a:solidFill>
                      <a:latin typeface="Arial Narrow" panose="020B0606020202030204" pitchFamily="34" charset="0"/>
                    </a:rPr>
                    <a:t>for thorough washing. The high walls of this rack </a:t>
                  </a:r>
                  <a:r>
                    <a:rPr lang="en-GB" sz="800" dirty="0" smtClean="0">
                      <a:solidFill>
                        <a:schemeClr val="bg1"/>
                      </a:solidFill>
                      <a:latin typeface="Arial Narrow" panose="020B0606020202030204" pitchFamily="34" charset="0"/>
                    </a:rPr>
                    <a:t>are specially </a:t>
                  </a:r>
                  <a:r>
                    <a:rPr lang="en-GB" sz="800" dirty="0">
                      <a:solidFill>
                        <a:schemeClr val="bg1"/>
                      </a:solidFill>
                      <a:latin typeface="Arial Narrow" panose="020B0606020202030204" pitchFamily="34" charset="0"/>
                    </a:rPr>
                    <a:t>designed </a:t>
                  </a:r>
                  <a:r>
                    <a:rPr lang="en-GB" sz="800" dirty="0" smtClean="0">
                      <a:solidFill>
                        <a:schemeClr val="bg1"/>
                      </a:solidFill>
                      <a:latin typeface="Arial Narrow" panose="020B0606020202030204" pitchFamily="34" charset="0"/>
                    </a:rPr>
                    <a:t>to accommodate </a:t>
                  </a:r>
                  <a:r>
                    <a:rPr lang="en-GB" sz="800" dirty="0">
                      <a:solidFill>
                        <a:schemeClr val="bg1"/>
                      </a:solidFill>
                      <a:latin typeface="Arial Narrow" panose="020B0606020202030204" pitchFamily="34" charset="0"/>
                    </a:rPr>
                    <a:t>larger </a:t>
                  </a:r>
                  <a:r>
                    <a:rPr lang="en-GB" sz="800" dirty="0" smtClean="0">
                      <a:solidFill>
                        <a:schemeClr val="bg1"/>
                      </a:solidFill>
                      <a:latin typeface="Arial Narrow" panose="020B0606020202030204" pitchFamily="34" charset="0"/>
                    </a:rPr>
                    <a:t>plates. 5020-M </a:t>
                  </a:r>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9295-7059 (brown</a:t>
                  </a:r>
                  <a:r>
                    <a:rPr lang="en-GB" sz="800" dirty="0" smtClean="0">
                      <a:solidFill>
                        <a:schemeClr val="bg1"/>
                      </a:solidFill>
                      <a:latin typeface="Arial Narrow" panose="020B0606020202030204" pitchFamily="34" charset="0"/>
                    </a:rPr>
                    <a:t>)</a:t>
                  </a: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FULL SIZE OPEN RACK</a:t>
                  </a:r>
                </a:p>
                <a:p>
                  <a:r>
                    <a:rPr lang="en-GB" sz="800" dirty="0" smtClean="0">
                      <a:solidFill>
                        <a:schemeClr val="bg1"/>
                      </a:solidFill>
                      <a:latin typeface="Arial Narrow" panose="020B0606020202030204" pitchFamily="34" charset="0"/>
                    </a:rPr>
                    <a:t>These </a:t>
                  </a:r>
                  <a:r>
                    <a:rPr lang="en-GB" sz="800" dirty="0">
                      <a:solidFill>
                        <a:schemeClr val="bg1"/>
                      </a:solidFill>
                      <a:latin typeface="Arial Narrow" panose="020B0606020202030204" pitchFamily="34" charset="0"/>
                    </a:rPr>
                    <a:t>utility racks with solid walls are ideal for almost </a:t>
                  </a:r>
                  <a:r>
                    <a:rPr lang="en-GB" sz="800" dirty="0" smtClean="0">
                      <a:solidFill>
                        <a:schemeClr val="bg1"/>
                      </a:solidFill>
                      <a:latin typeface="Arial Narrow" panose="020B0606020202030204" pitchFamily="34" charset="0"/>
                    </a:rPr>
                    <a:t>any bowl</a:t>
                  </a:r>
                  <a:r>
                    <a:rPr lang="en-GB" sz="800" dirty="0">
                      <a:solidFill>
                        <a:schemeClr val="bg1"/>
                      </a:solidFill>
                      <a:latin typeface="Arial Narrow" panose="020B0606020202030204" pitchFamily="34" charset="0"/>
                    </a:rPr>
                    <a:t>, cup or oddly shaped item. 6000-M . 3 5⁄8" H</a:t>
                  </a:r>
                </a:p>
                <a:p>
                  <a:r>
                    <a:rPr lang="en-GB" sz="800" dirty="0">
                      <a:solidFill>
                        <a:schemeClr val="bg1"/>
                      </a:solidFill>
                      <a:latin typeface="Arial Narrow" panose="020B0606020202030204" pitchFamily="34" charset="0"/>
                    </a:rPr>
                    <a:t>9291-8010 (beige</a:t>
                  </a:r>
                  <a:r>
                    <a:rPr lang="en-GB" sz="800" dirty="0" smtClean="0">
                      <a:solidFill>
                        <a:schemeClr val="bg1"/>
                      </a:solidFill>
                      <a:latin typeface="Arial Narrow" panose="020B0606020202030204" pitchFamily="34" charset="0"/>
                    </a:rPr>
                    <a:t>)</a:t>
                  </a:r>
                </a:p>
                <a:p>
                  <a:endParaRPr lang="en-GB" sz="800" dirty="0">
                    <a:solidFill>
                      <a:schemeClr val="bg1"/>
                    </a:solidFill>
                    <a:latin typeface="Arial Narrow" panose="020B0606020202030204" pitchFamily="34" charset="0"/>
                  </a:endParaRPr>
                </a:p>
                <a:p>
                  <a:endParaRPr lang="en-GB" sz="3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8 </a:t>
                  </a:r>
                  <a:r>
                    <a:rPr lang="en-GB" sz="800" b="1" dirty="0" smtClean="0">
                      <a:solidFill>
                        <a:schemeClr val="bg1"/>
                      </a:solidFill>
                      <a:latin typeface="Arial Narrow" panose="020B0606020202030204" pitchFamily="34" charset="0"/>
                    </a:rPr>
                    <a:t>ROW OPEN END RACK</a:t>
                  </a:r>
                </a:p>
                <a:p>
                  <a:r>
                    <a:rPr lang="en-GB" sz="800" dirty="0" smtClean="0">
                      <a:solidFill>
                        <a:schemeClr val="bg1"/>
                      </a:solidFill>
                      <a:latin typeface="Arial Narrow" panose="020B0606020202030204" pitchFamily="34" charset="0"/>
                    </a:rPr>
                    <a:t>This </a:t>
                  </a:r>
                  <a:r>
                    <a:rPr lang="en-GB" sz="800" dirty="0">
                      <a:solidFill>
                        <a:schemeClr val="bg1"/>
                      </a:solidFill>
                      <a:latin typeface="Arial Narrow" panose="020B0606020202030204" pitchFamily="34" charset="0"/>
                    </a:rPr>
                    <a:t>rack will hold 8 trays less than 18" long or 6 trays that are longer than 18". This sturdy rack holds trays at the</a:t>
                  </a:r>
                </a:p>
                <a:p>
                  <a:r>
                    <a:rPr lang="en-GB" sz="800" dirty="0">
                      <a:solidFill>
                        <a:schemeClr val="bg1"/>
                      </a:solidFill>
                      <a:latin typeface="Arial Narrow" panose="020B0606020202030204" pitchFamily="34" charset="0"/>
                    </a:rPr>
                    <a:t>correct angle for thorough washing. Peg height is 1 3⁄4</a:t>
                  </a:r>
                  <a:r>
                    <a:rPr lang="en-GB" sz="800" dirty="0" smtClean="0">
                      <a:solidFill>
                        <a:schemeClr val="bg1"/>
                      </a:solidFill>
                      <a:latin typeface="Arial Narrow" panose="020B0606020202030204" pitchFamily="34" charset="0"/>
                    </a:rPr>
                    <a:t>". 5020-MX </a:t>
                  </a:r>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9295-7505 (beige</a:t>
                  </a:r>
                  <a:r>
                    <a:rPr lang="en-GB" sz="800" dirty="0" smtClean="0">
                      <a:solidFill>
                        <a:schemeClr val="bg1"/>
                      </a:solidFill>
                      <a:latin typeface="Arial Narrow" panose="020B0606020202030204" pitchFamily="34" charset="0"/>
                    </a:rPr>
                    <a:t>)</a:t>
                  </a:r>
                  <a:endParaRPr lang="en-GB" sz="800" dirty="0">
                    <a:solidFill>
                      <a:schemeClr val="bg1"/>
                    </a:solidFill>
                    <a:latin typeface="Arial Narrow" panose="020B0606020202030204" pitchFamily="34" charset="0"/>
                  </a:endParaRPr>
                </a:p>
              </p:txBody>
            </p:sp>
            <p:sp>
              <p:nvSpPr>
                <p:cNvPr id="127" name="Content Placeholder 4"/>
                <p:cNvSpPr txBox="1">
                  <a:spLocks/>
                </p:cNvSpPr>
                <p:nvPr/>
              </p:nvSpPr>
              <p:spPr bwMode="auto">
                <a:xfrm>
                  <a:off x="544661" y="1655378"/>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Open Racks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28" name="Straight Connector 127"/>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9" name="Picture 6"/>
                <p:cNvPicPr>
                  <a:picLocks noChangeAspect="1" noChangeArrowheads="1"/>
                </p:cNvPicPr>
                <p:nvPr/>
              </p:nvPicPr>
              <p:blipFill rotWithShape="1">
                <a:blip r:embed="rId23" cstate="screen">
                  <a:extLst>
                    <a:ext uri="{28A0092B-C50C-407E-A947-70E740481C1C}">
                      <a14:useLocalDpi xmlns:a14="http://schemas.microsoft.com/office/drawing/2010/main" val="0"/>
                    </a:ext>
                  </a:extLst>
                </a:blip>
                <a:srcRect/>
                <a:stretch/>
              </p:blipFill>
              <p:spPr bwMode="auto">
                <a:xfrm>
                  <a:off x="612775" y="2132856"/>
                  <a:ext cx="502841" cy="4262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0" name="Picture 6"/>
                <p:cNvPicPr>
                  <a:picLocks noChangeAspect="1" noChangeArrowheads="1"/>
                </p:cNvPicPr>
                <p:nvPr/>
              </p:nvPicPr>
              <p:blipFill rotWithShape="1">
                <a:blip r:embed="rId24" cstate="screen">
                  <a:extLst>
                    <a:ext uri="{28A0092B-C50C-407E-A947-70E740481C1C}">
                      <a14:useLocalDpi xmlns:a14="http://schemas.microsoft.com/office/drawing/2010/main" val="0"/>
                    </a:ext>
                  </a:extLst>
                </a:blip>
                <a:srcRect/>
                <a:stretch/>
              </p:blipFill>
              <p:spPr bwMode="auto">
                <a:xfrm>
                  <a:off x="605447" y="3212976"/>
                  <a:ext cx="502841" cy="32229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1" name="Picture 6"/>
                <p:cNvPicPr>
                  <a:picLocks noChangeAspect="1" noChangeArrowheads="1"/>
                </p:cNvPicPr>
                <p:nvPr/>
              </p:nvPicPr>
              <p:blipFill>
                <a:blip r:embed="rId25" cstate="print">
                  <a:extLst>
                    <a:ext uri="{28A0092B-C50C-407E-A947-70E740481C1C}">
                      <a14:useLocalDpi xmlns:a14="http://schemas.microsoft.com/office/drawing/2010/main" val="0"/>
                    </a:ext>
                  </a:extLst>
                </a:blip>
                <a:stretch>
                  <a:fillRect/>
                </a:stretch>
              </p:blipFill>
              <p:spPr bwMode="auto">
                <a:xfrm>
                  <a:off x="640881" y="4052675"/>
                  <a:ext cx="502841" cy="27466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32" name="TextBox 131"/>
                <p:cNvSpPr txBox="1"/>
                <p:nvPr/>
              </p:nvSpPr>
              <p:spPr>
                <a:xfrm>
                  <a:off x="3707904" y="5584884"/>
                  <a:ext cx="3655168" cy="292388"/>
                </a:xfrm>
                <a:prstGeom prst="rect">
                  <a:avLst/>
                </a:prstGeom>
                <a:noFill/>
              </p:spPr>
              <p:txBody>
                <a:bodyPr wrap="none" rtlCol="0">
                  <a:spAutoFit/>
                </a:bodyPr>
                <a:lstStyle/>
                <a:p>
                  <a:r>
                    <a:rPr lang="en-GB" sz="1300" dirty="0" smtClean="0">
                      <a:solidFill>
                        <a:schemeClr val="bg1"/>
                      </a:solidFill>
                      <a:latin typeface="Arial Narrow" panose="020B0606020202030204" pitchFamily="34" charset="0"/>
                    </a:rPr>
                    <a:t>Please contact your Ecolab associate for rack availability</a:t>
                  </a:r>
                  <a:endParaRPr lang="en-GB" sz="1300" dirty="0">
                    <a:solidFill>
                      <a:schemeClr val="bg1"/>
                    </a:solidFill>
                    <a:latin typeface="Arial Narrow" panose="020B0606020202030204" pitchFamily="34" charset="0"/>
                  </a:endParaRPr>
                </a:p>
              </p:txBody>
            </p:sp>
            <p:sp>
              <p:nvSpPr>
                <p:cNvPr id="133" name="Rectangle 132"/>
                <p:cNvSpPr/>
                <p:nvPr/>
              </p:nvSpPr>
              <p:spPr>
                <a:xfrm>
                  <a:off x="3384012" y="2075775"/>
                  <a:ext cx="1710899" cy="2277547"/>
                </a:xfrm>
                <a:prstGeom prst="rect">
                  <a:avLst/>
                </a:prstGeom>
              </p:spPr>
              <p:txBody>
                <a:bodyPr wrap="square">
                  <a:spAutoFit/>
                </a:bodyPr>
                <a:lstStyle/>
                <a:p>
                  <a:r>
                    <a:rPr lang="en-GB" sz="800" b="1" dirty="0" smtClean="0">
                      <a:solidFill>
                        <a:schemeClr val="bg1"/>
                      </a:solidFill>
                      <a:latin typeface="Arial Narrow" panose="020B0606020202030204" pitchFamily="34" charset="0"/>
                    </a:rPr>
                    <a:t>FULL SIZE OPEN SILVERWARE  RACKS</a:t>
                  </a:r>
                </a:p>
                <a:p>
                  <a:r>
                    <a:rPr lang="en-GB" sz="800" dirty="0" smtClean="0">
                      <a:solidFill>
                        <a:schemeClr val="bg1"/>
                      </a:solidFill>
                      <a:latin typeface="Arial Narrow" panose="020B0606020202030204" pitchFamily="34" charset="0"/>
                    </a:rPr>
                    <a:t>Use </a:t>
                  </a:r>
                  <a:r>
                    <a:rPr lang="en-GB" sz="800" dirty="0">
                      <a:solidFill>
                        <a:schemeClr val="bg1"/>
                      </a:solidFill>
                      <a:latin typeface="Arial Narrow" panose="020B0606020202030204" pitchFamily="34" charset="0"/>
                    </a:rPr>
                    <a:t>this rack for silverware or utensils. The </a:t>
                  </a:r>
                  <a:r>
                    <a:rPr lang="en-GB" sz="800" dirty="0" smtClean="0">
                      <a:solidFill>
                        <a:schemeClr val="bg1"/>
                      </a:solidFill>
                      <a:latin typeface="Arial Narrow" panose="020B0606020202030204" pitchFamily="34" charset="0"/>
                    </a:rPr>
                    <a:t>moulded-in grid is </a:t>
                  </a:r>
                  <a:r>
                    <a:rPr lang="en-GB" sz="800" dirty="0">
                      <a:solidFill>
                        <a:schemeClr val="bg1"/>
                      </a:solidFill>
                      <a:latin typeface="Arial Narrow" panose="020B0606020202030204" pitchFamily="34" charset="0"/>
                    </a:rPr>
                    <a:t>specially designed for flatware and permits </a:t>
                  </a:r>
                  <a:r>
                    <a:rPr lang="en-GB" sz="800" dirty="0" smtClean="0">
                      <a:solidFill>
                        <a:schemeClr val="bg1"/>
                      </a:solidFill>
                      <a:latin typeface="Arial Narrow" panose="020B0606020202030204" pitchFamily="34" charset="0"/>
                    </a:rPr>
                    <a:t>maximum wash </a:t>
                  </a:r>
                  <a:r>
                    <a:rPr lang="en-GB" sz="800" dirty="0">
                      <a:solidFill>
                        <a:schemeClr val="bg1"/>
                      </a:solidFill>
                      <a:latin typeface="Arial Narrow" panose="020B0606020202030204" pitchFamily="34" charset="0"/>
                    </a:rPr>
                    <a:t>action while retaining the </a:t>
                  </a:r>
                  <a:r>
                    <a:rPr lang="en-GB" sz="800" dirty="0" smtClean="0">
                      <a:solidFill>
                        <a:schemeClr val="bg1"/>
                      </a:solidFill>
                      <a:latin typeface="Arial Narrow" panose="020B0606020202030204" pitchFamily="34" charset="0"/>
                    </a:rPr>
                    <a:t>smallest pieces. Solid </a:t>
                  </a:r>
                  <a:r>
                    <a:rPr lang="en-GB" sz="800" dirty="0">
                      <a:solidFill>
                        <a:schemeClr val="bg1"/>
                      </a:solidFill>
                      <a:latin typeface="Arial Narrow" panose="020B0606020202030204" pitchFamily="34" charset="0"/>
                    </a:rPr>
                    <a:t>Walls </a:t>
                  </a:r>
                  <a:r>
                    <a:rPr lang="en-GB" sz="800" dirty="0" smtClean="0">
                      <a:solidFill>
                        <a:schemeClr val="bg1"/>
                      </a:solidFill>
                      <a:latin typeface="Arial Narrow" panose="020B0606020202030204" pitchFamily="34" charset="0"/>
                    </a:rPr>
                    <a:t>6411-M </a:t>
                  </a:r>
                  <a:r>
                    <a:rPr lang="en-GB" sz="800" dirty="0">
                      <a:solidFill>
                        <a:schemeClr val="bg1"/>
                      </a:solidFill>
                      <a:latin typeface="Arial Narrow" panose="020B0606020202030204" pitchFamily="34" charset="0"/>
                    </a:rPr>
                    <a:t>. 3 5⁄8” H</a:t>
                  </a:r>
                </a:p>
                <a:p>
                  <a:r>
                    <a:rPr lang="en-GB" sz="800" dirty="0">
                      <a:solidFill>
                        <a:schemeClr val="bg1"/>
                      </a:solidFill>
                      <a:latin typeface="Arial Narrow" panose="020B0606020202030204" pitchFamily="34" charset="0"/>
                    </a:rPr>
                    <a:t>9293-7515 (beige)</a:t>
                  </a:r>
                </a:p>
                <a:p>
                  <a:endParaRPr lang="en-GB" sz="200" dirty="0">
                    <a:solidFill>
                      <a:schemeClr val="bg1"/>
                    </a:solidFill>
                    <a:latin typeface="Arial Narrow" panose="020B0606020202030204" pitchFamily="34" charset="0"/>
                  </a:endParaRPr>
                </a:p>
                <a:p>
                  <a:endParaRPr lang="en-GB" sz="200" dirty="0">
                    <a:solidFill>
                      <a:schemeClr val="bg1"/>
                    </a:solidFill>
                    <a:latin typeface="Arial Narrow" panose="020B0606020202030204" pitchFamily="34" charset="0"/>
                  </a:endParaRPr>
                </a:p>
                <a:p>
                  <a:endParaRPr lang="en-GB" sz="2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8 </a:t>
                  </a:r>
                  <a:r>
                    <a:rPr lang="en-GB" sz="800" b="1" dirty="0" smtClean="0">
                      <a:solidFill>
                        <a:schemeClr val="bg1"/>
                      </a:solidFill>
                      <a:latin typeface="Arial Narrow" panose="020B0606020202030204" pitchFamily="34" charset="0"/>
                    </a:rPr>
                    <a:t>COMPARTMENT SILVERWARE </a:t>
                  </a:r>
                  <a:r>
                    <a:rPr lang="en-GB" sz="800" b="1" dirty="0">
                      <a:solidFill>
                        <a:schemeClr val="bg1"/>
                      </a:solidFill>
                      <a:latin typeface="Arial Narrow" panose="020B0606020202030204" pitchFamily="34" charset="0"/>
                    </a:rPr>
                    <a:t>BASKET </a:t>
                  </a:r>
                  <a:endParaRPr lang="en-GB" sz="800" b="1"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Measures </a:t>
                  </a:r>
                  <a:r>
                    <a:rPr lang="en-GB" sz="800" dirty="0">
                      <a:solidFill>
                        <a:schemeClr val="bg1"/>
                      </a:solidFill>
                      <a:latin typeface="Arial Narrow" panose="020B0606020202030204" pitchFamily="34" charset="0"/>
                    </a:rPr>
                    <a:t>16 3⁄4" W x 8" D x 6" H.</a:t>
                  </a:r>
                </a:p>
                <a:p>
                  <a:r>
                    <a:rPr lang="en-GB" sz="800" dirty="0">
                      <a:solidFill>
                        <a:schemeClr val="bg1"/>
                      </a:solidFill>
                      <a:latin typeface="Arial Narrow" panose="020B0606020202030204" pitchFamily="34" charset="0"/>
                    </a:rPr>
                    <a:t>Not designed to be used with</a:t>
                  </a:r>
                </a:p>
                <a:p>
                  <a:r>
                    <a:rPr lang="en-GB" sz="800" dirty="0">
                      <a:solidFill>
                        <a:schemeClr val="bg1"/>
                      </a:solidFill>
                      <a:latin typeface="Arial Narrow" panose="020B0606020202030204" pitchFamily="34" charset="0"/>
                    </a:rPr>
                    <a:t>square </a:t>
                  </a:r>
                  <a:r>
                    <a:rPr lang="en-GB" sz="800" dirty="0" smtClean="0">
                      <a:solidFill>
                        <a:schemeClr val="bg1"/>
                      </a:solidFill>
                      <a:latin typeface="Arial Narrow" panose="020B0606020202030204" pitchFamily="34" charset="0"/>
                    </a:rPr>
                    <a:t>baskets. </a:t>
                  </a:r>
                  <a:r>
                    <a:rPr lang="en-GB" sz="800" dirty="0">
                      <a:solidFill>
                        <a:schemeClr val="bg1"/>
                      </a:solidFill>
                      <a:latin typeface="Arial Narrow" panose="020B0606020202030204" pitchFamily="34" charset="0"/>
                    </a:rPr>
                    <a:t>Can be used</a:t>
                  </a:r>
                </a:p>
                <a:p>
                  <a:r>
                    <a:rPr lang="en-GB" sz="800" dirty="0">
                      <a:solidFill>
                        <a:schemeClr val="bg1"/>
                      </a:solidFill>
                      <a:latin typeface="Arial Narrow" panose="020B0606020202030204" pitchFamily="34" charset="0"/>
                    </a:rPr>
                    <a:t>in place of cylinder carrier washer.</a:t>
                  </a:r>
                </a:p>
                <a:p>
                  <a:r>
                    <a:rPr lang="en-GB" sz="800" dirty="0">
                      <a:solidFill>
                        <a:schemeClr val="bg1"/>
                      </a:solidFill>
                      <a:latin typeface="Arial Narrow" panose="020B0606020202030204" pitchFamily="34" charset="0"/>
                    </a:rPr>
                    <a:t>Plastic 9290-2501 (shown)</a:t>
                  </a:r>
                </a:p>
                <a:p>
                  <a:r>
                    <a:rPr lang="en-GB" sz="800" dirty="0">
                      <a:solidFill>
                        <a:schemeClr val="bg1"/>
                      </a:solidFill>
                      <a:latin typeface="Arial Narrow" panose="020B0606020202030204" pitchFamily="34" charset="0"/>
                    </a:rPr>
                    <a:t>Stainless Steel 9290-2618</a:t>
                  </a:r>
                </a:p>
                <a:p>
                  <a:endParaRPr lang="en-GB" sz="800" dirty="0"/>
                </a:p>
              </p:txBody>
            </p:sp>
            <p:sp>
              <p:nvSpPr>
                <p:cNvPr id="134" name="Content Placeholder 4"/>
                <p:cNvSpPr txBox="1">
                  <a:spLocks/>
                </p:cNvSpPr>
                <p:nvPr/>
              </p:nvSpPr>
              <p:spPr bwMode="auto">
                <a:xfrm>
                  <a:off x="2780184" y="1669026"/>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Silverware Racks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35" name="Straight Connector 134"/>
                <p:cNvCxnSpPr/>
                <p:nvPr/>
              </p:nvCxnSpPr>
              <p:spPr>
                <a:xfrm>
                  <a:off x="2873729" y="1938300"/>
                  <a:ext cx="20150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6" name="Picture 7"/>
                <p:cNvPicPr>
                  <a:picLocks noChangeAspect="1" noChangeArrowheads="1"/>
                </p:cNvPicPr>
                <p:nvPr/>
              </p:nvPicPr>
              <p:blipFill rotWithShape="1">
                <a:blip r:embed="rId26" cstate="screen">
                  <a:extLst>
                    <a:ext uri="{28A0092B-C50C-407E-A947-70E740481C1C}">
                      <a14:useLocalDpi xmlns:a14="http://schemas.microsoft.com/office/drawing/2010/main" val="0"/>
                    </a:ext>
                  </a:extLst>
                </a:blip>
                <a:srcRect/>
                <a:stretch/>
              </p:blipFill>
              <p:spPr bwMode="auto">
                <a:xfrm>
                  <a:off x="2867459" y="3223140"/>
                  <a:ext cx="555917" cy="41042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37" name="Rectangle 136"/>
                <p:cNvSpPr/>
                <p:nvPr/>
              </p:nvSpPr>
              <p:spPr>
                <a:xfrm>
                  <a:off x="5606264" y="2060848"/>
                  <a:ext cx="1774048" cy="1446550"/>
                </a:xfrm>
                <a:prstGeom prst="rect">
                  <a:avLst/>
                </a:prstGeom>
              </p:spPr>
              <p:txBody>
                <a:bodyPr wrap="square">
                  <a:spAutoFit/>
                </a:bodyPr>
                <a:lstStyle/>
                <a:p>
                  <a:r>
                    <a:rPr lang="en-GB" sz="800" b="1" dirty="0" smtClean="0">
                      <a:solidFill>
                        <a:schemeClr val="bg1"/>
                      </a:solidFill>
                      <a:latin typeface="Arial Narrow" panose="020B0606020202030204" pitchFamily="34" charset="0"/>
                    </a:rPr>
                    <a:t>PREMIUM GREASE PROOF MAT</a:t>
                  </a:r>
                </a:p>
                <a:p>
                  <a:r>
                    <a:rPr lang="en-GB" sz="800" b="1" dirty="0" smtClean="0">
                      <a:solidFill>
                        <a:schemeClr val="bg1"/>
                      </a:solidFill>
                      <a:latin typeface="Arial Narrow" panose="020B0606020202030204" pitchFamily="34" charset="0"/>
                    </a:rPr>
                    <a:t></a:t>
                  </a:r>
                  <a:r>
                    <a:rPr lang="en-GB" sz="800" dirty="0">
                      <a:solidFill>
                        <a:schemeClr val="bg1"/>
                      </a:solidFill>
                      <a:latin typeface="Arial Narrow" panose="020B0606020202030204" pitchFamily="34" charset="0"/>
                    </a:rPr>
                    <a:t>Heavy-duty grease-proof mat that will retain its shape and continue to help prevent slips and falls even in high grease</a:t>
                  </a:r>
                </a:p>
                <a:p>
                  <a:r>
                    <a:rPr lang="en-GB" sz="800" dirty="0">
                      <a:solidFill>
                        <a:schemeClr val="bg1"/>
                      </a:solidFill>
                      <a:latin typeface="Arial Narrow" panose="020B0606020202030204" pitchFamily="34" charset="0"/>
                    </a:rPr>
                    <a:t>environments</a:t>
                  </a:r>
                </a:p>
                <a:p>
                  <a:r>
                    <a:rPr lang="en-GB" sz="800" dirty="0">
                      <a:solidFill>
                        <a:schemeClr val="bg1"/>
                      </a:solidFill>
                      <a:latin typeface="Arial Narrow" panose="020B0606020202030204" pitchFamily="34" charset="0"/>
                    </a:rPr>
                    <a:t>Ideal for areas with exposure to grease</a:t>
                  </a:r>
                </a:p>
                <a:p>
                  <a:r>
                    <a:rPr lang="en-GB" sz="800" dirty="0">
                      <a:solidFill>
                        <a:schemeClr val="bg1"/>
                      </a:solidFill>
                      <a:latin typeface="Arial Narrow" panose="020B0606020202030204" pitchFamily="34" charset="0"/>
                    </a:rPr>
                    <a:t>. </a:t>
                  </a:r>
                  <a:r>
                    <a:rPr lang="en-GB" sz="800" dirty="0" err="1">
                      <a:solidFill>
                        <a:schemeClr val="bg1"/>
                      </a:solidFill>
                      <a:latin typeface="Arial Narrow" panose="020B0606020202030204" pitchFamily="34" charset="0"/>
                    </a:rPr>
                    <a:t>Dishmachine</a:t>
                  </a:r>
                  <a:r>
                    <a:rPr lang="en-GB" sz="800" dirty="0">
                      <a:solidFill>
                        <a:schemeClr val="bg1"/>
                      </a:solidFill>
                      <a:latin typeface="Arial Narrow" panose="020B0606020202030204" pitchFamily="34" charset="0"/>
                    </a:rPr>
                    <a:t> area</a:t>
                  </a:r>
                </a:p>
                <a:p>
                  <a:r>
                    <a:rPr lang="en-GB" sz="800" dirty="0">
                      <a:solidFill>
                        <a:schemeClr val="bg1"/>
                      </a:solidFill>
                      <a:latin typeface="Arial Narrow" panose="020B0606020202030204" pitchFamily="34" charset="0"/>
                    </a:rPr>
                    <a:t>. Bar area</a:t>
                  </a:r>
                </a:p>
                <a:p>
                  <a:r>
                    <a:rPr lang="en-GB" sz="800" dirty="0">
                      <a:solidFill>
                        <a:schemeClr val="bg1"/>
                      </a:solidFill>
                      <a:latin typeface="Arial Narrow" panose="020B0606020202030204" pitchFamily="34" charset="0"/>
                    </a:rPr>
                    <a:t>. Food prep line</a:t>
                  </a:r>
                </a:p>
                <a:p>
                  <a:r>
                    <a:rPr lang="en-GB" sz="800" dirty="0">
                      <a:solidFill>
                        <a:schemeClr val="bg1"/>
                      </a:solidFill>
                      <a:latin typeface="Arial Narrow" panose="020B0606020202030204" pitchFamily="34" charset="0"/>
                    </a:rPr>
                    <a:t>9297-2926</a:t>
                  </a:r>
                </a:p>
                <a:p>
                  <a:r>
                    <a:rPr lang="en-GB" sz="800" dirty="0">
                      <a:solidFill>
                        <a:schemeClr val="bg1"/>
                      </a:solidFill>
                      <a:latin typeface="Arial Narrow" panose="020B0606020202030204" pitchFamily="34" charset="0"/>
                    </a:rPr>
                    <a:t>Size 3' x 5</a:t>
                  </a:r>
                  <a:r>
                    <a:rPr lang="en-GB" sz="800" dirty="0" smtClean="0">
                      <a:solidFill>
                        <a:schemeClr val="bg1"/>
                      </a:solidFill>
                      <a:latin typeface="Arial Narrow" panose="020B0606020202030204" pitchFamily="34" charset="0"/>
                    </a:rPr>
                    <a:t>'</a:t>
                  </a:r>
                  <a:endParaRPr lang="en-GB" sz="800" dirty="0">
                    <a:solidFill>
                      <a:schemeClr val="bg1"/>
                    </a:solidFill>
                    <a:latin typeface="Arial Narrow" panose="020B0606020202030204" pitchFamily="34" charset="0"/>
                  </a:endParaRPr>
                </a:p>
              </p:txBody>
            </p:sp>
            <p:sp>
              <p:nvSpPr>
                <p:cNvPr id="138" name="Content Placeholder 4"/>
                <p:cNvSpPr txBox="1">
                  <a:spLocks/>
                </p:cNvSpPr>
                <p:nvPr/>
              </p:nvSpPr>
              <p:spPr bwMode="auto">
                <a:xfrm>
                  <a:off x="5019121" y="1647212"/>
                  <a:ext cx="341274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139" name="Straight Connector 138"/>
                <p:cNvCxnSpPr/>
                <p:nvPr/>
              </p:nvCxnSpPr>
              <p:spPr>
                <a:xfrm>
                  <a:off x="5115341" y="1923812"/>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0" name="Picture 7"/>
                <p:cNvPicPr>
                  <a:picLocks noChangeAspect="1" noChangeArrowheads="1"/>
                </p:cNvPicPr>
                <p:nvPr/>
              </p:nvPicPr>
              <p:blipFill rotWithShape="1">
                <a:blip r:embed="rId27" cstate="screen">
                  <a:extLst>
                    <a:ext uri="{28A0092B-C50C-407E-A947-70E740481C1C}">
                      <a14:useLocalDpi xmlns:a14="http://schemas.microsoft.com/office/drawing/2010/main" val="0"/>
                    </a:ext>
                  </a:extLst>
                </a:blip>
                <a:srcRect/>
                <a:stretch/>
              </p:blipFill>
              <p:spPr bwMode="auto">
                <a:xfrm>
                  <a:off x="2862053" y="2132856"/>
                  <a:ext cx="555917" cy="44150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18" name="Picture 2"/>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5172946" y="2115202"/>
                <a:ext cx="409927" cy="46156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3" name="Picture 2"/>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6341" t="-8723" r="4874" b="1"/>
            <a:stretch/>
          </p:blipFill>
          <p:spPr bwMode="auto">
            <a:xfrm>
              <a:off x="619124" y="2139206"/>
              <a:ext cx="495513" cy="36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0504" r="13458" b="6497"/>
            <a:stretch/>
          </p:blipFill>
          <p:spPr bwMode="auto">
            <a:xfrm>
              <a:off x="621413" y="3231106"/>
              <a:ext cx="480524" cy="2889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254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right)">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mpal\Downloads\L-Restaurant Interior DkWdWhtRn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0" t="5854"/>
          <a:stretch/>
        </p:blipFill>
        <p:spPr bwMode="auto">
          <a:xfrm flipH="1">
            <a:off x="-4629" y="101234"/>
            <a:ext cx="9181793" cy="725621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rot="5400000">
            <a:off x="949274" y="-881139"/>
            <a:ext cx="6820755" cy="965642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36693"/>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322"/>
          <a:stretch/>
        </p:blipFill>
        <p:spPr bwMode="auto">
          <a:xfrm>
            <a:off x="7380311" y="460703"/>
            <a:ext cx="1769143" cy="689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293777" y="2281457"/>
            <a:ext cx="4970238" cy="3139321"/>
          </a:xfrm>
          <a:prstGeom prst="rect">
            <a:avLst/>
          </a:prstGeom>
        </p:spPr>
        <p:txBody>
          <a:bodyPr wrap="square">
            <a:spAutoFit/>
          </a:bodyPr>
          <a:lstStyle/>
          <a:p>
            <a:pPr algn="r"/>
            <a:r>
              <a:rPr lang="en-GB" dirty="0">
                <a:solidFill>
                  <a:srgbClr val="0070C0"/>
                </a:solidFill>
                <a:latin typeface="Arial Narrow" panose="020B0606020202030204" pitchFamily="34" charset="0"/>
              </a:rPr>
              <a:t>With decades of Foodservice experience, Ecolab understands how important food safety, hygiene and cleanliness are to your restaurant </a:t>
            </a:r>
            <a:r>
              <a:rPr lang="en-GB" dirty="0" smtClean="0">
                <a:solidFill>
                  <a:srgbClr val="0070C0"/>
                </a:solidFill>
                <a:latin typeface="Arial Narrow" panose="020B0606020202030204" pitchFamily="34" charset="0"/>
              </a:rPr>
              <a:t>operations.</a:t>
            </a:r>
          </a:p>
          <a:p>
            <a:pPr algn="r"/>
            <a:endParaRPr lang="en-GB" dirty="0">
              <a:solidFill>
                <a:srgbClr val="0070C0"/>
              </a:solidFill>
              <a:latin typeface="Arial Narrow" panose="020B0606020202030204" pitchFamily="34" charset="0"/>
            </a:endParaRPr>
          </a:p>
          <a:p>
            <a:pPr algn="r"/>
            <a:r>
              <a:rPr lang="en-GB" dirty="0" smtClean="0">
                <a:solidFill>
                  <a:srgbClr val="0070C0"/>
                </a:solidFill>
                <a:latin typeface="Arial Narrow" panose="020B0606020202030204" pitchFamily="34" charset="0"/>
              </a:rPr>
              <a:t>We </a:t>
            </a:r>
            <a:r>
              <a:rPr lang="en-GB" dirty="0">
                <a:solidFill>
                  <a:srgbClr val="0070C0"/>
                </a:solidFill>
                <a:latin typeface="Arial Narrow" panose="020B0606020202030204" pitchFamily="34" charset="0"/>
              </a:rPr>
              <a:t>provide the high performance products, easy to use systems, expert </a:t>
            </a:r>
            <a:r>
              <a:rPr lang="en-GB" dirty="0" smtClean="0">
                <a:solidFill>
                  <a:srgbClr val="0070C0"/>
                </a:solidFill>
                <a:latin typeface="Arial Narrow" panose="020B0606020202030204" pitchFamily="34" charset="0"/>
              </a:rPr>
              <a:t>service and training needed to effectively and economically meet your hygiene challenges.                                                              </a:t>
            </a:r>
          </a:p>
          <a:p>
            <a:pPr algn="r"/>
            <a:endParaRPr lang="en-GB" dirty="0" smtClean="0">
              <a:solidFill>
                <a:srgbClr val="0070C0"/>
              </a:solidFill>
              <a:latin typeface="Arial Narrow" panose="020B0606020202030204" pitchFamily="34" charset="0"/>
            </a:endParaRPr>
          </a:p>
          <a:p>
            <a:pPr algn="r"/>
            <a:r>
              <a:rPr lang="en-GB" dirty="0" smtClean="0">
                <a:solidFill>
                  <a:srgbClr val="0070C0"/>
                </a:solidFill>
                <a:latin typeface="Arial Narrow" panose="020B0606020202030204" pitchFamily="34" charset="0"/>
              </a:rPr>
              <a:t>Ecolab’s industry leading, innovative, high performance cleaning solutions and systems make it easier to deliver the experience your customers expect and deserve. </a:t>
            </a:r>
            <a:endParaRPr lang="en-GB" dirty="0">
              <a:solidFill>
                <a:srgbClr val="0070C0"/>
              </a:solidFill>
              <a:latin typeface="Arial Narrow" panose="020B0606020202030204" pitchFamily="34" charset="0"/>
            </a:endParaRPr>
          </a:p>
        </p:txBody>
      </p:sp>
      <p:pic>
        <p:nvPicPr>
          <p:cNvPr id="717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2175850"/>
            <a:ext cx="2247900" cy="165735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13" y="3987808"/>
            <a:ext cx="2247900" cy="171450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64" name="TextBox 63"/>
          <p:cNvSpPr txBox="1"/>
          <p:nvPr/>
        </p:nvSpPr>
        <p:spPr>
          <a:xfrm>
            <a:off x="226933" y="853181"/>
            <a:ext cx="4261103" cy="646331"/>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Front &amp; Back of House</a:t>
            </a:r>
            <a:endParaRPr lang="en-GB" sz="3600" dirty="0">
              <a:solidFill>
                <a:schemeClr val="bg1">
                  <a:lumMod val="65000"/>
                </a:schemeClr>
              </a:solidFill>
              <a:latin typeface="Arial Narrow" panose="020B0606020202030204" pitchFamily="34" charset="0"/>
              <a:cs typeface="Arial" panose="020B0604020202020204" pitchFamily="34" charset="0"/>
            </a:endParaRPr>
          </a:p>
        </p:txBody>
      </p:sp>
      <p:cxnSp>
        <p:nvCxnSpPr>
          <p:cNvPr id="66" name="Straight Connector 65"/>
          <p:cNvCxnSpPr/>
          <p:nvPr/>
        </p:nvCxnSpPr>
        <p:spPr>
          <a:xfrm>
            <a:off x="2495934"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7511" y="1701145"/>
            <a:ext cx="2446504"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Why Clean Matters</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0" name="TextBox 69"/>
          <p:cNvSpPr txBox="1"/>
          <p:nvPr/>
        </p:nvSpPr>
        <p:spPr>
          <a:xfrm>
            <a:off x="7537042" y="2530088"/>
            <a:ext cx="1358064" cy="2323713"/>
          </a:xfrm>
          <a:prstGeom prst="rect">
            <a:avLst/>
          </a:prstGeom>
          <a:noFill/>
        </p:spPr>
        <p:txBody>
          <a:bodyPr wrap="none" rtlCol="0">
            <a:spAutoFit/>
          </a:bodyPr>
          <a:lstStyle/>
          <a:p>
            <a:r>
              <a:rPr lang="en-GB" sz="1100" dirty="0" smtClean="0">
                <a:solidFill>
                  <a:srgbClr val="0070C0"/>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KitchenPro</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71" name="Straight Connector 70"/>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7" name="Isosceles Triangle 76"/>
          <p:cNvSpPr/>
          <p:nvPr/>
        </p:nvSpPr>
        <p:spPr>
          <a:xfrm rot="5400000">
            <a:off x="7459658" y="2617069"/>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a:hlinkClick r:id="rId15" action="ppaction://hlinksldjump"/>
          </p:cNvPr>
          <p:cNvSpPr txBox="1"/>
          <p:nvPr/>
        </p:nvSpPr>
        <p:spPr>
          <a:xfrm>
            <a:off x="3440882" y="5566955"/>
            <a:ext cx="3627916" cy="400110"/>
          </a:xfrm>
          <a:prstGeom prst="rect">
            <a:avLst/>
          </a:prstGeom>
          <a:noFill/>
        </p:spPr>
        <p:txBody>
          <a:bodyPr wrap="none" rtlCol="0">
            <a:spAutoFit/>
          </a:bodyPr>
          <a:lstStyle/>
          <a:p>
            <a:r>
              <a:rPr lang="en-GB" sz="2000" b="1" dirty="0" smtClean="0">
                <a:solidFill>
                  <a:srgbClr val="0070C0"/>
                </a:solidFill>
                <a:latin typeface="Arial Narrow" panose="020B0606020202030204" pitchFamily="34" charset="0"/>
              </a:rPr>
              <a:t>Front &amp; Back of House Challenges</a:t>
            </a:r>
            <a:endParaRPr lang="en-GB" sz="2800" b="1" dirty="0">
              <a:solidFill>
                <a:srgbClr val="0070C0"/>
              </a:solidFill>
              <a:latin typeface="Arial Narrow" panose="020B0606020202030204" pitchFamily="34" charset="0"/>
            </a:endParaRPr>
          </a:p>
        </p:txBody>
      </p:sp>
      <p:sp>
        <p:nvSpPr>
          <p:cNvPr id="79" name="Rectangle 78">
            <a:hlinkClick r:id="rId16" action="ppaction://hlinksldjump"/>
          </p:cNvPr>
          <p:cNvSpPr/>
          <p:nvPr/>
        </p:nvSpPr>
        <p:spPr>
          <a:xfrm>
            <a:off x="6865858" y="547545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80" name="Straight Connector 79"/>
          <p:cNvCxnSpPr/>
          <p:nvPr/>
        </p:nvCxnSpPr>
        <p:spPr>
          <a:xfrm>
            <a:off x="3491880" y="5566955"/>
            <a:ext cx="367240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TextBox 35">
            <a:hlinkClick r:id="rId16"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7" name="TextBox 36">
            <a:hlinkClick r:id="rId17" action="ppaction://hlinksldjump"/>
          </p:cNvPr>
          <p:cNvSpPr txBox="1"/>
          <p:nvPr/>
        </p:nvSpPr>
        <p:spPr>
          <a:xfrm>
            <a:off x="7474050" y="4802205"/>
            <a:ext cx="1237714" cy="276999"/>
          </a:xfrm>
          <a:prstGeom prst="rect">
            <a:avLst/>
          </a:prstGeom>
          <a:noFill/>
        </p:spPr>
        <p:txBody>
          <a:bodyPr wrap="square" rtlCol="0">
            <a:spAutoFit/>
          </a:bodyPr>
          <a:lstStyle/>
          <a:p>
            <a:endParaRPr lang="en-GB" sz="1200" dirty="0"/>
          </a:p>
        </p:txBody>
      </p:sp>
      <p:sp>
        <p:nvSpPr>
          <p:cNvPr id="39" name="TextBox 38">
            <a:hlinkClick r:id="rId18" action="ppaction://hlinksldjump"/>
          </p:cNvPr>
          <p:cNvSpPr txBox="1"/>
          <p:nvPr/>
        </p:nvSpPr>
        <p:spPr>
          <a:xfrm>
            <a:off x="7519525" y="5225068"/>
            <a:ext cx="1268255" cy="369332"/>
          </a:xfrm>
          <a:prstGeom prst="rect">
            <a:avLst/>
          </a:prstGeom>
          <a:noFill/>
        </p:spPr>
        <p:txBody>
          <a:bodyPr wrap="square" rtlCol="0">
            <a:spAutoFit/>
          </a:bodyPr>
          <a:lstStyle/>
          <a:p>
            <a:endParaRPr lang="en-GB" dirty="0"/>
          </a:p>
        </p:txBody>
      </p:sp>
      <p:sp>
        <p:nvSpPr>
          <p:cNvPr id="40" name="TextBox 39">
            <a:hlinkClick r:id="rId19" action="ppaction://hlinksldjump"/>
          </p:cNvPr>
          <p:cNvSpPr txBox="1"/>
          <p:nvPr/>
        </p:nvSpPr>
        <p:spPr>
          <a:xfrm>
            <a:off x="7496526" y="5681752"/>
            <a:ext cx="1672749" cy="584775"/>
          </a:xfrm>
          <a:prstGeom prst="rect">
            <a:avLst/>
          </a:prstGeom>
          <a:noFill/>
        </p:spPr>
        <p:txBody>
          <a:bodyPr wrap="square" rtlCol="0">
            <a:spAutoFit/>
          </a:bodyPr>
          <a:lstStyle/>
          <a:p>
            <a:endParaRPr lang="en-GB" sz="1600" dirty="0" smtClean="0"/>
          </a:p>
          <a:p>
            <a:endParaRPr lang="en-GB" sz="1600" dirty="0"/>
          </a:p>
        </p:txBody>
      </p:sp>
      <p:sp>
        <p:nvSpPr>
          <p:cNvPr id="41" name="TextBox 40">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2" name="Rectangle 41">
            <a:hlinkClick r:id="rId2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hlinkClick r:id="rId21"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44" name="TextBox 43">
            <a:hlinkClick r:id="rId22" action="ppaction://hlinksldjump"/>
          </p:cNvPr>
          <p:cNvSpPr txBox="1"/>
          <p:nvPr/>
        </p:nvSpPr>
        <p:spPr>
          <a:xfrm>
            <a:off x="7555342" y="3820087"/>
            <a:ext cx="1373095" cy="188902"/>
          </a:xfrm>
          <a:prstGeom prst="rect">
            <a:avLst/>
          </a:prstGeom>
          <a:noFill/>
        </p:spPr>
        <p:txBody>
          <a:bodyPr wrap="square" rtlCol="0">
            <a:spAutoFit/>
          </a:bodyPr>
          <a:lstStyle/>
          <a:p>
            <a:endParaRPr lang="en-GB" sz="1400" dirty="0"/>
          </a:p>
        </p:txBody>
      </p:sp>
      <p:sp>
        <p:nvSpPr>
          <p:cNvPr id="46" name="TextBox 45"/>
          <p:cNvSpPr txBox="1"/>
          <p:nvPr/>
        </p:nvSpPr>
        <p:spPr>
          <a:xfrm>
            <a:off x="7495671" y="4487479"/>
            <a:ext cx="1429242" cy="166037"/>
          </a:xfrm>
          <a:prstGeom prst="rect">
            <a:avLst/>
          </a:prstGeom>
          <a:noFill/>
        </p:spPr>
        <p:txBody>
          <a:bodyPr wrap="square" rtlCol="0">
            <a:spAutoFit/>
          </a:bodyPr>
          <a:lstStyle/>
          <a:p>
            <a:endParaRPr lang="en-GB" sz="1200" dirty="0"/>
          </a:p>
        </p:txBody>
      </p:sp>
      <p:grpSp>
        <p:nvGrpSpPr>
          <p:cNvPr id="45" name="Group 44"/>
          <p:cNvGrpSpPr/>
          <p:nvPr/>
        </p:nvGrpSpPr>
        <p:grpSpPr>
          <a:xfrm>
            <a:off x="8419885" y="56486"/>
            <a:ext cx="650563" cy="308320"/>
            <a:chOff x="8352387" y="6708921"/>
            <a:chExt cx="730859" cy="346375"/>
          </a:xfrm>
        </p:grpSpPr>
        <p:pic>
          <p:nvPicPr>
            <p:cNvPr id="47"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Rectangle 48">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23987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mpal\Downloads\L-Restaurant Interior DkWdWhtRn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0" t="5854"/>
          <a:stretch/>
        </p:blipFill>
        <p:spPr bwMode="auto">
          <a:xfrm flipH="1">
            <a:off x="-4629" y="101234"/>
            <a:ext cx="9181793" cy="725621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rot="5400000">
            <a:off x="2534049" y="-2465912"/>
            <a:ext cx="3651208" cy="965642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322"/>
          <a:stretch/>
        </p:blipFill>
        <p:spPr bwMode="auto">
          <a:xfrm>
            <a:off x="7380311" y="460704"/>
            <a:ext cx="1769143" cy="68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853181"/>
            <a:ext cx="4261103" cy="646331"/>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Front &amp; Back of House</a:t>
            </a:r>
            <a:endParaRPr lang="en-GB" sz="3600" dirty="0">
              <a:solidFill>
                <a:schemeClr val="bg1">
                  <a:lumMod val="65000"/>
                </a:schemeClr>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4" name="Rectangle 33">
            <a:hlinkClick r:id="rId6"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7"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168"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617"/>
          <a:stretch/>
        </p:blipFill>
        <p:spPr bwMode="auto">
          <a:xfrm flipH="1">
            <a:off x="155573" y="1647181"/>
            <a:ext cx="7040683" cy="48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1700809"/>
            <a:ext cx="7040681" cy="41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Content Placeholder 4"/>
          <p:cNvSpPr txBox="1">
            <a:spLocks/>
          </p:cNvSpPr>
          <p:nvPr/>
        </p:nvSpPr>
        <p:spPr bwMode="auto">
          <a:xfrm>
            <a:off x="300789" y="3121098"/>
            <a:ext cx="4072356"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000" b="1" dirty="0" smtClean="0">
                <a:solidFill>
                  <a:schemeClr val="bg1"/>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400" b="1"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CREATING </a:t>
            </a:r>
            <a:r>
              <a:rPr lang="en-GB" sz="1000" dirty="0">
                <a:solidFill>
                  <a:schemeClr val="bg1"/>
                </a:solidFill>
                <a:latin typeface="Arial Narrow" panose="020B0606020202030204" pitchFamily="34" charset="0"/>
                <a:cs typeface="Arial" panose="020B0604020202020204" pitchFamily="34" charset="0"/>
              </a:rPr>
              <a:t>THE RIGHT DINING EXPERIENCE </a:t>
            </a: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CLEAN </a:t>
            </a:r>
            <a:r>
              <a:rPr lang="en-GB" sz="1000" dirty="0" smtClean="0">
                <a:solidFill>
                  <a:schemeClr val="bg1"/>
                </a:solidFill>
                <a:latin typeface="Arial Narrow" panose="020B0606020202030204" pitchFamily="34" charset="0"/>
                <a:cs typeface="Arial" panose="020B0604020202020204" pitchFamily="34" charset="0"/>
              </a:rPr>
              <a:t>AND HYGIENIC SERVICE AND DISPLAYS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CLEAN, HYGIENIC RESTROOMS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MAINTENANCE OF FURNISHINGS AND FITTINGS </a:t>
            </a:r>
          </a:p>
          <a:p>
            <a:pPr>
              <a:lnSpc>
                <a:spcPct val="100000"/>
              </a:lnSpc>
              <a:spcBef>
                <a:spcPts val="0"/>
              </a:spcBef>
              <a:spcAft>
                <a:spcPts val="0"/>
              </a:spcAft>
            </a:pPr>
            <a:endParaRPr lang="en-GB" sz="1000" dirty="0" smtClean="0">
              <a:solidFill>
                <a:schemeClr val="bg1"/>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000" b="1" dirty="0" smtClean="0">
                <a:solidFill>
                  <a:schemeClr val="bg1"/>
                </a:solidFill>
                <a:latin typeface="Arial Narrow" panose="020B0606020202030204" pitchFamily="34" charset="0"/>
                <a:cs typeface="Arial" panose="020B0604020202020204" pitchFamily="34" charset="0"/>
              </a:rPr>
              <a:t>WHAT CAN ECOLAB’S SOLUTIONS DO FOR YOU? </a:t>
            </a:r>
          </a:p>
          <a:p>
            <a:pPr marL="0" indent="0">
              <a:lnSpc>
                <a:spcPct val="100000"/>
              </a:lnSpc>
              <a:spcBef>
                <a:spcPts val="0"/>
              </a:spcBef>
              <a:spcAft>
                <a:spcPts val="0"/>
              </a:spcAft>
              <a:buClr>
                <a:schemeClr val="bg1"/>
              </a:buClr>
              <a:buNone/>
            </a:pPr>
            <a:endParaRPr lang="en-GB" sz="400"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DELIVER THE HIGHEST STANDARD OF FRONT OF HOUSE CLEANLINESS AND HYGIENE COMPLIANCE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MAKE IT EASIER TO DELIVER THE EXPERIENCE YOUR CUSTOMERS EXPECT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EXTEND THE LIFE AND RETAINS THE LOOK OF VALUABLE FURNISHINGS AND FITTINGS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ENSURE DINING AREAS REFLECT YOUR ATTENTION TO CLEANLINESS</a:t>
            </a:r>
          </a:p>
          <a:p>
            <a:pPr>
              <a:lnSpc>
                <a:spcPct val="100000"/>
              </a:lnSpc>
              <a:spcBef>
                <a:spcPts val="0"/>
              </a:spcBef>
              <a:spcAft>
                <a:spcPts val="0"/>
              </a:spcAft>
              <a:buClr>
                <a:schemeClr val="bg1"/>
              </a:buClr>
            </a:pPr>
            <a:endParaRPr lang="en-GB" sz="1000" dirty="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endParaRPr lang="en-GB"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p:txBody>
      </p:sp>
      <p:sp>
        <p:nvSpPr>
          <p:cNvPr id="14" name="Rectangle 13"/>
          <p:cNvSpPr/>
          <p:nvPr/>
        </p:nvSpPr>
        <p:spPr>
          <a:xfrm>
            <a:off x="280795" y="1698489"/>
            <a:ext cx="6915462" cy="1231106"/>
          </a:xfrm>
          <a:prstGeom prst="rect">
            <a:avLst/>
          </a:prstGeom>
        </p:spPr>
        <p:txBody>
          <a:bodyPr wrap="square">
            <a:spAutoFit/>
          </a:bodyPr>
          <a:lstStyle/>
          <a:p>
            <a:r>
              <a:rPr lang="en-GB" sz="2000" b="1" dirty="0">
                <a:solidFill>
                  <a:schemeClr val="bg1"/>
                </a:solidFill>
                <a:latin typeface="Arial Narrow" panose="020B0606020202030204" pitchFamily="34" charset="0"/>
              </a:rPr>
              <a:t>Front of house </a:t>
            </a:r>
            <a:endParaRPr lang="en-GB" sz="2000" b="1"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r>
              <a:rPr lang="en-GB" sz="1400" dirty="0" smtClean="0">
                <a:solidFill>
                  <a:schemeClr val="bg1"/>
                </a:solidFill>
                <a:latin typeface="Arial Narrow" panose="020B0606020202030204" pitchFamily="34" charset="0"/>
              </a:rPr>
              <a:t>Eating </a:t>
            </a:r>
            <a:r>
              <a:rPr lang="en-GB" sz="1400" dirty="0">
                <a:solidFill>
                  <a:schemeClr val="bg1"/>
                </a:solidFill>
                <a:latin typeface="Arial Narrow" panose="020B0606020202030204" pitchFamily="34" charset="0"/>
              </a:rPr>
              <a:t>is a sensory experience in more ways than the food you serve. Long before taste, your customer’s impression has been formed by other senses. No matter how clean and hygienic your kitchen is, the appearance and ambiance of eating areas form the basis of your customer’s experience. </a:t>
            </a:r>
          </a:p>
        </p:txBody>
      </p:sp>
      <p:cxnSp>
        <p:nvCxnSpPr>
          <p:cNvPr id="47" name="Straight Connector 46"/>
          <p:cNvCxnSpPr/>
          <p:nvPr/>
        </p:nvCxnSpPr>
        <p:spPr>
          <a:xfrm>
            <a:off x="308478" y="2027380"/>
            <a:ext cx="30054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5445" y="3346707"/>
            <a:ext cx="281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5603" y="4342509"/>
            <a:ext cx="28082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6" descr="C:\Users\crampal\Desktop\FS Broch pics\serving_hatch.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479309" y="3247179"/>
            <a:ext cx="2414662" cy="219022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7" name="Rectangle 56">
            <a:hlinkClick r:id="rId11" action="ppaction://hlinksldjump"/>
          </p:cNvPr>
          <p:cNvSpPr/>
          <p:nvPr/>
        </p:nvSpPr>
        <p:spPr>
          <a:xfrm>
            <a:off x="3753196" y="1701145"/>
            <a:ext cx="3457731" cy="461665"/>
          </a:xfrm>
          <a:prstGeom prst="rect">
            <a:avLst/>
          </a:prstGeom>
        </p:spPr>
        <p:txBody>
          <a:bodyPr wrap="square">
            <a:spAutoFit/>
          </a:bodyPr>
          <a:lstStyle/>
          <a:p>
            <a:r>
              <a:rPr lang="en-GB" sz="2000" b="1" dirty="0" smtClean="0">
                <a:solidFill>
                  <a:schemeClr val="bg1"/>
                </a:solidFill>
                <a:latin typeface="Arial Narrow" panose="020B0606020202030204" pitchFamily="34" charset="0"/>
              </a:rPr>
              <a:t>Back </a:t>
            </a:r>
            <a:r>
              <a:rPr lang="en-GB" sz="2000" b="1" dirty="0">
                <a:solidFill>
                  <a:schemeClr val="bg1"/>
                </a:solidFill>
                <a:latin typeface="Arial Narrow" panose="020B0606020202030204" pitchFamily="34" charset="0"/>
              </a:rPr>
              <a:t>of house </a:t>
            </a:r>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p:txBody>
      </p:sp>
      <p:sp>
        <p:nvSpPr>
          <p:cNvPr id="37" name="TextBox 36"/>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39" name="TextBox 38"/>
          <p:cNvSpPr txBox="1"/>
          <p:nvPr/>
        </p:nvSpPr>
        <p:spPr>
          <a:xfrm>
            <a:off x="7537042" y="2530088"/>
            <a:ext cx="1358064" cy="23237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KitchenPro</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42" name="Straight Connector 41"/>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rot="5400000">
            <a:off x="7459658" y="295557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hlinkClick r:id="rId12"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1" name="TextBox 30">
            <a:hlinkClick r:id="rId13" action="ppaction://hlinksldjump"/>
          </p:cNvPr>
          <p:cNvSpPr txBox="1"/>
          <p:nvPr/>
        </p:nvSpPr>
        <p:spPr>
          <a:xfrm>
            <a:off x="7474050" y="4802205"/>
            <a:ext cx="1237714" cy="276999"/>
          </a:xfrm>
          <a:prstGeom prst="rect">
            <a:avLst/>
          </a:prstGeom>
          <a:noFill/>
        </p:spPr>
        <p:txBody>
          <a:bodyPr wrap="square" rtlCol="0">
            <a:spAutoFit/>
          </a:bodyPr>
          <a:lstStyle/>
          <a:p>
            <a:endParaRPr lang="en-GB" sz="1200" dirty="0"/>
          </a:p>
        </p:txBody>
      </p:sp>
      <p:sp>
        <p:nvSpPr>
          <p:cNvPr id="32" name="TextBox 31">
            <a:hlinkClick r:id="rId14" action="ppaction://hlinksldjump"/>
          </p:cNvPr>
          <p:cNvSpPr txBox="1"/>
          <p:nvPr/>
        </p:nvSpPr>
        <p:spPr>
          <a:xfrm>
            <a:off x="7519525" y="5225068"/>
            <a:ext cx="1268255" cy="369332"/>
          </a:xfrm>
          <a:prstGeom prst="rect">
            <a:avLst/>
          </a:prstGeom>
          <a:noFill/>
        </p:spPr>
        <p:txBody>
          <a:bodyPr wrap="square" rtlCol="0">
            <a:spAutoFit/>
          </a:bodyPr>
          <a:lstStyle/>
          <a:p>
            <a:endParaRPr lang="en-GB" dirty="0"/>
          </a:p>
        </p:txBody>
      </p:sp>
      <p:sp>
        <p:nvSpPr>
          <p:cNvPr id="33" name="TextBox 32">
            <a:hlinkClick r:id="rId15" action="ppaction://hlinksldjump"/>
          </p:cNvPr>
          <p:cNvSpPr txBox="1"/>
          <p:nvPr/>
        </p:nvSpPr>
        <p:spPr>
          <a:xfrm>
            <a:off x="7496526" y="5681752"/>
            <a:ext cx="1672749" cy="584775"/>
          </a:xfrm>
          <a:prstGeom prst="rect">
            <a:avLst/>
          </a:prstGeom>
          <a:noFill/>
        </p:spPr>
        <p:txBody>
          <a:bodyPr wrap="square" rtlCol="0">
            <a:spAutoFit/>
          </a:bodyPr>
          <a:lstStyle/>
          <a:p>
            <a:endParaRPr lang="en-GB" sz="1600" dirty="0" smtClean="0"/>
          </a:p>
          <a:p>
            <a:endParaRPr lang="en-GB" sz="1600" dirty="0"/>
          </a:p>
        </p:txBody>
      </p:sp>
      <p:sp>
        <p:nvSpPr>
          <p:cNvPr id="36" name="TextBox 35">
            <a:hlinkClick r:id="rId1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0" name="Rectangle 39">
            <a:hlinkClick r:id="rId1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hlinkClick r:id="rId18"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44" name="TextBox 43">
            <a:hlinkClick r:id="rId12"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49" name="TextBox 48">
            <a:hlinkClick r:id="rId19"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0" name="TextBox 49">
            <a:hlinkClick r:id="rId20"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1" name="TextBox 50">
            <a:hlinkClick r:id="rId21" action="ppaction://hlinksldjump"/>
          </p:cNvPr>
          <p:cNvSpPr txBox="1"/>
          <p:nvPr/>
        </p:nvSpPr>
        <p:spPr>
          <a:xfrm>
            <a:off x="7555342" y="3820087"/>
            <a:ext cx="1373095" cy="188902"/>
          </a:xfrm>
          <a:prstGeom prst="rect">
            <a:avLst/>
          </a:prstGeom>
          <a:noFill/>
        </p:spPr>
        <p:txBody>
          <a:bodyPr wrap="square" rtlCol="0">
            <a:spAutoFit/>
          </a:bodyPr>
          <a:lstStyle/>
          <a:p>
            <a:endParaRPr lang="en-GB" sz="1400" dirty="0"/>
          </a:p>
        </p:txBody>
      </p:sp>
      <p:sp>
        <p:nvSpPr>
          <p:cNvPr id="52" name="TextBox 51">
            <a:hlinkClick r:id="rId22" action="ppaction://hlinksldjump"/>
          </p:cNvPr>
          <p:cNvSpPr txBox="1"/>
          <p:nvPr/>
        </p:nvSpPr>
        <p:spPr>
          <a:xfrm>
            <a:off x="7588351" y="4097339"/>
            <a:ext cx="1382902" cy="276999"/>
          </a:xfrm>
          <a:prstGeom prst="rect">
            <a:avLst/>
          </a:prstGeom>
          <a:noFill/>
        </p:spPr>
        <p:txBody>
          <a:bodyPr wrap="square" rtlCol="0">
            <a:spAutoFit/>
          </a:bodyPr>
          <a:lstStyle/>
          <a:p>
            <a:endParaRPr lang="en-GB" sz="1200" dirty="0"/>
          </a:p>
        </p:txBody>
      </p:sp>
      <p:sp>
        <p:nvSpPr>
          <p:cNvPr id="53" name="TextBox 52"/>
          <p:cNvSpPr txBox="1"/>
          <p:nvPr/>
        </p:nvSpPr>
        <p:spPr>
          <a:xfrm>
            <a:off x="7495671" y="4487479"/>
            <a:ext cx="1429242" cy="166037"/>
          </a:xfrm>
          <a:prstGeom prst="rect">
            <a:avLst/>
          </a:prstGeom>
          <a:noFill/>
        </p:spPr>
        <p:txBody>
          <a:bodyPr wrap="square" rtlCol="0">
            <a:spAutoFit/>
          </a:bodyPr>
          <a:lstStyle/>
          <a:p>
            <a:endParaRPr lang="en-GB" sz="1200" dirty="0"/>
          </a:p>
        </p:txBody>
      </p:sp>
      <p:grpSp>
        <p:nvGrpSpPr>
          <p:cNvPr id="54" name="Group 53"/>
          <p:cNvGrpSpPr/>
          <p:nvPr/>
        </p:nvGrpSpPr>
        <p:grpSpPr>
          <a:xfrm>
            <a:off x="8419885" y="56486"/>
            <a:ext cx="650563" cy="308320"/>
            <a:chOff x="8352387" y="6708921"/>
            <a:chExt cx="730859" cy="346375"/>
          </a:xfrm>
        </p:grpSpPr>
        <p:pic>
          <p:nvPicPr>
            <p:cNvPr id="55"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ectangle 57">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579577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mpal\Downloads\L-Restaurant Interior DkWdWhtRn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0" t="5854"/>
          <a:stretch/>
        </p:blipFill>
        <p:spPr bwMode="auto">
          <a:xfrm flipH="1">
            <a:off x="-4629" y="101234"/>
            <a:ext cx="9181793" cy="725621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rot="5400000">
            <a:off x="2534049" y="-2465912"/>
            <a:ext cx="3651208" cy="965642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322"/>
          <a:stretch/>
        </p:blipFill>
        <p:spPr bwMode="auto">
          <a:xfrm>
            <a:off x="7380311" y="460704"/>
            <a:ext cx="1769143" cy="68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55575" y="1700809"/>
            <a:ext cx="7040680"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5575" y="1698489"/>
            <a:ext cx="7040680" cy="412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Content Placeholder 4"/>
          <p:cNvSpPr txBox="1">
            <a:spLocks/>
          </p:cNvSpPr>
          <p:nvPr/>
        </p:nvSpPr>
        <p:spPr bwMode="auto">
          <a:xfrm>
            <a:off x="3153408" y="3121097"/>
            <a:ext cx="4072356"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000" b="1" dirty="0" smtClean="0">
                <a:solidFill>
                  <a:schemeClr val="bg1"/>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400" b="1"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PREVENTION OF CROSS-CONTAMINATION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EFFICIENT USE OF KITCHEN EQUIPMENT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REDUCTION OF SLIP, CHEMICAL AND FIRE HAZARDS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LOSS OF FOOD WASTED THROUGH SPOILAGE </a:t>
            </a:r>
          </a:p>
          <a:p>
            <a:pPr>
              <a:lnSpc>
                <a:spcPct val="100000"/>
              </a:lnSpc>
              <a:spcBef>
                <a:spcPts val="0"/>
              </a:spcBef>
              <a:spcAft>
                <a:spcPts val="0"/>
              </a:spcAft>
            </a:pPr>
            <a:endParaRPr lang="en-GB" sz="1000" dirty="0" smtClean="0">
              <a:solidFill>
                <a:schemeClr val="bg1"/>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000" b="1" dirty="0" smtClean="0">
                <a:solidFill>
                  <a:schemeClr val="bg1"/>
                </a:solidFill>
                <a:latin typeface="Arial Narrow" panose="020B0606020202030204" pitchFamily="34" charset="0"/>
                <a:cs typeface="Arial" panose="020B0604020202020204" pitchFamily="34" charset="0"/>
              </a:rPr>
              <a:t>ECOLAB’S SOLUTIONS DELIVER: </a:t>
            </a:r>
          </a:p>
          <a:p>
            <a:pPr marL="0" indent="0">
              <a:lnSpc>
                <a:spcPct val="100000"/>
              </a:lnSpc>
              <a:spcBef>
                <a:spcPts val="0"/>
              </a:spcBef>
              <a:spcAft>
                <a:spcPts val="0"/>
              </a:spcAft>
              <a:buClr>
                <a:schemeClr val="bg1"/>
              </a:buClr>
              <a:buNone/>
            </a:pPr>
            <a:endParaRPr lang="en-GB" sz="400" dirty="0" smtClean="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CROSS-CONTAMINATION PREVENTION </a:t>
            </a: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COMPLIANCE WITH FOOD SAFETY STANDARDS </a:t>
            </a:r>
          </a:p>
          <a:p>
            <a:pPr>
              <a:lnSpc>
                <a:spcPct val="100000"/>
              </a:lnSpc>
              <a:spcBef>
                <a:spcPts val="0"/>
              </a:spcBef>
              <a:spcAft>
                <a:spcPts val="0"/>
              </a:spcAft>
              <a:buClr>
                <a:schemeClr val="bg1"/>
              </a:buClr>
            </a:pPr>
            <a:r>
              <a:rPr lang="en-GB" sz="1000" dirty="0" smtClean="0">
                <a:solidFill>
                  <a:schemeClr val="bg1"/>
                </a:solidFill>
                <a:latin typeface="Arial Narrow" panose="020B0606020202030204" pitchFamily="34" charset="0"/>
                <a:cs typeface="Arial" panose="020B0604020202020204" pitchFamily="34" charset="0"/>
              </a:rPr>
              <a:t>ECONOMICAL </a:t>
            </a:r>
            <a:r>
              <a:rPr lang="en-GB" sz="1000" dirty="0">
                <a:solidFill>
                  <a:schemeClr val="bg1"/>
                </a:solidFill>
                <a:latin typeface="Arial Narrow" panose="020B0606020202030204" pitchFamily="34" charset="0"/>
                <a:cs typeface="Arial" panose="020B0604020202020204" pitchFamily="34" charset="0"/>
              </a:rPr>
              <a:t>USE OF DETERGENTS AND </a:t>
            </a:r>
            <a:r>
              <a:rPr lang="en-GB" sz="1000" dirty="0" smtClean="0">
                <a:solidFill>
                  <a:schemeClr val="bg1"/>
                </a:solidFill>
                <a:latin typeface="Arial Narrow" panose="020B0606020202030204" pitchFamily="34" charset="0"/>
                <a:cs typeface="Arial" panose="020B0604020202020204" pitchFamily="34" charset="0"/>
              </a:rPr>
              <a:t>DISINFECTANTS </a:t>
            </a:r>
            <a:endParaRPr lang="en-GB" sz="1000" dirty="0">
              <a:solidFill>
                <a:schemeClr val="bg1"/>
              </a:solidFill>
              <a:latin typeface="Arial Narrow" panose="020B0606020202030204" pitchFamily="34" charset="0"/>
              <a:cs typeface="Arial" panose="020B0604020202020204" pitchFamily="34" charset="0"/>
            </a:endParaRPr>
          </a:p>
          <a:p>
            <a:pPr>
              <a:lnSpc>
                <a:spcPct val="100000"/>
              </a:lnSpc>
              <a:spcBef>
                <a:spcPts val="0"/>
              </a:spcBef>
              <a:spcAft>
                <a:spcPts val="0"/>
              </a:spcAft>
              <a:buClr>
                <a:schemeClr val="bg1"/>
              </a:buClr>
            </a:pPr>
            <a:r>
              <a:rPr lang="en-GB" sz="1000" dirty="0">
                <a:solidFill>
                  <a:schemeClr val="bg1"/>
                </a:solidFill>
                <a:latin typeface="Arial Narrow" panose="020B0606020202030204" pitchFamily="34" charset="0"/>
                <a:cs typeface="Arial" panose="020B0604020202020204" pitchFamily="34" charset="0"/>
              </a:rPr>
              <a:t>IMPROVED EFFICIENCY THROUGH REDUCED CLEANING TIME </a:t>
            </a:r>
          </a:p>
          <a:p>
            <a:pPr>
              <a:lnSpc>
                <a:spcPct val="100000"/>
              </a:lnSpc>
              <a:spcBef>
                <a:spcPts val="0"/>
              </a:spcBef>
              <a:spcAft>
                <a:spcPts val="0"/>
              </a:spcAft>
              <a:buClr>
                <a:schemeClr val="bg1"/>
              </a:buClr>
            </a:pPr>
            <a:endParaRPr lang="en-GB"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a:p>
            <a:pPr marR="0" lvl="0">
              <a:lnSpc>
                <a:spcPct val="100000"/>
              </a:lnSpc>
              <a:spcBef>
                <a:spcPts val="0"/>
              </a:spcBef>
              <a:spcAft>
                <a:spcPts val="0"/>
              </a:spcAft>
              <a:buClr>
                <a:schemeClr val="bg1"/>
              </a:buClr>
              <a:tabLst/>
              <a:defRPr/>
            </a:pPr>
            <a:endParaRPr lang="en-US" sz="1100" dirty="0">
              <a:solidFill>
                <a:schemeClr val="bg1"/>
              </a:solidFill>
              <a:latin typeface="Arial Narrow" panose="020B0606020202030204" pitchFamily="34" charset="0"/>
              <a:cs typeface="Arial" panose="020B0604020202020204" pitchFamily="34" charset="0"/>
            </a:endParaRPr>
          </a:p>
        </p:txBody>
      </p:sp>
      <p:sp>
        <p:nvSpPr>
          <p:cNvPr id="14" name="Rectangle 13"/>
          <p:cNvSpPr/>
          <p:nvPr/>
        </p:nvSpPr>
        <p:spPr>
          <a:xfrm>
            <a:off x="280795" y="1698489"/>
            <a:ext cx="6739477" cy="1231106"/>
          </a:xfrm>
          <a:prstGeom prst="rect">
            <a:avLst/>
          </a:prstGeom>
        </p:spPr>
        <p:txBody>
          <a:bodyPr wrap="square">
            <a:spAutoFit/>
          </a:bodyPr>
          <a:lstStyle/>
          <a:p>
            <a:r>
              <a:rPr lang="en-GB" sz="2000" b="1" dirty="0">
                <a:solidFill>
                  <a:schemeClr val="bg1"/>
                </a:solidFill>
                <a:latin typeface="Arial Narrow" panose="020B0606020202030204" pitchFamily="34" charset="0"/>
              </a:rPr>
              <a:t>Front of house </a:t>
            </a:r>
            <a:endParaRPr lang="en-GB" sz="2000" b="1"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r>
              <a:rPr lang="en-GB" sz="1400" dirty="0">
                <a:solidFill>
                  <a:schemeClr val="bg1"/>
                </a:solidFill>
                <a:latin typeface="Arial Narrow" panose="020B0606020202030204" pitchFamily="34" charset="0"/>
              </a:rPr>
              <a:t>On average foodservice outlets operate for more hours per week compared to 20 years ago. For users this presents challenges and you can’t afford to compromise when it comes to ensuring a clean, safe and efficient operation. </a:t>
            </a:r>
          </a:p>
        </p:txBody>
      </p:sp>
      <p:sp>
        <p:nvSpPr>
          <p:cNvPr id="57" name="Rectangle 56"/>
          <p:cNvSpPr/>
          <p:nvPr/>
        </p:nvSpPr>
        <p:spPr>
          <a:xfrm>
            <a:off x="3753196" y="1701145"/>
            <a:ext cx="6915462" cy="461665"/>
          </a:xfrm>
          <a:prstGeom prst="rect">
            <a:avLst/>
          </a:prstGeom>
        </p:spPr>
        <p:txBody>
          <a:bodyPr wrap="square">
            <a:spAutoFit/>
          </a:bodyPr>
          <a:lstStyle/>
          <a:p>
            <a:r>
              <a:rPr lang="en-GB" sz="2000" b="1" dirty="0" smtClean="0">
                <a:solidFill>
                  <a:schemeClr val="bg1"/>
                </a:solidFill>
                <a:latin typeface="Arial Narrow" panose="020B0606020202030204" pitchFamily="34" charset="0"/>
              </a:rPr>
              <a:t>Back </a:t>
            </a:r>
            <a:r>
              <a:rPr lang="en-GB" sz="2000" b="1" dirty="0">
                <a:solidFill>
                  <a:schemeClr val="bg1"/>
                </a:solidFill>
                <a:latin typeface="Arial Narrow" panose="020B0606020202030204" pitchFamily="34" charset="0"/>
              </a:rPr>
              <a:t>of house </a:t>
            </a:r>
            <a:endParaRPr lang="en-GB" sz="800" dirty="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a:p>
            <a:endParaRPr lang="en-GB" sz="200" dirty="0" smtClean="0">
              <a:solidFill>
                <a:schemeClr val="bg1"/>
              </a:solidFill>
              <a:latin typeface="Arial Narrow" panose="020B0606020202030204" pitchFamily="34" charset="0"/>
            </a:endParaRPr>
          </a:p>
        </p:txBody>
      </p:sp>
      <p:pic>
        <p:nvPicPr>
          <p:cNvPr id="39" name="Picture 3" descr="C:\Users\crampal\Desktop\FS Broch pics\Chef.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60375" y="3190538"/>
            <a:ext cx="2437695" cy="215954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cxnSp>
        <p:nvCxnSpPr>
          <p:cNvPr id="40" name="Straight Connector 39"/>
          <p:cNvCxnSpPr/>
          <p:nvPr/>
        </p:nvCxnSpPr>
        <p:spPr>
          <a:xfrm>
            <a:off x="3223980" y="3353391"/>
            <a:ext cx="281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49537" y="4305725"/>
            <a:ext cx="281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55868" y="2027380"/>
            <a:ext cx="32644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6933" y="853181"/>
            <a:ext cx="4261103" cy="646331"/>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Front &amp; Back of House</a:t>
            </a:r>
            <a:endParaRPr lang="en-GB" sz="3600" dirty="0">
              <a:solidFill>
                <a:schemeClr val="bg1">
                  <a:lumMod val="65000"/>
                </a:schemeClr>
              </a:solidFill>
              <a:latin typeface="Arial Narrow" panose="020B0606020202030204" pitchFamily="34" charset="0"/>
              <a:cs typeface="Arial" panose="020B0604020202020204" pitchFamily="34" charset="0"/>
            </a:endParaRPr>
          </a:p>
        </p:txBody>
      </p:sp>
      <p:cxnSp>
        <p:nvCxnSpPr>
          <p:cNvPr id="55" name="Straight Connector 54"/>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459521" y="970940"/>
            <a:ext cx="1709754" cy="558614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59" name="TextBox 58"/>
          <p:cNvSpPr txBox="1"/>
          <p:nvPr/>
        </p:nvSpPr>
        <p:spPr>
          <a:xfrm>
            <a:off x="7537042" y="2530088"/>
            <a:ext cx="1358064" cy="23237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KitchenPro</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sp>
        <p:nvSpPr>
          <p:cNvPr id="60" name="Isosceles Triangle 59"/>
          <p:cNvSpPr/>
          <p:nvPr/>
        </p:nvSpPr>
        <p:spPr>
          <a:xfrm rot="5400000">
            <a:off x="7459658" y="295557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hlinkClick r:id="rId9" action="ppaction://hlinksldjump"/>
          </p:cNvPr>
          <p:cNvSpPr txBox="1"/>
          <p:nvPr/>
        </p:nvSpPr>
        <p:spPr>
          <a:xfrm>
            <a:off x="172362" y="1705352"/>
            <a:ext cx="3463534" cy="369332"/>
          </a:xfrm>
          <a:prstGeom prst="rect">
            <a:avLst/>
          </a:prstGeom>
          <a:noFill/>
        </p:spPr>
        <p:txBody>
          <a:bodyPr wrap="square" rtlCol="0">
            <a:spAutoFit/>
          </a:bodyPr>
          <a:lstStyle/>
          <a:p>
            <a:endParaRPr lang="en-GB" dirty="0"/>
          </a:p>
        </p:txBody>
      </p:sp>
      <p:sp>
        <p:nvSpPr>
          <p:cNvPr id="30" name="TextBox 29">
            <a:hlinkClick r:id="rId10"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1" name="TextBox 30">
            <a:hlinkClick r:id="rId11" action="ppaction://hlinksldjump"/>
          </p:cNvPr>
          <p:cNvSpPr txBox="1"/>
          <p:nvPr/>
        </p:nvSpPr>
        <p:spPr>
          <a:xfrm>
            <a:off x="7474050" y="4802205"/>
            <a:ext cx="1237714" cy="276999"/>
          </a:xfrm>
          <a:prstGeom prst="rect">
            <a:avLst/>
          </a:prstGeom>
          <a:noFill/>
        </p:spPr>
        <p:txBody>
          <a:bodyPr wrap="square" rtlCol="0">
            <a:spAutoFit/>
          </a:bodyPr>
          <a:lstStyle/>
          <a:p>
            <a:endParaRPr lang="en-GB" sz="1200" dirty="0"/>
          </a:p>
        </p:txBody>
      </p:sp>
      <p:sp>
        <p:nvSpPr>
          <p:cNvPr id="32" name="TextBox 31">
            <a:hlinkClick r:id="rId12" action="ppaction://hlinksldjump"/>
          </p:cNvPr>
          <p:cNvSpPr txBox="1"/>
          <p:nvPr/>
        </p:nvSpPr>
        <p:spPr>
          <a:xfrm>
            <a:off x="7519525" y="5225068"/>
            <a:ext cx="1268255" cy="369332"/>
          </a:xfrm>
          <a:prstGeom prst="rect">
            <a:avLst/>
          </a:prstGeom>
          <a:noFill/>
        </p:spPr>
        <p:txBody>
          <a:bodyPr wrap="square" rtlCol="0">
            <a:spAutoFit/>
          </a:bodyPr>
          <a:lstStyle/>
          <a:p>
            <a:endParaRPr lang="en-GB" dirty="0"/>
          </a:p>
        </p:txBody>
      </p:sp>
      <p:sp>
        <p:nvSpPr>
          <p:cNvPr id="33" name="TextBox 32">
            <a:hlinkClick r:id="rId13" action="ppaction://hlinksldjump"/>
          </p:cNvPr>
          <p:cNvSpPr txBox="1"/>
          <p:nvPr/>
        </p:nvSpPr>
        <p:spPr>
          <a:xfrm>
            <a:off x="7496526" y="5681752"/>
            <a:ext cx="1672749" cy="584775"/>
          </a:xfrm>
          <a:prstGeom prst="rect">
            <a:avLst/>
          </a:prstGeom>
          <a:noFill/>
        </p:spPr>
        <p:txBody>
          <a:bodyPr wrap="square" rtlCol="0">
            <a:spAutoFit/>
          </a:bodyPr>
          <a:lstStyle/>
          <a:p>
            <a:endParaRPr lang="en-GB" sz="1600" dirty="0" smtClean="0"/>
          </a:p>
          <a:p>
            <a:endParaRPr lang="en-GB" sz="1600" dirty="0"/>
          </a:p>
        </p:txBody>
      </p:sp>
      <p:sp>
        <p:nvSpPr>
          <p:cNvPr id="34" name="TextBox 33">
            <a:hlinkClick r:id="rId14"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35" name="Rectangle 34">
            <a:hlinkClick r:id="rId15"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hlinkClick r:id="rId9"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37" name="TextBox 36">
            <a:hlinkClick r:id="rId10"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44" name="TextBox 43">
            <a:hlinkClick r:id="rId16"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46" name="TextBox 45">
            <a:hlinkClick r:id="rId17"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47" name="TextBox 46">
            <a:hlinkClick r:id="rId18" action="ppaction://hlinksldjump"/>
          </p:cNvPr>
          <p:cNvSpPr txBox="1"/>
          <p:nvPr/>
        </p:nvSpPr>
        <p:spPr>
          <a:xfrm>
            <a:off x="7555342" y="3820087"/>
            <a:ext cx="1373095" cy="188902"/>
          </a:xfrm>
          <a:prstGeom prst="rect">
            <a:avLst/>
          </a:prstGeom>
          <a:noFill/>
        </p:spPr>
        <p:txBody>
          <a:bodyPr wrap="square" rtlCol="0">
            <a:spAutoFit/>
          </a:bodyPr>
          <a:lstStyle/>
          <a:p>
            <a:endParaRPr lang="en-GB" sz="1400" dirty="0"/>
          </a:p>
        </p:txBody>
      </p:sp>
      <p:sp>
        <p:nvSpPr>
          <p:cNvPr id="48" name="TextBox 47">
            <a:hlinkClick r:id="rId19" action="ppaction://hlinksldjump"/>
          </p:cNvPr>
          <p:cNvSpPr txBox="1"/>
          <p:nvPr/>
        </p:nvSpPr>
        <p:spPr>
          <a:xfrm>
            <a:off x="7588351" y="4097339"/>
            <a:ext cx="1382902" cy="276999"/>
          </a:xfrm>
          <a:prstGeom prst="rect">
            <a:avLst/>
          </a:prstGeom>
          <a:noFill/>
        </p:spPr>
        <p:txBody>
          <a:bodyPr wrap="square" rtlCol="0">
            <a:spAutoFit/>
          </a:bodyPr>
          <a:lstStyle/>
          <a:p>
            <a:endParaRPr lang="en-GB" sz="1200" dirty="0"/>
          </a:p>
        </p:txBody>
      </p:sp>
      <p:sp>
        <p:nvSpPr>
          <p:cNvPr id="49" name="TextBox 48"/>
          <p:cNvSpPr txBox="1"/>
          <p:nvPr/>
        </p:nvSpPr>
        <p:spPr>
          <a:xfrm>
            <a:off x="7495671" y="4487479"/>
            <a:ext cx="1429242" cy="166037"/>
          </a:xfrm>
          <a:prstGeom prst="rect">
            <a:avLst/>
          </a:prstGeom>
          <a:noFill/>
        </p:spPr>
        <p:txBody>
          <a:bodyPr wrap="square" rtlCol="0">
            <a:spAutoFit/>
          </a:bodyPr>
          <a:lstStyle/>
          <a:p>
            <a:endParaRPr lang="en-GB" sz="1200" dirty="0"/>
          </a:p>
        </p:txBody>
      </p:sp>
      <p:grpSp>
        <p:nvGrpSpPr>
          <p:cNvPr id="50" name="Group 49"/>
          <p:cNvGrpSpPr/>
          <p:nvPr/>
        </p:nvGrpSpPr>
        <p:grpSpPr>
          <a:xfrm>
            <a:off x="8419885" y="56486"/>
            <a:ext cx="650563" cy="308320"/>
            <a:chOff x="8352387" y="6708921"/>
            <a:chExt cx="730859" cy="346375"/>
          </a:xfrm>
        </p:grpSpPr>
        <p:pic>
          <p:nvPicPr>
            <p:cNvPr id="51"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3" name="Rectangle 52">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836788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rampal\Downloads\EPU-Chef_Female_WipingCoun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095" b="3640"/>
          <a:stretch/>
        </p:blipFill>
        <p:spPr bwMode="auto">
          <a:xfrm>
            <a:off x="0" y="460703"/>
            <a:ext cx="9169275" cy="64663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4671"/>
          <a:stretch/>
        </p:blipFill>
        <p:spPr bwMode="auto">
          <a:xfrm>
            <a:off x="7380311" y="460703"/>
            <a:ext cx="1769143" cy="646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KitchenPro</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Superior Results, Controlled </a:t>
            </a:r>
            <a:r>
              <a:rPr lang="en-GB" sz="2400" dirty="0">
                <a:solidFill>
                  <a:srgbClr val="0070C0"/>
                </a:solidFill>
                <a:latin typeface="Arial Narrow" panose="020B0606020202030204" pitchFamily="34" charset="0"/>
                <a:cs typeface="Arial" panose="020B0604020202020204" pitchFamily="34" charset="0"/>
              </a:rPr>
              <a:t>D</a:t>
            </a:r>
            <a:r>
              <a:rPr lang="en-GB" sz="2400" dirty="0" smtClean="0">
                <a:solidFill>
                  <a:srgbClr val="0070C0"/>
                </a:solidFill>
                <a:latin typeface="Arial Narrow" panose="020B0606020202030204" pitchFamily="34" charset="0"/>
                <a:cs typeface="Arial" panose="020B0604020202020204" pitchFamily="34" charset="0"/>
              </a:rPr>
              <a:t>ispensing, Easy-to-Use  </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7"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5" name="Picture 3" descr="C:\Users\crampal\Desktop\FS Broch pics\KitchenPro_in-situ.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844824"/>
            <a:ext cx="2290082" cy="261488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51820" y="4583674"/>
            <a:ext cx="6928486" cy="1413833"/>
            <a:chOff x="451820" y="4583674"/>
            <a:chExt cx="6928486" cy="1413833"/>
          </a:xfrm>
        </p:grpSpPr>
        <p:sp>
          <p:nvSpPr>
            <p:cNvPr id="71" name="Rectangle 70"/>
            <p:cNvSpPr/>
            <p:nvPr/>
          </p:nvSpPr>
          <p:spPr>
            <a:xfrm rot="10800000">
              <a:off x="1619672" y="4877670"/>
              <a:ext cx="5760634" cy="111561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p:cNvSpPr/>
            <p:nvPr/>
          </p:nvSpPr>
          <p:spPr>
            <a:xfrm>
              <a:off x="451820" y="4985168"/>
              <a:ext cx="4282966" cy="923330"/>
            </a:xfrm>
            <a:prstGeom prst="rect">
              <a:avLst/>
            </a:prstGeom>
          </p:spPr>
          <p:txBody>
            <a:bodyPr wrap="square">
              <a:spAutoFit/>
            </a:bodyPr>
            <a:lstStyle/>
            <a:p>
              <a:pPr algn="r"/>
              <a:r>
                <a:rPr lang="en-GB" dirty="0" smtClean="0">
                  <a:solidFill>
                    <a:srgbClr val="0070C0"/>
                  </a:solidFill>
                  <a:latin typeface="Arial Narrow" panose="020B0606020202030204" pitchFamily="34" charset="0"/>
                </a:rPr>
                <a:t>Get More</a:t>
              </a:r>
            </a:p>
            <a:p>
              <a:pPr algn="r"/>
              <a:r>
                <a:rPr lang="en-GB" dirty="0" smtClean="0">
                  <a:solidFill>
                    <a:srgbClr val="0070C0"/>
                  </a:solidFill>
                  <a:latin typeface="Arial Narrow" panose="020B0606020202030204" pitchFamily="34" charset="0"/>
                </a:rPr>
                <a:t>Spend Less</a:t>
              </a:r>
            </a:p>
            <a:p>
              <a:pPr algn="r"/>
              <a:r>
                <a:rPr lang="en-GB" dirty="0" smtClean="0">
                  <a:solidFill>
                    <a:srgbClr val="0070C0"/>
                  </a:solidFill>
                  <a:latin typeface="Arial Narrow" panose="020B0606020202030204" pitchFamily="34" charset="0"/>
                </a:rPr>
                <a:t>Reduce Waste</a:t>
              </a:r>
              <a:endParaRPr lang="en-GB" dirty="0">
                <a:solidFill>
                  <a:srgbClr val="0070C0"/>
                </a:solidFill>
                <a:latin typeface="Arial Narrow" panose="020B0606020202030204" pitchFamily="34" charset="0"/>
              </a:endParaRPr>
            </a:p>
          </p:txBody>
        </p:sp>
        <p:cxnSp>
          <p:nvCxnSpPr>
            <p:cNvPr id="69" name="Straight Connector 68"/>
            <p:cNvCxnSpPr/>
            <p:nvPr/>
          </p:nvCxnSpPr>
          <p:spPr>
            <a:xfrm>
              <a:off x="2593303" y="4874967"/>
              <a:ext cx="4787003"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538989" y="4583674"/>
              <a:ext cx="2780001" cy="141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377956" y="5250809"/>
            <a:ext cx="300082" cy="369332"/>
          </a:xfrm>
          <a:prstGeom prst="rect">
            <a:avLst/>
          </a:prstGeom>
          <a:noFill/>
        </p:spPr>
        <p:txBody>
          <a:bodyPr wrap="none" rtlCol="0">
            <a:spAutoFit/>
          </a:bodyPr>
          <a:lstStyle/>
          <a:p>
            <a:r>
              <a:rPr lang="en-GB" dirty="0" smtClean="0"/>
              <a:t>=</a:t>
            </a:r>
            <a:endParaRPr lang="en-GB" dirty="0"/>
          </a:p>
        </p:txBody>
      </p:sp>
      <p:sp>
        <p:nvSpPr>
          <p:cNvPr id="73" name="Content Placeholder 4"/>
          <p:cNvSpPr txBox="1">
            <a:spLocks/>
          </p:cNvSpPr>
          <p:nvPr/>
        </p:nvSpPr>
        <p:spPr bwMode="auto">
          <a:xfrm>
            <a:off x="2547996" y="1826161"/>
            <a:ext cx="5200129" cy="289898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dirty="0">
                <a:solidFill>
                  <a:srgbClr val="0070C0"/>
                </a:solidFill>
                <a:latin typeface="Arial Narrow" panose="020B0606020202030204" pitchFamily="34" charset="0"/>
                <a:cs typeface="Arial" panose="020B0604020202020204" pitchFamily="34" charset="0"/>
              </a:rPr>
              <a:t>Advantages of the KitchenPro dispensing system </a:t>
            </a:r>
            <a:endParaRPr lang="en-GB" sz="1000" dirty="0" smtClean="0">
              <a:solidFill>
                <a:schemeClr val="bg1">
                  <a:lumMod val="65000"/>
                </a:schemeClr>
              </a:solidFill>
              <a:latin typeface="Arial Narrow" panose="020B0606020202030204" pitchFamily="34" charset="0"/>
              <a:cs typeface="Arial" panose="020B0604020202020204" pitchFamily="34" charset="0"/>
            </a:endParaRPr>
          </a:p>
          <a:p>
            <a:r>
              <a:rPr lang="en-GB" sz="1400" dirty="0" smtClean="0">
                <a:solidFill>
                  <a:schemeClr val="bg1">
                    <a:lumMod val="65000"/>
                  </a:schemeClr>
                </a:solidFill>
                <a:latin typeface="Arial Narrow" panose="020B0606020202030204" pitchFamily="34" charset="0"/>
                <a:cs typeface="Arial" panose="020B0604020202020204" pitchFamily="34" charset="0"/>
              </a:rPr>
              <a:t>Innovative </a:t>
            </a:r>
            <a:r>
              <a:rPr lang="en-GB" sz="1400" dirty="0">
                <a:solidFill>
                  <a:schemeClr val="bg1">
                    <a:lumMod val="65000"/>
                  </a:schemeClr>
                </a:solidFill>
                <a:latin typeface="Arial Narrow" panose="020B0606020202030204" pitchFamily="34" charset="0"/>
                <a:cs typeface="Arial" panose="020B0604020202020204" pitchFamily="34" charset="0"/>
              </a:rPr>
              <a:t>products and systems </a:t>
            </a:r>
          </a:p>
          <a:p>
            <a:r>
              <a:rPr lang="en-GB" sz="1400" dirty="0">
                <a:solidFill>
                  <a:schemeClr val="bg1">
                    <a:lumMod val="65000"/>
                  </a:schemeClr>
                </a:solidFill>
                <a:latin typeface="Arial Narrow" panose="020B0606020202030204" pitchFamily="34" charset="0"/>
                <a:cs typeface="Arial" panose="020B0604020202020204" pitchFamily="34" charset="0"/>
              </a:rPr>
              <a:t>Lock and key dispensers </a:t>
            </a:r>
          </a:p>
          <a:p>
            <a:r>
              <a:rPr lang="en-GB" sz="1400" dirty="0">
                <a:solidFill>
                  <a:schemeClr val="bg1">
                    <a:lumMod val="65000"/>
                  </a:schemeClr>
                </a:solidFill>
                <a:latin typeface="Arial Narrow" panose="020B0606020202030204" pitchFamily="34" charset="0"/>
                <a:cs typeface="Arial" panose="020B0604020202020204" pitchFamily="34" charset="0"/>
              </a:rPr>
              <a:t>Saves time and controls costs </a:t>
            </a:r>
          </a:p>
          <a:p>
            <a:r>
              <a:rPr lang="en-GB" sz="1400" dirty="0">
                <a:solidFill>
                  <a:schemeClr val="bg1">
                    <a:lumMod val="65000"/>
                  </a:schemeClr>
                </a:solidFill>
                <a:latin typeface="Arial Narrow" panose="020B0606020202030204" pitchFamily="34" charset="0"/>
                <a:cs typeface="Arial" panose="020B0604020202020204" pitchFamily="34" charset="0"/>
              </a:rPr>
              <a:t>Safely achieve hygienically clean results </a:t>
            </a:r>
          </a:p>
          <a:p>
            <a:r>
              <a:rPr lang="en-GB" sz="1400" dirty="0">
                <a:solidFill>
                  <a:schemeClr val="bg1">
                    <a:lumMod val="65000"/>
                  </a:schemeClr>
                </a:solidFill>
                <a:latin typeface="Arial Narrow" panose="020B0606020202030204" pitchFamily="34" charset="0"/>
                <a:cs typeface="Arial" panose="020B0604020202020204" pitchFamily="34" charset="0"/>
              </a:rPr>
              <a:t>No PPE required </a:t>
            </a:r>
          </a:p>
          <a:p>
            <a:r>
              <a:rPr lang="en-GB" sz="1400" dirty="0">
                <a:solidFill>
                  <a:schemeClr val="bg1">
                    <a:lumMod val="65000"/>
                  </a:schemeClr>
                </a:solidFill>
                <a:latin typeface="Arial Narrow" panose="020B0606020202030204" pitchFamily="34" charset="0"/>
                <a:cs typeface="Arial" panose="020B0604020202020204" pitchFamily="34" charset="0"/>
              </a:rPr>
              <a:t>Fast one handed filling of spray bottles or buckets </a:t>
            </a:r>
          </a:p>
          <a:p>
            <a:r>
              <a:rPr lang="en-GB" sz="1400" dirty="0">
                <a:solidFill>
                  <a:schemeClr val="bg1">
                    <a:lumMod val="65000"/>
                  </a:schemeClr>
                </a:solidFill>
                <a:latin typeface="Arial Narrow" panose="020B0606020202030204" pitchFamily="34" charset="0"/>
                <a:cs typeface="Arial" panose="020B0604020202020204" pitchFamily="34" charset="0"/>
              </a:rPr>
              <a:t>Multi-lingual labels and wallcharts provided </a:t>
            </a:r>
          </a:p>
        </p:txBody>
      </p:sp>
      <p:cxnSp>
        <p:nvCxnSpPr>
          <p:cNvPr id="76" name="Straight Connector 75"/>
          <p:cNvCxnSpPr/>
          <p:nvPr/>
        </p:nvCxnSpPr>
        <p:spPr>
          <a:xfrm>
            <a:off x="2607680" y="2180650"/>
            <a:ext cx="41245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92990"/>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KitchenPro</a:t>
            </a:r>
          </a:p>
          <a:p>
            <a:r>
              <a:rPr lang="en-GB" sz="1000" dirty="0">
                <a:solidFill>
                  <a:schemeClr val="bg1">
                    <a:lumMod val="65000"/>
                  </a:schemeClr>
                </a:solidFill>
                <a:latin typeface="Arial Narrow" panose="020B0606020202030204" pitchFamily="34" charset="0"/>
                <a:cs typeface="Arial" panose="020B0604020202020204" pitchFamily="34" charset="0"/>
              </a:rPr>
              <a:t>- KitchenPro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9658" y="327598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hlinkClick r:id="rId10"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2" name="TextBox 31">
            <a:hlinkClick r:id="rId11" action="ppaction://hlinksldjump"/>
          </p:cNvPr>
          <p:cNvSpPr txBox="1"/>
          <p:nvPr/>
        </p:nvSpPr>
        <p:spPr>
          <a:xfrm>
            <a:off x="7474050" y="4867821"/>
            <a:ext cx="1237714" cy="276999"/>
          </a:xfrm>
          <a:prstGeom prst="rect">
            <a:avLst/>
          </a:prstGeom>
          <a:noFill/>
        </p:spPr>
        <p:txBody>
          <a:bodyPr wrap="square" rtlCol="0">
            <a:spAutoFit/>
          </a:bodyPr>
          <a:lstStyle/>
          <a:p>
            <a:endParaRPr lang="en-GB" sz="1200" dirty="0"/>
          </a:p>
        </p:txBody>
      </p:sp>
      <p:sp>
        <p:nvSpPr>
          <p:cNvPr id="33" name="TextBox 32">
            <a:hlinkClick r:id="rId12"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34" name="TextBox 33">
            <a:hlinkClick r:id="rId13"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35" name="TextBox 34">
            <a:hlinkClick r:id="rId14"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36" name="Rectangle 35">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hlinkClick r:id="rId15"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38" name="TextBox 37">
            <a:hlinkClick r:id="rId10"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39" name="TextBox 38">
            <a:hlinkClick r:id="rId16" action="ppaction://hlinksldjump"/>
          </p:cNvPr>
          <p:cNvSpPr txBox="1"/>
          <p:nvPr/>
        </p:nvSpPr>
        <p:spPr>
          <a:xfrm>
            <a:off x="7478190" y="3673741"/>
            <a:ext cx="1233574" cy="211146"/>
          </a:xfrm>
          <a:prstGeom prst="rect">
            <a:avLst/>
          </a:prstGeom>
          <a:noFill/>
        </p:spPr>
        <p:txBody>
          <a:bodyPr wrap="square" rtlCol="0">
            <a:spAutoFit/>
          </a:bodyPr>
          <a:lstStyle/>
          <a:p>
            <a:endParaRPr lang="en-GB" sz="1200" dirty="0"/>
          </a:p>
        </p:txBody>
      </p:sp>
      <p:sp>
        <p:nvSpPr>
          <p:cNvPr id="40" name="TextBox 39">
            <a:hlinkClick r:id="rId17" action="ppaction://hlinksldjump"/>
          </p:cNvPr>
          <p:cNvSpPr txBox="1"/>
          <p:nvPr/>
        </p:nvSpPr>
        <p:spPr>
          <a:xfrm>
            <a:off x="7555342" y="4006715"/>
            <a:ext cx="1373095" cy="188902"/>
          </a:xfrm>
          <a:prstGeom prst="rect">
            <a:avLst/>
          </a:prstGeom>
          <a:noFill/>
        </p:spPr>
        <p:txBody>
          <a:bodyPr wrap="square" rtlCol="0">
            <a:spAutoFit/>
          </a:bodyPr>
          <a:lstStyle/>
          <a:p>
            <a:endParaRPr lang="en-GB" sz="1400" dirty="0"/>
          </a:p>
        </p:txBody>
      </p:sp>
      <p:sp>
        <p:nvSpPr>
          <p:cNvPr id="41" name="TextBox 40">
            <a:hlinkClick r:id="rId18" action="ppaction://hlinksldjump"/>
          </p:cNvPr>
          <p:cNvSpPr txBox="1"/>
          <p:nvPr/>
        </p:nvSpPr>
        <p:spPr>
          <a:xfrm>
            <a:off x="7537255" y="4239737"/>
            <a:ext cx="1382902" cy="276999"/>
          </a:xfrm>
          <a:prstGeom prst="rect">
            <a:avLst/>
          </a:prstGeom>
          <a:noFill/>
        </p:spPr>
        <p:txBody>
          <a:bodyPr wrap="square" rtlCol="0">
            <a:spAutoFit/>
          </a:bodyPr>
          <a:lstStyle/>
          <a:p>
            <a:endParaRPr lang="en-GB" sz="1200" dirty="0"/>
          </a:p>
        </p:txBody>
      </p:sp>
      <p:sp>
        <p:nvSpPr>
          <p:cNvPr id="42" name="TextBox 41"/>
          <p:cNvSpPr txBox="1"/>
          <p:nvPr/>
        </p:nvSpPr>
        <p:spPr>
          <a:xfrm>
            <a:off x="7495671" y="4653516"/>
            <a:ext cx="1429242" cy="166037"/>
          </a:xfrm>
          <a:prstGeom prst="rect">
            <a:avLst/>
          </a:prstGeom>
          <a:noFill/>
        </p:spPr>
        <p:txBody>
          <a:bodyPr wrap="square" rtlCol="0">
            <a:spAutoFit/>
          </a:bodyPr>
          <a:lstStyle/>
          <a:p>
            <a:endParaRPr lang="en-GB" sz="1200" dirty="0"/>
          </a:p>
        </p:txBody>
      </p:sp>
      <p:sp>
        <p:nvSpPr>
          <p:cNvPr id="43" name="TextBox 42">
            <a:hlinkClick r:id="rId19" action="ppaction://hlinksldjump"/>
          </p:cNvPr>
          <p:cNvSpPr txBox="1"/>
          <p:nvPr/>
        </p:nvSpPr>
        <p:spPr>
          <a:xfrm>
            <a:off x="7600197" y="3410724"/>
            <a:ext cx="1319960" cy="144727"/>
          </a:xfrm>
          <a:prstGeom prst="rect">
            <a:avLst/>
          </a:prstGeom>
          <a:noFill/>
        </p:spPr>
        <p:txBody>
          <a:bodyPr wrap="square" rtlCol="0">
            <a:spAutoFit/>
          </a:bodyPr>
          <a:lstStyle/>
          <a:p>
            <a:endParaRPr lang="en-GB" sz="1400" dirty="0"/>
          </a:p>
        </p:txBody>
      </p:sp>
      <p:grpSp>
        <p:nvGrpSpPr>
          <p:cNvPr id="44" name="Group 43"/>
          <p:cNvGrpSpPr/>
          <p:nvPr/>
        </p:nvGrpSpPr>
        <p:grpSpPr>
          <a:xfrm>
            <a:off x="8419885" y="56486"/>
            <a:ext cx="650563" cy="308320"/>
            <a:chOff x="8352387" y="6708921"/>
            <a:chExt cx="730859" cy="346375"/>
          </a:xfrm>
        </p:grpSpPr>
        <p:pic>
          <p:nvPicPr>
            <p:cNvPr id="45"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Rectangle 48">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4270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Water - swirli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93" y="-110775"/>
            <a:ext cx="9303492" cy="718038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2" y="55654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1" y="460703"/>
            <a:ext cx="1769143" cy="660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692696"/>
            <a:ext cx="370165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Clean &amp; Safe </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Ecolab – Everywhere It </a:t>
            </a:r>
            <a:r>
              <a:rPr lang="en-GB" sz="2400" dirty="0">
                <a:solidFill>
                  <a:srgbClr val="0070C0"/>
                </a:solidFill>
                <a:latin typeface="Arial Narrow" panose="020B0606020202030204" pitchFamily="34" charset="0"/>
                <a:cs typeface="Arial" panose="020B0604020202020204" pitchFamily="34" charset="0"/>
              </a:rPr>
              <a:t>M</a:t>
            </a:r>
            <a:r>
              <a:rPr lang="en-GB" sz="2400" dirty="0" smtClean="0">
                <a:solidFill>
                  <a:srgbClr val="0070C0"/>
                </a:solidFill>
                <a:latin typeface="Arial Narrow" panose="020B0606020202030204" pitchFamily="34" charset="0"/>
                <a:cs typeface="Arial" panose="020B0604020202020204" pitchFamily="34" charset="0"/>
              </a:rPr>
              <a:t>atters</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7329" y="970940"/>
            <a:ext cx="1721946" cy="3539430"/>
          </a:xfrm>
          <a:prstGeom prst="rect">
            <a:avLst/>
          </a:prstGeom>
          <a:noFill/>
        </p:spPr>
        <p:txBody>
          <a:bodyPr wrap="none" rtlCol="0">
            <a:spAutoFit/>
          </a:bodyPr>
          <a:lstStyle/>
          <a:p>
            <a:r>
              <a:rPr lang="en-GB" sz="1600" b="1" u="sng" dirty="0">
                <a:solidFill>
                  <a:srgbClr val="0070C0"/>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24" name="Rectangle 23">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hlinkClick r:id="rId7" action="ppaction://hlinksldjump"/>
          </p:cNvPr>
          <p:cNvSpPr txBox="1"/>
          <p:nvPr/>
        </p:nvSpPr>
        <p:spPr>
          <a:xfrm>
            <a:off x="7491639" y="199237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27" name="TextBox 26">
            <a:hlinkClick r:id="rId8" action="ppaction://hlinksldjump"/>
          </p:cNvPr>
          <p:cNvSpPr txBox="1"/>
          <p:nvPr/>
        </p:nvSpPr>
        <p:spPr>
          <a:xfrm>
            <a:off x="7510750" y="2680734"/>
            <a:ext cx="1237714" cy="369332"/>
          </a:xfrm>
          <a:prstGeom prst="rect">
            <a:avLst/>
          </a:prstGeom>
          <a:noFill/>
        </p:spPr>
        <p:txBody>
          <a:bodyPr wrap="square" rtlCol="0">
            <a:spAutoFit/>
          </a:bodyPr>
          <a:lstStyle/>
          <a:p>
            <a:endParaRPr lang="en-GB" dirty="0"/>
          </a:p>
        </p:txBody>
      </p:sp>
      <p:sp>
        <p:nvSpPr>
          <p:cNvPr id="28" name="TextBox 27">
            <a:hlinkClick r:id="rId9" action="ppaction://hlinksldjump"/>
          </p:cNvPr>
          <p:cNvSpPr txBox="1"/>
          <p:nvPr/>
        </p:nvSpPr>
        <p:spPr>
          <a:xfrm>
            <a:off x="7515031" y="3176287"/>
            <a:ext cx="1268255" cy="369332"/>
          </a:xfrm>
          <a:prstGeom prst="rect">
            <a:avLst/>
          </a:prstGeom>
          <a:noFill/>
        </p:spPr>
        <p:txBody>
          <a:bodyPr wrap="square" rtlCol="0">
            <a:spAutoFit/>
          </a:bodyPr>
          <a:lstStyle/>
          <a:p>
            <a:endParaRPr lang="en-GB" dirty="0"/>
          </a:p>
        </p:txBody>
      </p:sp>
      <p:sp>
        <p:nvSpPr>
          <p:cNvPr id="29" name="TextBox 28">
            <a:hlinkClick r:id="rId10" action="ppaction://hlinksldjump"/>
          </p:cNvPr>
          <p:cNvSpPr txBox="1"/>
          <p:nvPr/>
        </p:nvSpPr>
        <p:spPr>
          <a:xfrm>
            <a:off x="7471250" y="3667805"/>
            <a:ext cx="1672749" cy="584775"/>
          </a:xfrm>
          <a:prstGeom prst="rect">
            <a:avLst/>
          </a:prstGeom>
          <a:noFill/>
        </p:spPr>
        <p:txBody>
          <a:bodyPr wrap="square" rtlCol="0">
            <a:spAutoFit/>
          </a:bodyPr>
          <a:lstStyle/>
          <a:p>
            <a:endParaRPr lang="en-GB" sz="1600" dirty="0" smtClean="0"/>
          </a:p>
          <a:p>
            <a:endParaRPr lang="en-GB" sz="1600" dirty="0"/>
          </a:p>
        </p:txBody>
      </p:sp>
      <p:sp>
        <p:nvSpPr>
          <p:cNvPr id="30" name="TextBox 29">
            <a:hlinkClick r:id="rId11"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pic>
        <p:nvPicPr>
          <p:cNvPr id="46"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681314" y="3102245"/>
            <a:ext cx="1695380" cy="22062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descr="women eating.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9672" y="3102245"/>
            <a:ext cx="1682310" cy="2168516"/>
          </a:xfrm>
          <a:prstGeom prst="rect">
            <a:avLst/>
          </a:prstGeom>
        </p:spPr>
      </p:pic>
      <p:grpSp>
        <p:nvGrpSpPr>
          <p:cNvPr id="48" name="Group 12"/>
          <p:cNvGrpSpPr>
            <a:grpSpLocks noChangeAspect="1"/>
          </p:cNvGrpSpPr>
          <p:nvPr/>
        </p:nvGrpSpPr>
        <p:grpSpPr>
          <a:xfrm>
            <a:off x="199653" y="3102245"/>
            <a:ext cx="6915372" cy="2816250"/>
            <a:chOff x="242358" y="1384300"/>
            <a:chExt cx="8677275" cy="3533776"/>
          </a:xfrm>
        </p:grpSpPr>
        <p:pic>
          <p:nvPicPr>
            <p:cNvPr id="49" name="Picture 48" descr="GettyImages_3448-000087_sm.jpg"/>
            <p:cNvPicPr>
              <a:picLocks noChangeAspect="1"/>
            </p:cNvPicPr>
            <p:nvPr/>
          </p:nvPicPr>
          <p:blipFill>
            <a:blip r:embed="rId14" cstate="print">
              <a:extLst>
                <a:ext uri="{28A0092B-C50C-407E-A947-70E740481C1C}">
                  <a14:useLocalDpi xmlns:a14="http://schemas.microsoft.com/office/drawing/2010/main" val="0"/>
                </a:ext>
              </a:extLst>
            </a:blip>
            <a:srcRect l="28156" t="13194" r="16420" b="22917"/>
            <a:stretch>
              <a:fillRect/>
            </a:stretch>
          </p:blipFill>
          <p:spPr>
            <a:xfrm>
              <a:off x="6800528" y="1384300"/>
              <a:ext cx="2119105" cy="3095625"/>
            </a:xfrm>
            <a:prstGeom prst="rect">
              <a:avLst/>
            </a:prstGeom>
          </p:spPr>
        </p:pic>
        <p:grpSp>
          <p:nvGrpSpPr>
            <p:cNvPr id="50" name="Group 6"/>
            <p:cNvGrpSpPr/>
            <p:nvPr/>
          </p:nvGrpSpPr>
          <p:grpSpPr>
            <a:xfrm>
              <a:off x="242358" y="4079876"/>
              <a:ext cx="8673042" cy="838200"/>
              <a:chOff x="242358" y="4486275"/>
              <a:chExt cx="8673042" cy="838200"/>
            </a:xfrm>
            <a:solidFill>
              <a:schemeClr val="tx2"/>
            </a:solidFill>
          </p:grpSpPr>
          <p:sp>
            <p:nvSpPr>
              <p:cNvPr id="52" name="Rectangle 51"/>
              <p:cNvSpPr/>
              <p:nvPr/>
            </p:nvSpPr>
            <p:spPr>
              <a:xfrm>
                <a:off x="2425700" y="4486275"/>
                <a:ext cx="2124075"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effectLst>
                      <a:outerShdw blurRad="50800" dist="38100" dir="2700000" algn="tl" rotWithShape="0">
                        <a:prstClr val="black">
                          <a:alpha val="40000"/>
                        </a:prstClr>
                      </a:outerShdw>
                    </a:effectLst>
                  </a:rPr>
                  <a:t>SAFE FOOD</a:t>
                </a:r>
                <a:endParaRPr lang="en-US" sz="1200" b="1" dirty="0">
                  <a:solidFill>
                    <a:schemeClr val="bg1"/>
                  </a:solidFill>
                  <a:effectLst>
                    <a:outerShdw blurRad="50800" dist="38100" dir="2700000" algn="tl" rotWithShape="0">
                      <a:prstClr val="black">
                        <a:alpha val="40000"/>
                      </a:prstClr>
                    </a:outerShdw>
                  </a:effectLst>
                </a:endParaRPr>
              </a:p>
            </p:txBody>
          </p:sp>
          <p:sp>
            <p:nvSpPr>
              <p:cNvPr id="53" name="Rectangle 52"/>
              <p:cNvSpPr/>
              <p:nvPr/>
            </p:nvSpPr>
            <p:spPr>
              <a:xfrm>
                <a:off x="4614334" y="4486275"/>
                <a:ext cx="2124075"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effectLst>
                      <a:outerShdw blurRad="50800" dist="38100" dir="2700000" algn="tl" rotWithShape="0">
                        <a:prstClr val="black">
                          <a:alpha val="40000"/>
                        </a:prstClr>
                      </a:outerShdw>
                    </a:effectLst>
                  </a:rPr>
                  <a:t>ABUNDANT ENERGY</a:t>
                </a:r>
                <a:endParaRPr lang="en-US" sz="1200" b="1" dirty="0">
                  <a:solidFill>
                    <a:schemeClr val="bg1"/>
                  </a:solidFill>
                  <a:effectLst>
                    <a:outerShdw blurRad="50800" dist="38100" dir="2700000" algn="tl" rotWithShape="0">
                      <a:prstClr val="black">
                        <a:alpha val="40000"/>
                      </a:prstClr>
                    </a:outerShdw>
                  </a:effectLst>
                </a:endParaRPr>
              </a:p>
            </p:txBody>
          </p:sp>
          <p:sp>
            <p:nvSpPr>
              <p:cNvPr id="54" name="Rectangle 53"/>
              <p:cNvSpPr/>
              <p:nvPr/>
            </p:nvSpPr>
            <p:spPr>
              <a:xfrm>
                <a:off x="6796617" y="4486275"/>
                <a:ext cx="2118783"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outerShdw blurRad="50800" dist="38100" dir="2700000" algn="tl" rotWithShape="0">
                        <a:prstClr val="black">
                          <a:alpha val="40000"/>
                        </a:prstClr>
                      </a:outerShdw>
                    </a:effectLst>
                  </a:rPr>
                  <a:t>HEALTHY ENVIRONMENTS</a:t>
                </a:r>
                <a:endParaRPr lang="en-US" sz="1200" b="1" dirty="0">
                  <a:effectLst>
                    <a:outerShdw blurRad="50800" dist="38100" dir="2700000" algn="tl" rotWithShape="0">
                      <a:prstClr val="black">
                        <a:alpha val="40000"/>
                      </a:prstClr>
                    </a:outerShdw>
                  </a:effectLst>
                </a:endParaRPr>
              </a:p>
            </p:txBody>
          </p:sp>
          <p:sp>
            <p:nvSpPr>
              <p:cNvPr id="55" name="Rectangle 54"/>
              <p:cNvSpPr/>
              <p:nvPr/>
            </p:nvSpPr>
            <p:spPr>
              <a:xfrm>
                <a:off x="242358" y="4486275"/>
                <a:ext cx="2124075" cy="838200"/>
              </a:xfrm>
              <a:prstGeom prst="rect">
                <a:avLst/>
              </a:prstGeom>
              <a:solidFill>
                <a:srgbClr val="007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outerShdw blurRad="50800" dist="38100" dir="2700000" algn="tl" rotWithShape="0">
                        <a:prstClr val="black">
                          <a:alpha val="40000"/>
                        </a:prstClr>
                      </a:outerShdw>
                    </a:effectLst>
                  </a:rPr>
                  <a:t>CLEAN WATER</a:t>
                </a:r>
              </a:p>
            </p:txBody>
          </p:sp>
        </p:grpSp>
        <p:pic>
          <p:nvPicPr>
            <p:cNvPr id="51" name="Picture 50" descr="WebStock_10208000942_sm.jpg"/>
            <p:cNvPicPr>
              <a:picLocks noChangeAspect="1"/>
            </p:cNvPicPr>
            <p:nvPr/>
          </p:nvPicPr>
          <p:blipFill>
            <a:blip r:embed="rId15" cstate="print">
              <a:extLst>
                <a:ext uri="{28A0092B-C50C-407E-A947-70E740481C1C}">
                  <a14:useLocalDpi xmlns:a14="http://schemas.microsoft.com/office/drawing/2010/main" val="0"/>
                </a:ext>
              </a:extLst>
            </a:blip>
            <a:srcRect l="8057" t="-86" r="37396" b="4724"/>
            <a:stretch>
              <a:fillRect/>
            </a:stretch>
          </p:blipFill>
          <p:spPr>
            <a:xfrm>
              <a:off x="242358" y="1384300"/>
              <a:ext cx="2120775" cy="2695575"/>
            </a:xfrm>
            <a:prstGeom prst="rect">
              <a:avLst/>
            </a:prstGeom>
          </p:spPr>
        </p:pic>
      </p:grpSp>
      <p:sp>
        <p:nvSpPr>
          <p:cNvPr id="56" name="Content Placeholder 4"/>
          <p:cNvSpPr txBox="1">
            <a:spLocks/>
          </p:cNvSpPr>
          <p:nvPr/>
        </p:nvSpPr>
        <p:spPr bwMode="auto">
          <a:xfrm>
            <a:off x="226933" y="1662733"/>
            <a:ext cx="6793339" cy="138105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300" dirty="0" smtClean="0">
                <a:solidFill>
                  <a:srgbClr val="0070C0"/>
                </a:solidFill>
                <a:latin typeface="Arial Narrow" panose="020B0606020202030204" pitchFamily="34" charset="0"/>
                <a:cs typeface="Arial" panose="020B0604020202020204" pitchFamily="34" charset="0"/>
              </a:rPr>
              <a:t>For </a:t>
            </a:r>
            <a:r>
              <a:rPr lang="en-GB" sz="1300" dirty="0">
                <a:solidFill>
                  <a:srgbClr val="0070C0"/>
                </a:solidFill>
                <a:latin typeface="Arial Narrow" panose="020B0606020202030204" pitchFamily="34" charset="0"/>
                <a:cs typeface="Arial" panose="020B0604020202020204" pitchFamily="34" charset="0"/>
              </a:rPr>
              <a:t>more than 90 years, we’ve worked behind the scenes to keep food safe, prevent the spread of infection and protect vital resources. And today we’re doing more than ever before</a:t>
            </a:r>
            <a:r>
              <a:rPr lang="en-GB" sz="1300" dirty="0" smtClean="0">
                <a:solidFill>
                  <a:srgbClr val="0070C0"/>
                </a:solidFill>
                <a:latin typeface="Arial Narrow" panose="020B0606020202030204" pitchFamily="34" charset="0"/>
                <a:cs typeface="Arial" panose="020B0604020202020204" pitchFamily="34" charset="0"/>
              </a:rPr>
              <a:t>.</a:t>
            </a:r>
            <a:endParaRPr lang="en-GB" sz="1300" dirty="0">
              <a:solidFill>
                <a:srgbClr val="0070C0"/>
              </a:solidFill>
              <a:latin typeface="Arial Narrow" panose="020B0606020202030204" pitchFamily="34" charset="0"/>
              <a:cs typeface="Arial" panose="020B0604020202020204" pitchFamily="34" charset="0"/>
            </a:endParaRPr>
          </a:p>
          <a:p>
            <a:pPr marL="0" indent="0">
              <a:buNone/>
            </a:pPr>
            <a:r>
              <a:rPr lang="en-GB" sz="1300" dirty="0">
                <a:solidFill>
                  <a:srgbClr val="0070C0"/>
                </a:solidFill>
                <a:latin typeface="Arial Narrow" panose="020B0606020202030204" pitchFamily="34" charset="0"/>
                <a:cs typeface="Arial" panose="020B0604020202020204" pitchFamily="34" charset="0"/>
              </a:rPr>
              <a:t>Ecolab is the global leader in water, hygiene and energy technologies and services. Around the world, businesses in the foodservice, food processing, hospitality, healthcare, industrial, and oil and gas markets choose Ecolab products and services to keep their environments clean and safe, operate efficiently and achieve sustainability goals.</a:t>
            </a:r>
          </a:p>
          <a:p>
            <a:pPr marL="0" indent="0">
              <a:lnSpc>
                <a:spcPct val="100000"/>
              </a:lnSpc>
              <a:spcBef>
                <a:spcPts val="0"/>
              </a:spcBef>
              <a:spcAft>
                <a:spcPts val="0"/>
              </a:spcAft>
              <a:buNone/>
              <a:defRPr/>
            </a:pPr>
            <a:endParaRPr lang="en-GB" sz="1600" b="1"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nvGrpSpPr>
          <p:cNvPr id="3" name="Group 2"/>
          <p:cNvGrpSpPr/>
          <p:nvPr/>
        </p:nvGrpSpPr>
        <p:grpSpPr>
          <a:xfrm>
            <a:off x="8419885" y="56486"/>
            <a:ext cx="650563" cy="308320"/>
            <a:chOff x="8352387" y="6708921"/>
            <a:chExt cx="730859" cy="346375"/>
          </a:xfrm>
        </p:grpSpPr>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8247723" y="6597352"/>
            <a:ext cx="896276" cy="47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hlinkClick r:id="rId18"/>
          </p:cNvPr>
          <p:cNvSpPr/>
          <p:nvPr/>
        </p:nvSpPr>
        <p:spPr>
          <a:xfrm>
            <a:off x="8341720" y="56486"/>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59744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rampal\Downloads\EPU-Chef_Female_WipingCount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095" b="3640"/>
          <a:stretch/>
        </p:blipFill>
        <p:spPr bwMode="auto">
          <a:xfrm>
            <a:off x="0" y="460703"/>
            <a:ext cx="9169275" cy="64663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4671"/>
          <a:stretch/>
        </p:blipFill>
        <p:spPr bwMode="auto">
          <a:xfrm>
            <a:off x="7380311" y="460703"/>
            <a:ext cx="1769143" cy="646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KitchenPro</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Superior Results, Controlled </a:t>
            </a:r>
            <a:r>
              <a:rPr lang="en-GB" sz="2400" dirty="0">
                <a:solidFill>
                  <a:srgbClr val="0070C0"/>
                </a:solidFill>
                <a:latin typeface="Arial Narrow" panose="020B0606020202030204" pitchFamily="34" charset="0"/>
                <a:cs typeface="Arial" panose="020B0604020202020204" pitchFamily="34" charset="0"/>
              </a:rPr>
              <a:t>D</a:t>
            </a:r>
            <a:r>
              <a:rPr lang="en-GB" sz="2400" dirty="0" smtClean="0">
                <a:solidFill>
                  <a:srgbClr val="0070C0"/>
                </a:solidFill>
                <a:latin typeface="Arial Narrow" panose="020B0606020202030204" pitchFamily="34" charset="0"/>
                <a:cs typeface="Arial" panose="020B0604020202020204" pitchFamily="34" charset="0"/>
              </a:rPr>
              <a:t>ispensing, Easy-to-Use  </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rId8"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7444636"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46958" y="3453788"/>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p:cNvSpPr txBox="1"/>
          <p:nvPr/>
        </p:nvSpPr>
        <p:spPr>
          <a:xfrm>
            <a:off x="7537042" y="2530088"/>
            <a:ext cx="1358064" cy="2492990"/>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r>
              <a:rPr lang="en-GB" sz="1000" dirty="0">
                <a:solidFill>
                  <a:srgbClr val="0070C0"/>
                </a:solidFill>
                <a:latin typeface="Arial Narrow" panose="020B0606020202030204" pitchFamily="34" charset="0"/>
                <a:cs typeface="Arial" panose="020B0604020202020204" pitchFamily="34" charset="0"/>
              </a:rPr>
              <a:t>- KitchenPro </a:t>
            </a:r>
            <a:r>
              <a:rPr lang="en-GB" sz="1000" dirty="0" smtClean="0">
                <a:solidFill>
                  <a:srgbClr val="0070C0"/>
                </a:solidFill>
                <a:latin typeface="Arial Narrow" panose="020B0606020202030204" pitchFamily="34" charset="0"/>
                <a:cs typeface="Arial" panose="020B0604020202020204" pitchFamily="34" charset="0"/>
              </a:rPr>
              <a:t>info</a:t>
            </a:r>
            <a:endParaRPr lang="en-GB" sz="1000" dirty="0">
              <a:solidFill>
                <a:srgbClr val="0070C0"/>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pic>
        <p:nvPicPr>
          <p:cNvPr id="3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60900" y="4203653"/>
            <a:ext cx="513564" cy="5135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3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Kitchenpro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35" name="Straight Connector 3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119478" y="2044693"/>
            <a:ext cx="1796338" cy="2846933"/>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WASH´N WALK </a:t>
            </a:r>
            <a:r>
              <a:rPr lang="en-GB" sz="800" dirty="0">
                <a:solidFill>
                  <a:schemeClr val="bg1"/>
                </a:solidFill>
                <a:latin typeface="Arial Narrow" panose="020B0606020202030204" pitchFamily="34" charset="0"/>
              </a:rPr>
              <a:t>No rinse kitchen floor cleaner removes incrusted grease over time for cleaner and safer floor. 2 x 2L 9081930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FLOOR </a:t>
            </a:r>
            <a:r>
              <a:rPr lang="en-GB" sz="800" dirty="0">
                <a:solidFill>
                  <a:schemeClr val="bg1"/>
                </a:solidFill>
                <a:latin typeface="Arial Narrow" panose="020B0606020202030204" pitchFamily="34" charset="0"/>
              </a:rPr>
              <a:t>Powerful kitchen floor cleaner for all cleaning processes: Mop, Scrub, Spray. 2 x 2L 9081870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MANUAL </a:t>
            </a:r>
            <a:r>
              <a:rPr lang="en-GB" sz="800" dirty="0">
                <a:solidFill>
                  <a:schemeClr val="bg1"/>
                </a:solidFill>
                <a:latin typeface="Arial Narrow" panose="020B0606020202030204" pitchFamily="34" charset="0"/>
              </a:rPr>
              <a:t>Perfume and colour-free, high concentrate detergent that delivers maximum cleaning performance. Simple and easy to dose. 2 x 2L 9081910 </a:t>
            </a:r>
            <a:r>
              <a:rPr lang="en-GB" sz="800" dirty="0"/>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GREASELIFT </a:t>
            </a:r>
            <a:r>
              <a:rPr lang="en-GB" sz="800" dirty="0">
                <a:solidFill>
                  <a:schemeClr val="bg1"/>
                </a:solidFill>
                <a:latin typeface="Arial Narrow" panose="020B0606020202030204" pitchFamily="34" charset="0"/>
              </a:rPr>
              <a:t>Highly concentrated grill cleaner and degreaser that requires no gloves or goggles in the ready to use solution. 2 x 2L 9079400 </a:t>
            </a:r>
          </a:p>
          <a:p>
            <a:endParaRPr lang="en-GB" sz="800" dirty="0" smtClean="0">
              <a:solidFill>
                <a:schemeClr val="bg1"/>
              </a:solidFill>
              <a:latin typeface="Arial Narrow" panose="020B0606020202030204" pitchFamily="34" charset="0"/>
            </a:endParaRPr>
          </a:p>
        </p:txBody>
      </p:sp>
      <p:pic>
        <p:nvPicPr>
          <p:cNvPr id="4100" name="Picture 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73363" y="2098646"/>
            <a:ext cx="484663" cy="4846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73362" y="2809941"/>
            <a:ext cx="484663" cy="4846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60899" y="3478094"/>
            <a:ext cx="509587" cy="509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a:xfrm>
            <a:off x="3448707" y="2036041"/>
            <a:ext cx="1796338" cy="1738938"/>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DES SPECIAL </a:t>
            </a:r>
            <a:r>
              <a:rPr lang="en-GB" sz="800" dirty="0">
                <a:solidFill>
                  <a:schemeClr val="bg1"/>
                </a:solidFill>
                <a:latin typeface="Arial Narrow" panose="020B0606020202030204" pitchFamily="34" charset="0"/>
              </a:rPr>
              <a:t>Bactericidal and </a:t>
            </a:r>
            <a:r>
              <a:rPr lang="en-GB" sz="800" dirty="0" err="1" smtClean="0">
                <a:solidFill>
                  <a:schemeClr val="bg1"/>
                </a:solidFill>
                <a:latin typeface="Arial Narrow" panose="020B0606020202030204" pitchFamily="34" charset="0"/>
              </a:rPr>
              <a:t>yeasticidal</a:t>
            </a:r>
            <a:r>
              <a:rPr lang="en-GB" sz="800" dirty="0" smtClean="0">
                <a:solidFill>
                  <a:schemeClr val="bg1"/>
                </a:solidFill>
                <a:latin typeface="Arial Narrow" panose="020B0606020202030204" pitchFamily="34" charset="0"/>
              </a:rPr>
              <a:t> cleaner </a:t>
            </a:r>
            <a:r>
              <a:rPr lang="en-GB" sz="800" dirty="0">
                <a:solidFill>
                  <a:schemeClr val="bg1"/>
                </a:solidFill>
                <a:latin typeface="Arial Narrow" panose="020B0606020202030204" pitchFamily="34" charset="0"/>
              </a:rPr>
              <a:t>and disinfectant </a:t>
            </a:r>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2L 9079720 </a:t>
            </a:r>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AZIDES </a:t>
            </a:r>
            <a:r>
              <a:rPr lang="en-GB" sz="800" dirty="0">
                <a:solidFill>
                  <a:schemeClr val="bg1"/>
                </a:solidFill>
                <a:latin typeface="Arial Narrow" panose="020B0606020202030204" pitchFamily="34" charset="0"/>
              </a:rPr>
              <a:t>Acidic cleaner and disinfectant combining deliming and disinfection in one step. 2 x 2L 9082010</a:t>
            </a: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4105" name="Picture 9"/>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2989446" y="2060848"/>
            <a:ext cx="512659" cy="51265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3029321" y="2715274"/>
            <a:ext cx="479241" cy="47924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4202673" y="3975219"/>
            <a:ext cx="2934876" cy="169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4130767" y="3594741"/>
            <a:ext cx="3078688" cy="126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4140035" y="3594741"/>
            <a:ext cx="3060151" cy="209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a:stretch/>
        </p:blipFill>
        <p:spPr bwMode="auto">
          <a:xfrm>
            <a:off x="4584637" y="4251232"/>
            <a:ext cx="1107957" cy="7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a:hlinkClick r:id="rId20"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0" name="TextBox 39">
            <a:hlinkClick r:id="rId21" action="ppaction://hlinksldjump"/>
          </p:cNvPr>
          <p:cNvSpPr txBox="1"/>
          <p:nvPr/>
        </p:nvSpPr>
        <p:spPr>
          <a:xfrm>
            <a:off x="7474050" y="4848039"/>
            <a:ext cx="1237714" cy="276999"/>
          </a:xfrm>
          <a:prstGeom prst="rect">
            <a:avLst/>
          </a:prstGeom>
          <a:noFill/>
        </p:spPr>
        <p:txBody>
          <a:bodyPr wrap="square" rtlCol="0">
            <a:spAutoFit/>
          </a:bodyPr>
          <a:lstStyle/>
          <a:p>
            <a:endParaRPr lang="en-GB" sz="1200" dirty="0"/>
          </a:p>
        </p:txBody>
      </p:sp>
      <p:sp>
        <p:nvSpPr>
          <p:cNvPr id="43" name="TextBox 42">
            <a:hlinkClick r:id="rId22"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4" name="TextBox 43">
            <a:hlinkClick r:id="rId23"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45" name="TextBox 44">
            <a:hlinkClick r:id="rId24"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6" name="Rectangle 45">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hlinkClick r:id="rId25"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0" name="TextBox 49">
            <a:hlinkClick r:id="rId20"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1" name="TextBox 50">
            <a:hlinkClick r:id="rId26"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2" name="TextBox 51">
            <a:hlinkClick r:id="rId27" action="ppaction://hlinksldjump"/>
          </p:cNvPr>
          <p:cNvSpPr txBox="1"/>
          <p:nvPr/>
        </p:nvSpPr>
        <p:spPr>
          <a:xfrm>
            <a:off x="7478190" y="3657649"/>
            <a:ext cx="1233574" cy="211146"/>
          </a:xfrm>
          <a:prstGeom prst="rect">
            <a:avLst/>
          </a:prstGeom>
          <a:noFill/>
        </p:spPr>
        <p:txBody>
          <a:bodyPr wrap="square" rtlCol="0">
            <a:spAutoFit/>
          </a:bodyPr>
          <a:lstStyle/>
          <a:p>
            <a:endParaRPr lang="en-GB" sz="1200" dirty="0"/>
          </a:p>
        </p:txBody>
      </p:sp>
      <p:sp>
        <p:nvSpPr>
          <p:cNvPr id="53" name="TextBox 52">
            <a:hlinkClick r:id="rId28" action="ppaction://hlinksldjump"/>
          </p:cNvPr>
          <p:cNvSpPr txBox="1"/>
          <p:nvPr/>
        </p:nvSpPr>
        <p:spPr>
          <a:xfrm>
            <a:off x="7555342" y="3975219"/>
            <a:ext cx="1373095" cy="188902"/>
          </a:xfrm>
          <a:prstGeom prst="rect">
            <a:avLst/>
          </a:prstGeom>
          <a:noFill/>
        </p:spPr>
        <p:txBody>
          <a:bodyPr wrap="square" rtlCol="0">
            <a:spAutoFit/>
          </a:bodyPr>
          <a:lstStyle/>
          <a:p>
            <a:endParaRPr lang="en-GB" sz="1400" dirty="0"/>
          </a:p>
        </p:txBody>
      </p:sp>
      <p:sp>
        <p:nvSpPr>
          <p:cNvPr id="54" name="TextBox 53">
            <a:hlinkClick r:id="rId29"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55" name="TextBox 54"/>
          <p:cNvSpPr txBox="1"/>
          <p:nvPr/>
        </p:nvSpPr>
        <p:spPr>
          <a:xfrm>
            <a:off x="7495671" y="4653516"/>
            <a:ext cx="1429242" cy="166037"/>
          </a:xfrm>
          <a:prstGeom prst="rect">
            <a:avLst/>
          </a:prstGeom>
          <a:noFill/>
        </p:spPr>
        <p:txBody>
          <a:bodyPr wrap="square" rtlCol="0">
            <a:spAutoFit/>
          </a:bodyPr>
          <a:lstStyle/>
          <a:p>
            <a:endParaRPr lang="en-GB" sz="1200" dirty="0"/>
          </a:p>
        </p:txBody>
      </p:sp>
      <p:pic>
        <p:nvPicPr>
          <p:cNvPr id="56" name="Picture 2">
            <a:hlinkClick r:id="rId30"/>
          </p:cNvPr>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6685133" y="646247"/>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Rectangle 56">
            <a:hlinkClick r:id="rId30"/>
          </p:cNvPr>
          <p:cNvSpPr/>
          <p:nvPr/>
        </p:nvSpPr>
        <p:spPr>
          <a:xfrm>
            <a:off x="4715726" y="755891"/>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KitchenPro</a:t>
            </a:r>
            <a:endParaRPr lang="en-GB" sz="1100" dirty="0">
              <a:solidFill>
                <a:srgbClr val="0070C0"/>
              </a:solidFill>
              <a:latin typeface="Arial Narrow" panose="020B0606020202030204" pitchFamily="34" charset="0"/>
              <a:cs typeface="Arial" panose="020B0604020202020204" pitchFamily="34" charset="0"/>
            </a:endParaRPr>
          </a:p>
        </p:txBody>
      </p:sp>
      <p:sp>
        <p:nvSpPr>
          <p:cNvPr id="10" name="TextBox 9">
            <a:hlinkClick r:id="rId32"/>
          </p:cNvPr>
          <p:cNvSpPr txBox="1"/>
          <p:nvPr/>
        </p:nvSpPr>
        <p:spPr>
          <a:xfrm>
            <a:off x="5183008" y="698068"/>
            <a:ext cx="2109544" cy="369332"/>
          </a:xfrm>
          <a:prstGeom prst="rect">
            <a:avLst/>
          </a:prstGeom>
          <a:noFill/>
        </p:spPr>
        <p:txBody>
          <a:bodyPr wrap="square" rtlCol="0">
            <a:spAutoFit/>
          </a:bodyPr>
          <a:lstStyle/>
          <a:p>
            <a:endParaRPr lang="en-GB" dirty="0"/>
          </a:p>
        </p:txBody>
      </p:sp>
      <p:grpSp>
        <p:nvGrpSpPr>
          <p:cNvPr id="58" name="Group 57"/>
          <p:cNvGrpSpPr/>
          <p:nvPr/>
        </p:nvGrpSpPr>
        <p:grpSpPr>
          <a:xfrm>
            <a:off x="8419885" y="56486"/>
            <a:ext cx="650563" cy="308320"/>
            <a:chOff x="8352387" y="6708921"/>
            <a:chExt cx="730859" cy="346375"/>
          </a:xfrm>
        </p:grpSpPr>
        <p:pic>
          <p:nvPicPr>
            <p:cNvPr id="59" name="Picture 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1" name="Rectangle 60">
            <a:hlinkClick r:id="rId3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spTree>
    <p:extLst>
      <p:ext uri="{BB962C8B-B14F-4D97-AF65-F5344CB8AC3E}">
        <p14:creationId xmlns:p14="http://schemas.microsoft.com/office/powerpoint/2010/main" val="849990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par>
                                <p:cTn id="11" presetID="10"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fade">
                                      <p:cBhvr>
                                        <p:cTn id="13" dur="500"/>
                                        <p:tgtEl>
                                          <p:spTgt spid="4101"/>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xEl>
                                              <p:pRg st="3" end="3"/>
                                            </p:txEl>
                                          </p:spTgt>
                                        </p:tgtEl>
                                        <p:attrNameLst>
                                          <p:attrName>style.visibility</p:attrName>
                                        </p:attrNameLst>
                                      </p:cBhvr>
                                      <p:to>
                                        <p:strVal val="visible"/>
                                      </p:to>
                                    </p:set>
                                    <p:animEffect transition="in" filter="fade">
                                      <p:cBhvr>
                                        <p:cTn id="16" dur="500"/>
                                        <p:tgtEl>
                                          <p:spTgt spid="3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xEl>
                                              <p:pRg st="6" end="6"/>
                                            </p:txEl>
                                          </p:spTgt>
                                        </p:tgtEl>
                                        <p:attrNameLst>
                                          <p:attrName>style.visibility</p:attrName>
                                        </p:attrNameLst>
                                      </p:cBhvr>
                                      <p:to>
                                        <p:strVal val="visible"/>
                                      </p:to>
                                    </p:set>
                                    <p:animEffect transition="in" filter="fade">
                                      <p:cBhvr>
                                        <p:cTn id="24" dur="500"/>
                                        <p:tgtEl>
                                          <p:spTgt spid="3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500"/>
                                        <p:tgtEl>
                                          <p:spTgt spid="4102"/>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fade">
                                      <p:cBhvr>
                                        <p:cTn id="35" dur="500"/>
                                        <p:tgtEl>
                                          <p:spTgt spid="4108"/>
                                        </p:tgtEl>
                                      </p:cBhvr>
                                    </p:animEffect>
                                  </p:childTnLst>
                                </p:cTn>
                              </p:par>
                              <p:par>
                                <p:cTn id="36" presetID="10" presetClass="entr" presetSubtype="0" fill="hold" nodeType="withEffect">
                                  <p:stCondLst>
                                    <p:cond delay="0"/>
                                  </p:stCondLst>
                                  <p:childTnLst>
                                    <p:set>
                                      <p:cBhvr>
                                        <p:cTn id="37" dur="1" fill="hold">
                                          <p:stCondLst>
                                            <p:cond delay="0"/>
                                          </p:stCondLst>
                                        </p:cTn>
                                        <p:tgtEl>
                                          <p:spTgt spid="4099"/>
                                        </p:tgtEl>
                                        <p:attrNameLst>
                                          <p:attrName>style.visibility</p:attrName>
                                        </p:attrNameLst>
                                      </p:cBhvr>
                                      <p:to>
                                        <p:strVal val="visible"/>
                                      </p:to>
                                    </p:set>
                                    <p:animEffect transition="in" filter="fade">
                                      <p:cBhvr>
                                        <p:cTn id="38" dur="500"/>
                                        <p:tgtEl>
                                          <p:spTgt spid="4099"/>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xEl>
                                              <p:pRg st="9" end="9"/>
                                            </p:txEl>
                                          </p:spTgt>
                                        </p:tgtEl>
                                        <p:attrNameLst>
                                          <p:attrName>style.visibility</p:attrName>
                                        </p:attrNameLst>
                                      </p:cBhvr>
                                      <p:to>
                                        <p:strVal val="visible"/>
                                      </p:to>
                                    </p:set>
                                    <p:animEffect transition="in" filter="fade">
                                      <p:cBhvr>
                                        <p:cTn id="41" dur="500"/>
                                        <p:tgtEl>
                                          <p:spTgt spid="37">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98"/>
                                        </p:tgtEl>
                                        <p:attrNameLst>
                                          <p:attrName>style.visibility</p:attrName>
                                        </p:attrNameLst>
                                      </p:cBhvr>
                                      <p:to>
                                        <p:strVal val="visible"/>
                                      </p:to>
                                    </p:set>
                                    <p:animEffect transition="in" filter="fade">
                                      <p:cBhvr>
                                        <p:cTn id="46" dur="500"/>
                                        <p:tgtEl>
                                          <p:spTgt spid="409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nodeType="withEffect">
                                  <p:stCondLst>
                                    <p:cond delay="0"/>
                                  </p:stCondLst>
                                  <p:childTnLst>
                                    <p:set>
                                      <p:cBhvr>
                                        <p:cTn id="51" dur="1" fill="hold">
                                          <p:stCondLst>
                                            <p:cond delay="0"/>
                                          </p:stCondLst>
                                        </p:cTn>
                                        <p:tgtEl>
                                          <p:spTgt spid="4105"/>
                                        </p:tgtEl>
                                        <p:attrNameLst>
                                          <p:attrName>style.visibility</p:attrName>
                                        </p:attrNameLst>
                                      </p:cBhvr>
                                      <p:to>
                                        <p:strVal val="visible"/>
                                      </p:to>
                                    </p:set>
                                    <p:animEffect transition="in" filter="fade">
                                      <p:cBhvr>
                                        <p:cTn id="52" dur="500"/>
                                        <p:tgtEl>
                                          <p:spTgt spid="4105"/>
                                        </p:tgtEl>
                                      </p:cBhvr>
                                    </p:animEffect>
                                  </p:childTnLst>
                                </p:cTn>
                              </p:par>
                              <p:par>
                                <p:cTn id="53" presetID="10" presetClass="entr" presetSubtype="0" fill="hold" nodeType="withEffect">
                                  <p:stCondLst>
                                    <p:cond delay="0"/>
                                  </p:stCondLst>
                                  <p:childTnLst>
                                    <p:set>
                                      <p:cBhvr>
                                        <p:cTn id="54" dur="1" fill="hold">
                                          <p:stCondLst>
                                            <p:cond delay="0"/>
                                          </p:stCondLst>
                                        </p:cTn>
                                        <p:tgtEl>
                                          <p:spTgt spid="4106"/>
                                        </p:tgtEl>
                                        <p:attrNameLst>
                                          <p:attrName>style.visibility</p:attrName>
                                        </p:attrNameLst>
                                      </p:cBhvr>
                                      <p:to>
                                        <p:strVal val="visible"/>
                                      </p:to>
                                    </p:set>
                                    <p:animEffect transition="in" filter="fade">
                                      <p:cBhvr>
                                        <p:cTn id="55" dur="500"/>
                                        <p:tgtEl>
                                          <p:spTgt spid="4106"/>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10"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l.rgbimg.com/cache1s5WKk/users/r/ri/richardsweet/600/nr9Vw8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9" y="536695"/>
            <a:ext cx="9458312" cy="6321305"/>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5368"/>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Floor and Drain</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Floor Cleaning Solutions</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92990"/>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Floor &amp; Drain</a:t>
            </a:r>
          </a:p>
          <a:p>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Floor &amp; Drain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9658" y="354048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p:cNvGrpSpPr/>
          <p:nvPr/>
        </p:nvGrpSpPr>
        <p:grpSpPr>
          <a:xfrm>
            <a:off x="2601816" y="1759073"/>
            <a:ext cx="2121128" cy="2017095"/>
            <a:chOff x="2601816" y="1759073"/>
            <a:chExt cx="2121128" cy="2017095"/>
          </a:xfrm>
        </p:grpSpPr>
        <p:sp>
          <p:nvSpPr>
            <p:cNvPr id="34" name="Rectangle 33"/>
            <p:cNvSpPr/>
            <p:nvPr/>
          </p:nvSpPr>
          <p:spPr>
            <a:xfrm>
              <a:off x="2601816" y="3360670"/>
              <a:ext cx="2121125" cy="415498"/>
            </a:xfrm>
            <a:prstGeom prst="rect">
              <a:avLst/>
            </a:prstGeom>
          </p:spPr>
          <p:txBody>
            <a:bodyPr wrap="square">
              <a:spAutoFit/>
            </a:bodyPr>
            <a:lstStyle/>
            <a:p>
              <a:r>
                <a:rPr lang="en-GB" sz="1050" dirty="0" smtClean="0">
                  <a:latin typeface="Arial Narrow" panose="020B0606020202030204" pitchFamily="34" charset="0"/>
                </a:rPr>
                <a:t>…present serious slip and trip hazards, especially near grills and fryers </a:t>
              </a:r>
              <a:endParaRPr lang="en-GB" sz="1050" dirty="0">
                <a:latin typeface="Arial Narrow" panose="020B060602020203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2601818" y="1911341"/>
              <a:ext cx="2121126" cy="143168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3" name="Round Same Side Corner Rectangle 2"/>
            <p:cNvSpPr/>
            <p:nvPr/>
          </p:nvSpPr>
          <p:spPr>
            <a:xfrm>
              <a:off x="2601817" y="1759073"/>
              <a:ext cx="2114320" cy="234456"/>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Narrow" panose="020B0606020202030204" pitchFamily="34" charset="0"/>
                </a:rPr>
                <a:t>Problem</a:t>
              </a:r>
              <a:endParaRPr lang="en-GB" sz="1600" dirty="0">
                <a:latin typeface="Arial Narrow" panose="020B0606020202030204" pitchFamily="34" charset="0"/>
              </a:endParaRPr>
            </a:p>
          </p:txBody>
        </p:sp>
      </p:grpSp>
      <p:grpSp>
        <p:nvGrpSpPr>
          <p:cNvPr id="17" name="Group 16"/>
          <p:cNvGrpSpPr/>
          <p:nvPr/>
        </p:nvGrpSpPr>
        <p:grpSpPr>
          <a:xfrm>
            <a:off x="5129946" y="1764092"/>
            <a:ext cx="2123373" cy="2156011"/>
            <a:chOff x="5129946" y="1764092"/>
            <a:chExt cx="2123373" cy="2156011"/>
          </a:xfrm>
        </p:grpSpPr>
        <p:pic>
          <p:nvPicPr>
            <p:cNvPr id="2051" name="Picture 3"/>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129946" y="1881321"/>
              <a:ext cx="2123373" cy="14538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5157422" y="3343022"/>
              <a:ext cx="2095412" cy="577081"/>
            </a:xfrm>
            <a:prstGeom prst="rect">
              <a:avLst/>
            </a:prstGeom>
          </p:spPr>
          <p:txBody>
            <a:bodyPr wrap="square">
              <a:spAutoFit/>
            </a:bodyPr>
            <a:lstStyle/>
            <a:p>
              <a:r>
                <a:rPr lang="en-GB" sz="1050" dirty="0">
                  <a:latin typeface="Arial Narrow" panose="020B0606020202030204" pitchFamily="34" charset="0"/>
                </a:rPr>
                <a:t>Wash’n Walk Attacks the greasy build up on slippery kitchen floors, helping reduce slips and falls</a:t>
              </a:r>
            </a:p>
          </p:txBody>
        </p:sp>
        <p:sp>
          <p:nvSpPr>
            <p:cNvPr id="40" name="Round Same Side Corner Rectangle 39"/>
            <p:cNvSpPr/>
            <p:nvPr/>
          </p:nvSpPr>
          <p:spPr>
            <a:xfrm>
              <a:off x="5131710" y="1764092"/>
              <a:ext cx="2113809" cy="234456"/>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latin typeface="Arial Narrow" panose="020B0606020202030204" pitchFamily="34" charset="0"/>
                </a:rPr>
                <a:t>Solution</a:t>
              </a:r>
              <a:endParaRPr lang="en-GB" sz="1600" dirty="0">
                <a:latin typeface="Arial Narrow" panose="020B0606020202030204" pitchFamily="34" charset="0"/>
              </a:endParaRPr>
            </a:p>
          </p:txBody>
        </p:sp>
      </p:grpSp>
      <p:grpSp>
        <p:nvGrpSpPr>
          <p:cNvPr id="19" name="Group 18"/>
          <p:cNvGrpSpPr/>
          <p:nvPr/>
        </p:nvGrpSpPr>
        <p:grpSpPr>
          <a:xfrm>
            <a:off x="5273323" y="4226651"/>
            <a:ext cx="3377652" cy="1534172"/>
            <a:chOff x="5273323" y="4226651"/>
            <a:chExt cx="3377652" cy="1534172"/>
          </a:xfrm>
        </p:grpSpPr>
        <p:pic>
          <p:nvPicPr>
            <p:cNvPr id="2052"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63"/>
            <a:stretch/>
          </p:blipFill>
          <p:spPr bwMode="auto">
            <a:xfrm>
              <a:off x="5273323" y="4699793"/>
              <a:ext cx="857320" cy="106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6364370" y="4717761"/>
              <a:ext cx="832778" cy="104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ound Same Side Corner Rectangle 37"/>
            <p:cNvSpPr/>
            <p:nvPr/>
          </p:nvSpPr>
          <p:spPr>
            <a:xfrm>
              <a:off x="5273323" y="4535019"/>
              <a:ext cx="857317" cy="164774"/>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latin typeface="Arial Narrow" panose="020B0606020202030204" pitchFamily="34" charset="0"/>
                </a:rPr>
                <a:t>Problem</a:t>
              </a:r>
              <a:endParaRPr lang="en-GB" sz="1100" dirty="0">
                <a:latin typeface="Arial Narrow" panose="020B0606020202030204" pitchFamily="34" charset="0"/>
              </a:endParaRPr>
            </a:p>
          </p:txBody>
        </p:sp>
        <p:sp>
          <p:nvSpPr>
            <p:cNvPr id="41" name="Round Same Side Corner Rectangle 40"/>
            <p:cNvSpPr/>
            <p:nvPr/>
          </p:nvSpPr>
          <p:spPr>
            <a:xfrm>
              <a:off x="6350685" y="4535019"/>
              <a:ext cx="857317" cy="164774"/>
            </a:xfrm>
            <a:prstGeom prst="round2Same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latin typeface="Arial Narrow" panose="020B0606020202030204" pitchFamily="34" charset="0"/>
                </a:rPr>
                <a:t>Solution</a:t>
              </a:r>
              <a:endParaRPr lang="en-GB" sz="1100" dirty="0">
                <a:latin typeface="Arial Narrow" panose="020B0606020202030204" pitchFamily="34" charset="0"/>
              </a:endParaRPr>
            </a:p>
          </p:txBody>
        </p:sp>
        <p:sp>
          <p:nvSpPr>
            <p:cNvPr id="5" name="Rectangle 4"/>
            <p:cNvSpPr/>
            <p:nvPr/>
          </p:nvSpPr>
          <p:spPr>
            <a:xfrm>
              <a:off x="5292080" y="4226651"/>
              <a:ext cx="3358895" cy="307777"/>
            </a:xfrm>
            <a:prstGeom prst="rect">
              <a:avLst/>
            </a:prstGeom>
          </p:spPr>
          <p:txBody>
            <a:bodyPr wrap="square">
              <a:spAutoFit/>
            </a:bodyPr>
            <a:lstStyle/>
            <a:p>
              <a:r>
                <a:rPr lang="en-GB" sz="1400" dirty="0">
                  <a:solidFill>
                    <a:srgbClr val="0070C0"/>
                  </a:solidFill>
                  <a:latin typeface="Arial Narrow" panose="020B0606020202030204" pitchFamily="34" charset="0"/>
                  <a:cs typeface="Arial" panose="020B0604020202020204" pitchFamily="34" charset="0"/>
                </a:rPr>
                <a:t>C</a:t>
              </a:r>
              <a:r>
                <a:rPr lang="en-GB" sz="1400" dirty="0" smtClean="0">
                  <a:solidFill>
                    <a:srgbClr val="0070C0"/>
                  </a:solidFill>
                  <a:latin typeface="Arial Narrow" panose="020B0606020202030204" pitchFamily="34" charset="0"/>
                  <a:cs typeface="Arial" panose="020B0604020202020204" pitchFamily="34" charset="0"/>
                </a:rPr>
                <a:t>lean and Clog-free Drain </a:t>
              </a:r>
              <a:endParaRPr lang="en-GB" sz="1400" dirty="0">
                <a:solidFill>
                  <a:srgbClr val="0070C0"/>
                </a:solidFill>
                <a:latin typeface="Arial Narrow" panose="020B0606020202030204" pitchFamily="34" charset="0"/>
                <a:cs typeface="Arial" panose="020B0604020202020204" pitchFamily="34" charset="0"/>
              </a:endParaRPr>
            </a:p>
          </p:txBody>
        </p:sp>
      </p:grpSp>
      <p:pic>
        <p:nvPicPr>
          <p:cNvPr id="2055" name="Picture 7"/>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42974" y="1209769"/>
            <a:ext cx="2370462" cy="23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rot="10800000">
            <a:off x="14808" y="3335201"/>
            <a:ext cx="2054899" cy="102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4809" y="3341779"/>
            <a:ext cx="2160240" cy="938719"/>
          </a:xfrm>
          <a:prstGeom prst="rect">
            <a:avLst/>
          </a:prstGeom>
        </p:spPr>
        <p:txBody>
          <a:bodyPr wrap="square">
            <a:spAutoFit/>
          </a:bodyPr>
          <a:lstStyle/>
          <a:p>
            <a:r>
              <a:rPr lang="en-GB" sz="1100" dirty="0">
                <a:solidFill>
                  <a:schemeClr val="bg1"/>
                </a:solidFill>
                <a:latin typeface="Arial Narrow" panose="020B0606020202030204" pitchFamily="34" charset="0"/>
              </a:rPr>
              <a:t>KitchenPro Wash’n Walk is a no-rinse floor cleaner for foodservice areas. </a:t>
            </a:r>
            <a:r>
              <a:rPr lang="en-GB" sz="1100" b="1" dirty="0">
                <a:solidFill>
                  <a:schemeClr val="bg1"/>
                </a:solidFill>
                <a:latin typeface="Arial Narrow" panose="020B0606020202030204" pitchFamily="34" charset="0"/>
              </a:rPr>
              <a:t>Patented formula uses special enzymes to break down all types of kitchen grease </a:t>
            </a:r>
            <a:r>
              <a:rPr lang="en-GB" sz="1100" dirty="0">
                <a:solidFill>
                  <a:schemeClr val="bg1"/>
                </a:solidFill>
                <a:latin typeface="Arial Narrow" panose="020B0606020202030204" pitchFamily="34" charset="0"/>
              </a:rPr>
              <a:t>for superior cleaning. </a:t>
            </a:r>
          </a:p>
        </p:txBody>
      </p:sp>
      <p:grpSp>
        <p:nvGrpSpPr>
          <p:cNvPr id="18" name="Group 17"/>
          <p:cNvGrpSpPr/>
          <p:nvPr/>
        </p:nvGrpSpPr>
        <p:grpSpPr>
          <a:xfrm>
            <a:off x="14808" y="4763511"/>
            <a:ext cx="7230711" cy="1145009"/>
            <a:chOff x="14808" y="4763511"/>
            <a:chExt cx="7230711" cy="1145009"/>
          </a:xfrm>
        </p:grpSpPr>
        <p:grpSp>
          <p:nvGrpSpPr>
            <p:cNvPr id="61" name="Group 60"/>
            <p:cNvGrpSpPr/>
            <p:nvPr/>
          </p:nvGrpSpPr>
          <p:grpSpPr>
            <a:xfrm flipH="1">
              <a:off x="14808" y="4771295"/>
              <a:ext cx="5142614" cy="1118313"/>
              <a:chOff x="1619672" y="4874967"/>
              <a:chExt cx="5760634" cy="1118313"/>
            </a:xfrm>
          </p:grpSpPr>
          <p:sp>
            <p:nvSpPr>
              <p:cNvPr id="62" name="Rectangle 61"/>
              <p:cNvSpPr/>
              <p:nvPr/>
            </p:nvSpPr>
            <p:spPr>
              <a:xfrm rot="10800000">
                <a:off x="1619672" y="4877670"/>
                <a:ext cx="5760634" cy="111561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Connector 63"/>
              <p:cNvCxnSpPr/>
              <p:nvPr/>
            </p:nvCxnSpPr>
            <p:spPr>
              <a:xfrm>
                <a:off x="2593303" y="4874967"/>
                <a:ext cx="4787003"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2059" name="Picture 11"/>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139381" y="4949151"/>
              <a:ext cx="2538859" cy="37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1"/>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47148" y="5198427"/>
              <a:ext cx="2538859" cy="37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1519" y="4764638"/>
              <a:ext cx="585417" cy="246221"/>
            </a:xfrm>
            <a:prstGeom prst="rect">
              <a:avLst/>
            </a:prstGeom>
            <a:noFill/>
          </p:spPr>
          <p:txBody>
            <a:bodyPr wrap="none" rtlCol="0">
              <a:spAutoFit/>
            </a:bodyPr>
            <a:lstStyle/>
            <a:p>
              <a:r>
                <a:rPr lang="en-GB" sz="1000" dirty="0" smtClean="0">
                  <a:latin typeface="Arial Narrow" panose="020B0606020202030204" pitchFamily="34" charset="0"/>
                </a:rPr>
                <a:t>WEEK 0</a:t>
              </a:r>
              <a:endParaRPr lang="en-GB" sz="1000" dirty="0">
                <a:latin typeface="Arial Narrow" panose="020B0606020202030204" pitchFamily="34" charset="0"/>
              </a:endParaRPr>
            </a:p>
          </p:txBody>
        </p:sp>
        <p:sp>
          <p:nvSpPr>
            <p:cNvPr id="55" name="TextBox 54"/>
            <p:cNvSpPr txBox="1"/>
            <p:nvPr/>
          </p:nvSpPr>
          <p:spPr>
            <a:xfrm>
              <a:off x="1058756" y="4768341"/>
              <a:ext cx="675185" cy="246221"/>
            </a:xfrm>
            <a:prstGeom prst="rect">
              <a:avLst/>
            </a:prstGeom>
            <a:noFill/>
          </p:spPr>
          <p:txBody>
            <a:bodyPr wrap="none" rtlCol="0">
              <a:spAutoFit/>
            </a:bodyPr>
            <a:lstStyle/>
            <a:p>
              <a:r>
                <a:rPr lang="en-GB" sz="1000" dirty="0" smtClean="0">
                  <a:latin typeface="Arial Narrow" panose="020B0606020202030204" pitchFamily="34" charset="0"/>
                </a:rPr>
                <a:t>WEEK 1-3</a:t>
              </a:r>
              <a:endParaRPr lang="en-GB" sz="1000" dirty="0">
                <a:latin typeface="Arial Narrow" panose="020B0606020202030204" pitchFamily="34" charset="0"/>
              </a:endParaRPr>
            </a:p>
          </p:txBody>
        </p:sp>
        <p:sp>
          <p:nvSpPr>
            <p:cNvPr id="56" name="TextBox 55"/>
            <p:cNvSpPr txBox="1"/>
            <p:nvPr/>
          </p:nvSpPr>
          <p:spPr>
            <a:xfrm>
              <a:off x="1926633" y="4763511"/>
              <a:ext cx="675185" cy="246221"/>
            </a:xfrm>
            <a:prstGeom prst="rect">
              <a:avLst/>
            </a:prstGeom>
            <a:noFill/>
          </p:spPr>
          <p:txBody>
            <a:bodyPr wrap="none" rtlCol="0">
              <a:spAutoFit/>
            </a:bodyPr>
            <a:lstStyle/>
            <a:p>
              <a:r>
                <a:rPr lang="en-GB" sz="1000" dirty="0" smtClean="0">
                  <a:latin typeface="Arial Narrow" panose="020B0606020202030204" pitchFamily="34" charset="0"/>
                </a:rPr>
                <a:t>WEEK 3-6</a:t>
              </a:r>
              <a:endParaRPr lang="en-GB" sz="1000" dirty="0">
                <a:latin typeface="Arial Narrow" panose="020B0606020202030204" pitchFamily="34" charset="0"/>
              </a:endParaRPr>
            </a:p>
          </p:txBody>
        </p:sp>
        <p:sp>
          <p:nvSpPr>
            <p:cNvPr id="57" name="TextBox 56"/>
            <p:cNvSpPr txBox="1"/>
            <p:nvPr/>
          </p:nvSpPr>
          <p:spPr>
            <a:xfrm>
              <a:off x="200222" y="5569966"/>
              <a:ext cx="688009" cy="338554"/>
            </a:xfrm>
            <a:prstGeom prst="rect">
              <a:avLst/>
            </a:prstGeom>
            <a:noFill/>
          </p:spPr>
          <p:txBody>
            <a:bodyPr wrap="none" rtlCol="0">
              <a:spAutoFit/>
            </a:bodyPr>
            <a:lstStyle/>
            <a:p>
              <a:r>
                <a:rPr lang="en-GB" sz="800" dirty="0" smtClean="0">
                  <a:latin typeface="Arial Narrow" panose="020B0606020202030204" pitchFamily="34" charset="0"/>
                </a:rPr>
                <a:t>Grease bank </a:t>
              </a:r>
            </a:p>
            <a:p>
              <a:pPr algn="ctr"/>
              <a:r>
                <a:rPr lang="en-GB" sz="800" dirty="0" smtClean="0">
                  <a:latin typeface="Arial Narrow" panose="020B0606020202030204" pitchFamily="34" charset="0"/>
                </a:rPr>
                <a:t>full</a:t>
              </a:r>
              <a:endParaRPr lang="en-GB" sz="800" dirty="0">
                <a:latin typeface="Arial Narrow" panose="020B0606020202030204" pitchFamily="34" charset="0"/>
              </a:endParaRPr>
            </a:p>
          </p:txBody>
        </p:sp>
        <p:sp>
          <p:nvSpPr>
            <p:cNvPr id="58" name="TextBox 57"/>
            <p:cNvSpPr txBox="1"/>
            <p:nvPr/>
          </p:nvSpPr>
          <p:spPr>
            <a:xfrm>
              <a:off x="1052343" y="5569966"/>
              <a:ext cx="688009" cy="338554"/>
            </a:xfrm>
            <a:prstGeom prst="rect">
              <a:avLst/>
            </a:prstGeom>
            <a:noFill/>
          </p:spPr>
          <p:txBody>
            <a:bodyPr wrap="none" rtlCol="0">
              <a:spAutoFit/>
            </a:bodyPr>
            <a:lstStyle/>
            <a:p>
              <a:r>
                <a:rPr lang="en-GB" sz="800" dirty="0" smtClean="0">
                  <a:latin typeface="Arial Narrow" panose="020B0606020202030204" pitchFamily="34" charset="0"/>
                </a:rPr>
                <a:t>Grease bank </a:t>
              </a:r>
            </a:p>
            <a:p>
              <a:pPr algn="ctr"/>
              <a:r>
                <a:rPr lang="en-GB" sz="800" dirty="0" smtClean="0">
                  <a:latin typeface="Arial Narrow" panose="020B0606020202030204" pitchFamily="34" charset="0"/>
                </a:rPr>
                <a:t>half-empty</a:t>
              </a:r>
              <a:endParaRPr lang="en-GB" sz="800" dirty="0">
                <a:latin typeface="Arial Narrow" panose="020B0606020202030204" pitchFamily="34" charset="0"/>
              </a:endParaRPr>
            </a:p>
          </p:txBody>
        </p:sp>
        <p:sp>
          <p:nvSpPr>
            <p:cNvPr id="59" name="TextBox 58"/>
            <p:cNvSpPr txBox="1"/>
            <p:nvPr/>
          </p:nvSpPr>
          <p:spPr>
            <a:xfrm>
              <a:off x="1926633" y="5569599"/>
              <a:ext cx="688009" cy="338554"/>
            </a:xfrm>
            <a:prstGeom prst="rect">
              <a:avLst/>
            </a:prstGeom>
            <a:noFill/>
          </p:spPr>
          <p:txBody>
            <a:bodyPr wrap="none" rtlCol="0">
              <a:spAutoFit/>
            </a:bodyPr>
            <a:lstStyle/>
            <a:p>
              <a:r>
                <a:rPr lang="en-GB" sz="800" dirty="0" smtClean="0">
                  <a:latin typeface="Arial Narrow" panose="020B0606020202030204" pitchFamily="34" charset="0"/>
                </a:rPr>
                <a:t>Grease bank </a:t>
              </a:r>
            </a:p>
            <a:p>
              <a:pPr algn="ctr"/>
              <a:r>
                <a:rPr lang="en-GB" sz="800" dirty="0" smtClean="0">
                  <a:latin typeface="Arial Narrow" panose="020B0606020202030204" pitchFamily="34" charset="0"/>
                </a:rPr>
                <a:t>empty</a:t>
              </a:r>
              <a:endParaRPr lang="en-GB" sz="800" dirty="0">
                <a:latin typeface="Arial Narrow" panose="020B0606020202030204" pitchFamily="34" charset="0"/>
              </a:endParaRPr>
            </a:p>
          </p:txBody>
        </p:sp>
        <p:sp>
          <p:nvSpPr>
            <p:cNvPr id="14" name="Rectangle 13"/>
            <p:cNvSpPr/>
            <p:nvPr/>
          </p:nvSpPr>
          <p:spPr>
            <a:xfrm>
              <a:off x="2673519" y="4970671"/>
              <a:ext cx="4572000" cy="600164"/>
            </a:xfrm>
            <a:prstGeom prst="rect">
              <a:avLst/>
            </a:prstGeom>
          </p:spPr>
          <p:txBody>
            <a:bodyPr>
              <a:spAutoFit/>
            </a:bodyPr>
            <a:lstStyle/>
            <a:p>
              <a:r>
                <a:rPr lang="en-GB" sz="1100" dirty="0">
                  <a:latin typeface="Arial Narrow" panose="020B0606020202030204" pitchFamily="34" charset="0"/>
                </a:rPr>
                <a:t>Wash ‘n Walk® removes </a:t>
              </a:r>
              <a:endParaRPr lang="en-GB" sz="1100" dirty="0" smtClean="0">
                <a:latin typeface="Arial Narrow" panose="020B0606020202030204" pitchFamily="34" charset="0"/>
              </a:endParaRPr>
            </a:p>
            <a:p>
              <a:r>
                <a:rPr lang="en-GB" sz="1100" dirty="0" smtClean="0">
                  <a:latin typeface="Arial Narrow" panose="020B0606020202030204" pitchFamily="34" charset="0"/>
                </a:rPr>
                <a:t>the </a:t>
              </a:r>
              <a:r>
                <a:rPr lang="en-GB" sz="1100" dirty="0">
                  <a:latin typeface="Arial Narrow" panose="020B0606020202030204" pitchFamily="34" charset="0"/>
                </a:rPr>
                <a:t>packed in </a:t>
              </a:r>
              <a:r>
                <a:rPr lang="en-GB" sz="1100" dirty="0" smtClean="0">
                  <a:latin typeface="Arial Narrow" panose="020B0606020202030204" pitchFamily="34" charset="0"/>
                </a:rPr>
                <a:t>grease</a:t>
              </a:r>
            </a:p>
            <a:p>
              <a:r>
                <a:rPr lang="en-GB" sz="1100" dirty="0" smtClean="0">
                  <a:latin typeface="Arial Narrow" panose="020B0606020202030204" pitchFamily="34" charset="0"/>
                </a:rPr>
                <a:t> </a:t>
              </a:r>
              <a:r>
                <a:rPr lang="en-GB" sz="1100" dirty="0">
                  <a:latin typeface="Arial Narrow" panose="020B0606020202030204" pitchFamily="34" charset="0"/>
                </a:rPr>
                <a:t>from grout lines </a:t>
              </a:r>
            </a:p>
          </p:txBody>
        </p:sp>
      </p:grpSp>
      <p:sp>
        <p:nvSpPr>
          <p:cNvPr id="51" name="TextBox 50">
            <a:hlinkClick r:id="rId1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2" name="TextBox 51">
            <a:hlinkClick r:id="rId16"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4" name="TextBox 53">
            <a:hlinkClick r:id="rId17"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60" name="TextBox 59">
            <a:hlinkClick r:id="rId18"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63" name="TextBox 62">
            <a:hlinkClick r:id="rId1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5" name="Rectangle 64">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TextBox 65">
            <a:hlinkClick r:id="rId20"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67" name="TextBox 66">
            <a:hlinkClick r:id="rId15"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8" name="TextBox 67">
            <a:hlinkClick r:id="rId21"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9" name="TextBox 68">
            <a:hlinkClick r:id="rId22" action="ppaction://hlinksldjump"/>
          </p:cNvPr>
          <p:cNvSpPr txBox="1"/>
          <p:nvPr/>
        </p:nvSpPr>
        <p:spPr>
          <a:xfrm>
            <a:off x="7540787" y="3957771"/>
            <a:ext cx="1373095" cy="188902"/>
          </a:xfrm>
          <a:prstGeom prst="rect">
            <a:avLst/>
          </a:prstGeom>
          <a:noFill/>
        </p:spPr>
        <p:txBody>
          <a:bodyPr wrap="square" rtlCol="0">
            <a:spAutoFit/>
          </a:bodyPr>
          <a:lstStyle/>
          <a:p>
            <a:endParaRPr lang="en-GB" sz="1400" dirty="0"/>
          </a:p>
        </p:txBody>
      </p:sp>
      <p:sp>
        <p:nvSpPr>
          <p:cNvPr id="70" name="TextBox 69">
            <a:hlinkClick r:id="rId23"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71" name="TextBox 70"/>
          <p:cNvSpPr txBox="1"/>
          <p:nvPr/>
        </p:nvSpPr>
        <p:spPr>
          <a:xfrm>
            <a:off x="7495671" y="4653516"/>
            <a:ext cx="1429242" cy="166037"/>
          </a:xfrm>
          <a:prstGeom prst="rect">
            <a:avLst/>
          </a:prstGeom>
          <a:noFill/>
        </p:spPr>
        <p:txBody>
          <a:bodyPr wrap="square" rtlCol="0">
            <a:spAutoFit/>
          </a:bodyPr>
          <a:lstStyle/>
          <a:p>
            <a:endParaRPr lang="en-GB" sz="1200" dirty="0"/>
          </a:p>
        </p:txBody>
      </p:sp>
      <p:sp>
        <p:nvSpPr>
          <p:cNvPr id="72" name="TextBox 71">
            <a:hlinkClick r:id="rId24" action="ppaction://hlinksldjump"/>
          </p:cNvPr>
          <p:cNvSpPr txBox="1"/>
          <p:nvPr/>
        </p:nvSpPr>
        <p:spPr>
          <a:xfrm>
            <a:off x="7570556" y="3720383"/>
            <a:ext cx="1343326" cy="129060"/>
          </a:xfrm>
          <a:prstGeom prst="rect">
            <a:avLst/>
          </a:prstGeom>
          <a:noFill/>
        </p:spPr>
        <p:txBody>
          <a:bodyPr wrap="square" rtlCol="0">
            <a:spAutoFit/>
          </a:bodyPr>
          <a:lstStyle/>
          <a:p>
            <a:endParaRPr lang="en-GB" sz="1100" dirty="0"/>
          </a:p>
        </p:txBody>
      </p:sp>
      <p:grpSp>
        <p:nvGrpSpPr>
          <p:cNvPr id="73" name="Group 72"/>
          <p:cNvGrpSpPr/>
          <p:nvPr/>
        </p:nvGrpSpPr>
        <p:grpSpPr>
          <a:xfrm>
            <a:off x="8419885" y="56486"/>
            <a:ext cx="650563" cy="308320"/>
            <a:chOff x="8352387" y="6708921"/>
            <a:chExt cx="730859" cy="346375"/>
          </a:xfrm>
        </p:grpSpPr>
        <p:pic>
          <p:nvPicPr>
            <p:cNvPr id="74"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6" name="Rectangle 75">
            <a:hlinkClick r:id="rId27"/>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5020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rampal\Downloads\EPU-Chef_Female_WipingCount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095" b="3640"/>
          <a:stretch/>
        </p:blipFill>
        <p:spPr bwMode="auto">
          <a:xfrm>
            <a:off x="0" y="460703"/>
            <a:ext cx="9169275" cy="646630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4671"/>
          <a:stretch/>
        </p:blipFill>
        <p:spPr bwMode="auto">
          <a:xfrm>
            <a:off x="7380311" y="460703"/>
            <a:ext cx="1769143" cy="646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606422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7444636"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3698" y="3713371"/>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TextBox 78"/>
          <p:cNvSpPr txBox="1"/>
          <p:nvPr/>
        </p:nvSpPr>
        <p:spPr>
          <a:xfrm>
            <a:off x="7537042" y="2530088"/>
            <a:ext cx="1358064"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r>
              <a:rPr lang="en-GB" sz="1000" dirty="0">
                <a:solidFill>
                  <a:srgbClr val="0070C0"/>
                </a:solidFill>
                <a:latin typeface="Arial Narrow" panose="020B0606020202030204" pitchFamily="34" charset="0"/>
                <a:cs typeface="Arial" panose="020B0604020202020204" pitchFamily="34" charset="0"/>
              </a:rPr>
              <a:t>- </a:t>
            </a:r>
            <a:r>
              <a:rPr lang="en-GB" sz="1000" dirty="0" smtClean="0">
                <a:solidFill>
                  <a:srgbClr val="0070C0"/>
                </a:solidFill>
                <a:latin typeface="Arial Narrow" panose="020B0606020202030204" pitchFamily="34" charset="0"/>
                <a:cs typeface="Arial" panose="020B0604020202020204" pitchFamily="34" charset="0"/>
              </a:rPr>
              <a:t>Floor &amp; Drain info</a:t>
            </a:r>
            <a:endParaRPr lang="en-GB" sz="1000" dirty="0" smtClean="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grpSp>
        <p:nvGrpSpPr>
          <p:cNvPr id="11" name="Group 10"/>
          <p:cNvGrpSpPr/>
          <p:nvPr/>
        </p:nvGrpSpPr>
        <p:grpSpPr>
          <a:xfrm>
            <a:off x="307975" y="1588505"/>
            <a:ext cx="7136661" cy="4288767"/>
            <a:chOff x="307975" y="1588505"/>
            <a:chExt cx="7136661" cy="4288767"/>
          </a:xfrm>
        </p:grpSpPr>
        <p:pic>
          <p:nvPicPr>
            <p:cNvPr id="3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1588505"/>
              <a:ext cx="7072337"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54450" y="1637782"/>
              <a:ext cx="6890186" cy="3204078"/>
              <a:chOff x="554450" y="1637782"/>
              <a:chExt cx="6890186" cy="3204078"/>
            </a:xfrm>
          </p:grpSpPr>
          <p:sp>
            <p:nvSpPr>
              <p:cNvPr id="3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Floor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35" name="Straight Connector 3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119478" y="2044693"/>
                <a:ext cx="1796338" cy="2062103"/>
              </a:xfrm>
              <a:prstGeom prst="rect">
                <a:avLst/>
              </a:prstGeom>
            </p:spPr>
            <p:txBody>
              <a:bodyPr wrap="square">
                <a:spAutoFit/>
              </a:bodyPr>
              <a:lstStyle/>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WASH´N WALK </a:t>
                </a:r>
                <a:r>
                  <a:rPr lang="en-GB" sz="800" dirty="0">
                    <a:solidFill>
                      <a:schemeClr val="bg1"/>
                    </a:solidFill>
                    <a:latin typeface="Arial Narrow" panose="020B0606020202030204" pitchFamily="34" charset="0"/>
                  </a:rPr>
                  <a:t>No rinse kitchen floor cleaner removes incrusted grease over time for cleaner and safer floor. 2 x 2L 9081930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KITCHENPRO FLOOR </a:t>
                </a:r>
                <a:r>
                  <a:rPr lang="en-GB" sz="800" dirty="0">
                    <a:solidFill>
                      <a:schemeClr val="bg1"/>
                    </a:solidFill>
                    <a:latin typeface="Arial Narrow" panose="020B0606020202030204" pitchFamily="34" charset="0"/>
                  </a:rPr>
                  <a:t>Powerful kitchen floor cleaner for all cleaning processes: Mop, Scrub, Spray. 2 x 2L 9081870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OASIS PRO 33 </a:t>
                </a:r>
                <a:r>
                  <a:rPr lang="en-GB" sz="800" b="1" dirty="0" smtClean="0">
                    <a:solidFill>
                      <a:schemeClr val="bg1"/>
                    </a:solidFill>
                    <a:latin typeface="Arial Narrow" panose="020B0606020202030204" pitchFamily="34" charset="0"/>
                  </a:rPr>
                  <a:t>PREMIUM  </a:t>
                </a:r>
                <a:r>
                  <a:rPr lang="en-GB" sz="800" dirty="0">
                    <a:solidFill>
                      <a:schemeClr val="bg1"/>
                    </a:solidFill>
                    <a:latin typeface="Arial Narrow" panose="020B0606020202030204" pitchFamily="34" charset="0"/>
                  </a:rPr>
                  <a:t>Highly concentrated floor cleaner suitable for all floor types with special dirt removal technology. 2 x 2L 9053570 </a:t>
                </a:r>
                <a:r>
                  <a:rPr lang="en-GB" sz="800" dirty="0"/>
                  <a:t>	</a:t>
                </a:r>
                <a:endParaRPr lang="en-GB" sz="800" dirty="0" smtClean="0">
                  <a:solidFill>
                    <a:schemeClr val="bg1"/>
                  </a:solidFill>
                  <a:latin typeface="Arial Narrow" panose="020B0606020202030204" pitchFamily="34" charset="0"/>
                </a:endParaRPr>
              </a:p>
            </p:txBody>
          </p:sp>
          <p:sp>
            <p:nvSpPr>
              <p:cNvPr id="41" name="Rectangle 40"/>
              <p:cNvSpPr/>
              <p:nvPr/>
            </p:nvSpPr>
            <p:spPr>
              <a:xfrm>
                <a:off x="3448707" y="2036041"/>
                <a:ext cx="1627349" cy="1369606"/>
              </a:xfrm>
              <a:prstGeom prst="rect">
                <a:avLst/>
              </a:prstGeom>
            </p:spPr>
            <p:txBody>
              <a:bodyPr wrap="square">
                <a:spAutoFit/>
              </a:bodyPr>
              <a:lstStyle/>
              <a:p>
                <a:r>
                  <a:rPr lang="en-GB" sz="800" b="1" dirty="0">
                    <a:solidFill>
                      <a:schemeClr val="bg1"/>
                    </a:solidFill>
                    <a:latin typeface="Arial Narrow" panose="020B0606020202030204" pitchFamily="34" charset="0"/>
                  </a:rPr>
                  <a:t>FREEDRAIN </a:t>
                </a:r>
                <a:r>
                  <a:rPr lang="en-GB" sz="800" dirty="0">
                    <a:solidFill>
                      <a:schemeClr val="bg1"/>
                    </a:solidFill>
                    <a:latin typeface="Arial Narrow" panose="020B0606020202030204" pitchFamily="34" charset="0"/>
                  </a:rPr>
                  <a:t>Biological liquid drain and grease traps maintenance cleaner.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5L 902161 </a:t>
                </a:r>
                <a:r>
                  <a:rPr lang="en-GB" sz="800" dirty="0"/>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2" name="Rectangle 41"/>
              <p:cNvSpPr/>
              <p:nvPr/>
            </p:nvSpPr>
            <p:spPr>
              <a:xfrm>
                <a:off x="5648298" y="2033146"/>
                <a:ext cx="1796338" cy="2800767"/>
              </a:xfrm>
              <a:prstGeom prst="rect">
                <a:avLst/>
              </a:prstGeom>
            </p:spPr>
            <p:txBody>
              <a:bodyPr wrap="square">
                <a:spAutoFit/>
              </a:bodyPr>
              <a:lstStyle/>
              <a:p>
                <a:r>
                  <a:rPr lang="en-GB" sz="800" b="1" dirty="0" smtClean="0">
                    <a:solidFill>
                      <a:schemeClr val="bg1"/>
                    </a:solidFill>
                    <a:latin typeface="Arial Narrow" panose="020B0606020202030204" pitchFamily="34" charset="0"/>
                  </a:rPr>
                  <a:t>BLIZZARD </a:t>
                </a:r>
                <a:r>
                  <a:rPr lang="en-GB" sz="800" b="1" dirty="0">
                    <a:solidFill>
                      <a:schemeClr val="bg1"/>
                    </a:solidFill>
                    <a:latin typeface="Arial Narrow" panose="020B0606020202030204" pitchFamily="34" charset="0"/>
                  </a:rPr>
                  <a:t>COMBIPACK </a:t>
                </a:r>
                <a:r>
                  <a:rPr lang="en-GB" sz="800" dirty="0">
                    <a:solidFill>
                      <a:schemeClr val="bg1"/>
                    </a:solidFill>
                    <a:latin typeface="Arial Narrow" panose="020B0606020202030204" pitchFamily="34" charset="0"/>
                  </a:rPr>
                  <a:t>Starter kit for floor cleaning consisting of single castor bucket, mop holder and handle as well as a flat cotton mop. </a:t>
                </a:r>
                <a:r>
                  <a:rPr lang="en-GB" sz="800" dirty="0" smtClean="0">
                    <a:solidFill>
                      <a:schemeClr val="bg1"/>
                    </a:solidFill>
                    <a:latin typeface="Arial Narrow" panose="020B0606020202030204" pitchFamily="34" charset="0"/>
                  </a:rPr>
                  <a:t>Starter </a:t>
                </a:r>
                <a:r>
                  <a:rPr lang="en-GB" sz="800" dirty="0">
                    <a:solidFill>
                      <a:schemeClr val="bg1"/>
                    </a:solidFill>
                    <a:latin typeface="Arial Narrow" panose="020B0606020202030204" pitchFamily="34" charset="0"/>
                  </a:rPr>
                  <a:t>Kit, 40cm holder, single castor </a:t>
                </a:r>
                <a:r>
                  <a:rPr lang="en-GB" sz="800" dirty="0" smtClean="0">
                    <a:solidFill>
                      <a:schemeClr val="bg1"/>
                    </a:solidFill>
                    <a:latin typeface="Arial Narrow" panose="020B0606020202030204" pitchFamily="34" charset="0"/>
                  </a:rPr>
                  <a:t>8129</a:t>
                </a:r>
              </a:p>
              <a:p>
                <a:r>
                  <a:rPr lang="en-GB" sz="800" dirty="0">
                    <a:solidFill>
                      <a:schemeClr val="bg1"/>
                    </a:solidFill>
                    <a:latin typeface="Arial Narrow" panose="020B0606020202030204" pitchFamily="34" charset="0"/>
                  </a:rPr>
                  <a:t>Blizzard Mop with Clip replacement head also available 8100 </a:t>
                </a:r>
              </a:p>
              <a:p>
                <a:endParaRPr lang="en-GB" sz="8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RASANT </a:t>
                </a:r>
                <a:r>
                  <a:rPr lang="en-GB" sz="800" b="1" dirty="0">
                    <a:solidFill>
                      <a:schemeClr val="bg1"/>
                    </a:solidFill>
                    <a:latin typeface="Arial Narrow" panose="020B0606020202030204" pitchFamily="34" charset="0"/>
                  </a:rPr>
                  <a:t>XPRESS MINI </a:t>
                </a:r>
                <a:r>
                  <a:rPr lang="en-GB" sz="800" dirty="0">
                    <a:solidFill>
                      <a:schemeClr val="bg1"/>
                    </a:solidFill>
                    <a:latin typeface="Arial Narrow" panose="020B0606020202030204" pitchFamily="34" charset="0"/>
                  </a:rPr>
                  <a:t>Starter kit for front of house floor cleaning consisting of bucket, mop holder and handle and a </a:t>
                </a:r>
                <a:r>
                  <a:rPr lang="en-GB" sz="800" dirty="0" err="1" smtClean="0">
                    <a:solidFill>
                      <a:schemeClr val="bg1"/>
                    </a:solidFill>
                    <a:latin typeface="Arial Narrow" panose="020B0606020202030204" pitchFamily="34" charset="0"/>
                  </a:rPr>
                  <a:t>microfibre</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mop. </a:t>
                </a:r>
                <a:r>
                  <a:rPr lang="en-GB" sz="800" dirty="0" smtClean="0">
                    <a:solidFill>
                      <a:schemeClr val="bg1"/>
                    </a:solidFill>
                    <a:latin typeface="Arial Narrow" panose="020B0606020202030204" pitchFamily="34" charset="0"/>
                  </a:rPr>
                  <a:t>Starter </a:t>
                </a:r>
                <a:r>
                  <a:rPr lang="en-GB" sz="800" dirty="0">
                    <a:solidFill>
                      <a:schemeClr val="bg1"/>
                    </a:solidFill>
                    <a:latin typeface="Arial Narrow" panose="020B0606020202030204" pitchFamily="34" charset="0"/>
                  </a:rPr>
                  <a:t>Kit </a:t>
                </a:r>
                <a:r>
                  <a:rPr lang="en-GB" sz="800"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8161</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RASANT </a:t>
                </a:r>
                <a:r>
                  <a:rPr lang="en-GB" sz="800" b="1" dirty="0">
                    <a:solidFill>
                      <a:schemeClr val="bg1"/>
                    </a:solidFill>
                    <a:latin typeface="Arial Narrow" panose="020B0606020202030204" pitchFamily="34" charset="0"/>
                  </a:rPr>
                  <a:t>XPRESS MINI </a:t>
                </a:r>
                <a:r>
                  <a:rPr lang="en-GB" sz="800" b="1" dirty="0" smtClean="0">
                    <a:solidFill>
                      <a:schemeClr val="bg1"/>
                    </a:solidFill>
                    <a:latin typeface="Arial Narrow" panose="020B0606020202030204" pitchFamily="34" charset="0"/>
                  </a:rPr>
                  <a:t>MOP</a:t>
                </a:r>
              </a:p>
              <a:p>
                <a:r>
                  <a:rPr lang="en-GB" sz="800" dirty="0" err="1" smtClean="0">
                    <a:solidFill>
                      <a:schemeClr val="bg1"/>
                    </a:solidFill>
                    <a:latin typeface="Arial Narrow" panose="020B0606020202030204" pitchFamily="34" charset="0"/>
                  </a:rPr>
                  <a:t>Rasant</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Xpress mini </a:t>
                </a:r>
                <a:r>
                  <a:rPr lang="en-GB" sz="800" dirty="0" smtClean="0">
                    <a:solidFill>
                      <a:schemeClr val="bg1"/>
                    </a:solidFill>
                    <a:latin typeface="Arial Narrow" panose="020B0606020202030204" pitchFamily="34" charset="0"/>
                  </a:rPr>
                  <a:t>mop 1 x 1 8166</a:t>
                </a:r>
              </a:p>
              <a:p>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39" name="Picture 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54451" y="2079734"/>
                <a:ext cx="522488" cy="522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54450" y="2791029"/>
                <a:ext cx="522488" cy="522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558913" y="4185424"/>
                <a:ext cx="522630" cy="65643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63518" y="3437146"/>
                <a:ext cx="513420" cy="5134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2935233" y="2088748"/>
                <a:ext cx="513474" cy="51347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5163372" y="2084318"/>
                <a:ext cx="513474" cy="5133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9" name="Picture 7"/>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5174181" y="3043721"/>
                <a:ext cx="513976" cy="4572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0" name="Picture 7"/>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5162870" y="3740182"/>
                <a:ext cx="513976" cy="40889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2" name="Content Placeholder 4"/>
              <p:cNvSpPr txBox="1">
                <a:spLocks/>
              </p:cNvSpPr>
              <p:nvPr/>
            </p:nvSpPr>
            <p:spPr bwMode="auto">
              <a:xfrm>
                <a:off x="2915816"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Drain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3" name="Straight Connector 52"/>
              <p:cNvCxnSpPr/>
              <p:nvPr/>
            </p:nvCxnSpPr>
            <p:spPr>
              <a:xfrm>
                <a:off x="2975367"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ontent Placeholder 4"/>
              <p:cNvSpPr txBox="1">
                <a:spLocks/>
              </p:cNvSpPr>
              <p:nvPr/>
            </p:nvSpPr>
            <p:spPr bwMode="auto">
              <a:xfrm>
                <a:off x="5245045" y="1637782"/>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Cleaning tools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5" name="Straight Connector 54"/>
              <p:cNvCxnSpPr/>
              <p:nvPr/>
            </p:nvCxnSpPr>
            <p:spPr>
              <a:xfrm>
                <a:off x="5304596" y="1906752"/>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6" name="TextBox 55"/>
          <p:cNvSpPr txBox="1"/>
          <p:nvPr/>
        </p:nvSpPr>
        <p:spPr>
          <a:xfrm>
            <a:off x="316504" y="698068"/>
            <a:ext cx="6264407"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Floor and Drain</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Floor Cleaning Solutions</a:t>
            </a:r>
            <a:endParaRPr lang="en-GB" sz="2400" dirty="0">
              <a:solidFill>
                <a:srgbClr val="0070C0"/>
              </a:solidFill>
              <a:latin typeface="Arial Narrow" panose="020B0606020202030204" pitchFamily="34" charset="0"/>
              <a:cs typeface="Arial" panose="020B0604020202020204" pitchFamily="34" charset="0"/>
            </a:endParaRPr>
          </a:p>
        </p:txBody>
      </p:sp>
      <p:sp>
        <p:nvSpPr>
          <p:cNvPr id="44" name="TextBox 43">
            <a:hlinkClick r:id="rId17"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5" name="TextBox 44">
            <a:hlinkClick r:id="rId18"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46" name="TextBox 45">
            <a:hlinkClick r:id="rId19"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7" name="TextBox 46">
            <a:hlinkClick r:id="rId20"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7" name="TextBox 56">
            <a:hlinkClick r:id="rId21"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8" name="Rectangle 57">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hlinkClick r:id="rId22"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60" name="TextBox 59">
            <a:hlinkClick r:id="rId17"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1" name="TextBox 60">
            <a:hlinkClick r:id="rId23"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2" name="TextBox 61">
            <a:hlinkClick r:id="rId24"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3" name="TextBox 62">
            <a:hlinkClick r:id="rId25" action="ppaction://hlinksldjump"/>
          </p:cNvPr>
          <p:cNvSpPr txBox="1"/>
          <p:nvPr/>
        </p:nvSpPr>
        <p:spPr>
          <a:xfrm>
            <a:off x="7522011" y="3950566"/>
            <a:ext cx="1373095" cy="188902"/>
          </a:xfrm>
          <a:prstGeom prst="rect">
            <a:avLst/>
          </a:prstGeom>
          <a:noFill/>
        </p:spPr>
        <p:txBody>
          <a:bodyPr wrap="square" rtlCol="0">
            <a:spAutoFit/>
          </a:bodyPr>
          <a:lstStyle/>
          <a:p>
            <a:endParaRPr lang="en-GB" sz="1400" dirty="0"/>
          </a:p>
        </p:txBody>
      </p:sp>
      <p:sp>
        <p:nvSpPr>
          <p:cNvPr id="64" name="TextBox 63">
            <a:hlinkClick r:id="rId26"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65" name="TextBox 64"/>
          <p:cNvSpPr txBox="1"/>
          <p:nvPr/>
        </p:nvSpPr>
        <p:spPr>
          <a:xfrm>
            <a:off x="7495671" y="4653516"/>
            <a:ext cx="1429242" cy="166037"/>
          </a:xfrm>
          <a:prstGeom prst="rect">
            <a:avLst/>
          </a:prstGeom>
          <a:noFill/>
        </p:spPr>
        <p:txBody>
          <a:bodyPr wrap="square" rtlCol="0">
            <a:spAutoFit/>
          </a:bodyPr>
          <a:lstStyle/>
          <a:p>
            <a:endParaRPr lang="en-GB" sz="1200" dirty="0"/>
          </a:p>
        </p:txBody>
      </p:sp>
      <p:grpSp>
        <p:nvGrpSpPr>
          <p:cNvPr id="66" name="Group 65"/>
          <p:cNvGrpSpPr/>
          <p:nvPr/>
        </p:nvGrpSpPr>
        <p:grpSpPr>
          <a:xfrm>
            <a:off x="8419885" y="56486"/>
            <a:ext cx="650563" cy="308320"/>
            <a:chOff x="8352387" y="6708921"/>
            <a:chExt cx="730859" cy="346375"/>
          </a:xfrm>
        </p:grpSpPr>
        <p:pic>
          <p:nvPicPr>
            <p:cNvPr id="67" name="Picture 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9" name="Rectangle 68">
            <a:hlinkClick r:id="rId2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31633" y="4393620"/>
            <a:ext cx="269222" cy="269222"/>
          </a:xfrm>
          <a:prstGeom prst="rect">
            <a:avLst/>
          </a:prstGeom>
        </p:spPr>
      </p:pic>
      <p:sp>
        <p:nvSpPr>
          <p:cNvPr id="2" name="TextBox 1"/>
          <p:cNvSpPr txBox="1"/>
          <p:nvPr/>
        </p:nvSpPr>
        <p:spPr>
          <a:xfrm>
            <a:off x="1130474" y="4144308"/>
            <a:ext cx="1401159" cy="1200329"/>
          </a:xfrm>
          <a:prstGeom prst="rect">
            <a:avLst/>
          </a:prstGeom>
          <a:noFill/>
        </p:spPr>
        <p:txBody>
          <a:bodyPr wrap="square" rtlCol="0">
            <a:spAutoFit/>
          </a:bodyPr>
          <a:lstStyle/>
          <a:p>
            <a:r>
              <a:rPr lang="en-GB" sz="800" b="1" dirty="0" smtClean="0">
                <a:solidFill>
                  <a:schemeClr val="bg1"/>
                </a:solidFill>
                <a:latin typeface="Arial Narrow" panose="020B0606020202030204" pitchFamily="34" charset="0"/>
              </a:rPr>
              <a:t>MAXX </a:t>
            </a:r>
            <a:r>
              <a:rPr lang="en-GB" sz="800" b="1" dirty="0">
                <a:solidFill>
                  <a:schemeClr val="bg1"/>
                </a:solidFill>
                <a:latin typeface="Arial Narrow" panose="020B0606020202030204" pitchFamily="34" charset="0"/>
              </a:rPr>
              <a:t>MAGIC2 </a:t>
            </a:r>
            <a:r>
              <a:rPr lang="en-GB" sz="800" dirty="0">
                <a:solidFill>
                  <a:schemeClr val="bg1"/>
                </a:solidFill>
                <a:latin typeface="Arial Narrow" panose="020B0606020202030204" pitchFamily="34" charset="0"/>
              </a:rPr>
              <a:t>Super-wetting floor cleaner suitable for all kind of floors like tiles, vinyl, natural and artificial stones. The super-wetting technology removes light to heavy dirt ingrained deep in the pores of the floor.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1L 9084460 , 2 x 5L 9084500 </a:t>
            </a:r>
          </a:p>
        </p:txBody>
      </p:sp>
    </p:spTree>
    <p:extLst>
      <p:ext uri="{BB962C8B-B14F-4D97-AF65-F5344CB8AC3E}">
        <p14:creationId xmlns:p14="http://schemas.microsoft.com/office/powerpoint/2010/main" val="370173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17146"/>
          <a:stretch/>
        </p:blipFill>
        <p:spPr bwMode="auto">
          <a:xfrm>
            <a:off x="-268797" y="-916343"/>
            <a:ext cx="9383171" cy="777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9199112"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046"/>
          <a:stretch/>
        </p:blipFill>
        <p:spPr bwMode="auto">
          <a:xfrm>
            <a:off x="7380311" y="460704"/>
            <a:ext cx="1769143" cy="642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259266" cy="815608"/>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Multi-Surface Cleaners</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300" dirty="0">
                <a:solidFill>
                  <a:srgbClr val="0070C0"/>
                </a:solidFill>
                <a:latin typeface="Arial Narrow" panose="020B0606020202030204" pitchFamily="34" charset="0"/>
                <a:cs typeface="Arial" panose="020B0604020202020204" pitchFamily="34" charset="0"/>
              </a:rPr>
              <a:t>E</a:t>
            </a:r>
            <a:r>
              <a:rPr lang="en-GB" sz="2300" dirty="0" smtClean="0">
                <a:solidFill>
                  <a:srgbClr val="0070C0"/>
                </a:solidFill>
                <a:latin typeface="Arial Narrow" panose="020B0606020202030204" pitchFamily="34" charset="0"/>
                <a:cs typeface="Arial" panose="020B0604020202020204" pitchFamily="34" charset="0"/>
              </a:rPr>
              <a:t>ffective Multi-Surface </a:t>
            </a:r>
            <a:r>
              <a:rPr lang="en-GB" sz="2300" dirty="0">
                <a:solidFill>
                  <a:srgbClr val="0070C0"/>
                </a:solidFill>
                <a:latin typeface="Arial Narrow" panose="020B0606020202030204" pitchFamily="34" charset="0"/>
                <a:cs typeface="Arial" panose="020B0604020202020204" pitchFamily="34" charset="0"/>
              </a:rPr>
              <a:t>C</a:t>
            </a:r>
            <a:r>
              <a:rPr lang="en-GB" sz="2300" dirty="0" smtClean="0">
                <a:solidFill>
                  <a:srgbClr val="0070C0"/>
                </a:solidFill>
                <a:latin typeface="Arial Narrow" panose="020B0606020202030204" pitchFamily="34" charset="0"/>
                <a:cs typeface="Arial" panose="020B0604020202020204" pitchFamily="34" charset="0"/>
              </a:rPr>
              <a:t>leaners and Food Contact Disinfectants </a:t>
            </a:r>
            <a:endParaRPr lang="en-GB" sz="23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534394" cy="24622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Multi-Surface </a:t>
            </a:r>
            <a:r>
              <a:rPr lang="en-GB" sz="1100" dirty="0" smtClean="0">
                <a:solidFill>
                  <a:srgbClr val="0070C0"/>
                </a:solidFill>
                <a:latin typeface="Arial Narrow" panose="020B0606020202030204" pitchFamily="34" charset="0"/>
                <a:cs typeface="Arial" panose="020B0604020202020204" pitchFamily="34" charset="0"/>
              </a:rPr>
              <a:t>Cleaners</a:t>
            </a:r>
          </a:p>
          <a:p>
            <a:r>
              <a:rPr lang="en-GB" sz="1000" dirty="0">
                <a:solidFill>
                  <a:schemeClr val="bg1">
                    <a:lumMod val="65000"/>
                  </a:schemeClr>
                </a:solidFill>
                <a:latin typeface="Arial Narrow" panose="020B0606020202030204" pitchFamily="34" charset="0"/>
                <a:cs typeface="Arial" panose="020B0604020202020204" pitchFamily="34" charset="0"/>
              </a:rPr>
              <a:t>- Multi–Surface Cleaners info</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81661" y="388579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p:cNvGrpSpPr/>
          <p:nvPr/>
        </p:nvGrpSpPr>
        <p:grpSpPr>
          <a:xfrm>
            <a:off x="-612576" y="1599615"/>
            <a:ext cx="7940409" cy="4498036"/>
            <a:chOff x="-612576" y="1599615"/>
            <a:chExt cx="7940409" cy="4498036"/>
          </a:xfrm>
        </p:grpSpPr>
        <p:sp>
          <p:nvSpPr>
            <p:cNvPr id="32" name="Content Placeholder 4"/>
            <p:cNvSpPr txBox="1">
              <a:spLocks/>
            </p:cNvSpPr>
            <p:nvPr/>
          </p:nvSpPr>
          <p:spPr bwMode="auto">
            <a:xfrm>
              <a:off x="283801" y="15996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Remove Greasy Soil or Film Easily</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33" name="Straight Connector 32"/>
            <p:cNvCxnSpPr/>
            <p:nvPr/>
          </p:nvCxnSpPr>
          <p:spPr>
            <a:xfrm>
              <a:off x="343484" y="1890396"/>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4" name="Content Placeholder 4"/>
            <p:cNvSpPr txBox="1">
              <a:spLocks/>
            </p:cNvSpPr>
            <p:nvPr/>
          </p:nvSpPr>
          <p:spPr bwMode="auto">
            <a:xfrm>
              <a:off x="4237506" y="1599615"/>
              <a:ext cx="3007054"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Streak-Free Glass Every time</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35" name="Straight Connector 34"/>
            <p:cNvCxnSpPr/>
            <p:nvPr/>
          </p:nvCxnSpPr>
          <p:spPr>
            <a:xfrm>
              <a:off x="4297189" y="1884733"/>
              <a:ext cx="27702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7" name="Content Placeholder 4"/>
            <p:cNvSpPr txBox="1">
              <a:spLocks/>
            </p:cNvSpPr>
            <p:nvPr/>
          </p:nvSpPr>
          <p:spPr bwMode="auto">
            <a:xfrm>
              <a:off x="293244" y="3767604"/>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Ensure Safety with Disinfected Surfaces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38" name="Straight Connector 37"/>
            <p:cNvCxnSpPr/>
            <p:nvPr/>
          </p:nvCxnSpPr>
          <p:spPr>
            <a:xfrm>
              <a:off x="352927" y="4065435"/>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Content Placeholder 4"/>
            <p:cNvSpPr txBox="1">
              <a:spLocks/>
            </p:cNvSpPr>
            <p:nvPr/>
          </p:nvSpPr>
          <p:spPr bwMode="auto">
            <a:xfrm>
              <a:off x="4177823" y="3767604"/>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Maintain Correct Chemical Levels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40" name="Straight Connector 39"/>
            <p:cNvCxnSpPr/>
            <p:nvPr/>
          </p:nvCxnSpPr>
          <p:spPr>
            <a:xfrm>
              <a:off x="4237506" y="4065435"/>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5295" y="1959904"/>
              <a:ext cx="2264273" cy="145602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350869" y="1962706"/>
              <a:ext cx="2264271" cy="14560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20"/>
            <a:stretch/>
          </p:blipFill>
          <p:spPr bwMode="auto">
            <a:xfrm>
              <a:off x="377485" y="4157208"/>
              <a:ext cx="2322083" cy="149320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386790" y="4158179"/>
              <a:ext cx="2264271" cy="150951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5878289" y="2444980"/>
              <a:ext cx="1390111" cy="139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2142579" y="4903808"/>
              <a:ext cx="1193843" cy="119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Content Placeholder 4"/>
            <p:cNvSpPr txBox="1">
              <a:spLocks/>
            </p:cNvSpPr>
            <p:nvPr/>
          </p:nvSpPr>
          <p:spPr bwMode="auto">
            <a:xfrm>
              <a:off x="-612576" y="5643032"/>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KitchenPro Des Special</a:t>
              </a:r>
              <a:endParaRPr lang="en-GB" sz="1200" b="1" dirty="0" smtClean="0">
                <a:solidFill>
                  <a:schemeClr val="tx1"/>
                </a:solidFill>
                <a:latin typeface="Arial Narrow" panose="020B0606020202030204" pitchFamily="34" charset="0"/>
                <a:cs typeface="Arial" panose="020B0604020202020204" pitchFamily="34" charset="0"/>
              </a:endParaRPr>
            </a:p>
          </p:txBody>
        </p:sp>
        <p:sp>
          <p:nvSpPr>
            <p:cNvPr id="55" name="Content Placeholder 4"/>
            <p:cNvSpPr txBox="1">
              <a:spLocks/>
            </p:cNvSpPr>
            <p:nvPr/>
          </p:nvSpPr>
          <p:spPr bwMode="auto">
            <a:xfrm>
              <a:off x="-594245" y="3415932"/>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Oasis Pro 16 Premium</a:t>
              </a:r>
              <a:endParaRPr lang="en-GB" sz="1200" b="1" dirty="0" smtClean="0">
                <a:solidFill>
                  <a:schemeClr val="tx1"/>
                </a:solidFill>
                <a:latin typeface="Arial Narrow" panose="020B0606020202030204" pitchFamily="34" charset="0"/>
                <a:cs typeface="Arial" panose="020B0604020202020204" pitchFamily="34" charset="0"/>
              </a:endParaRPr>
            </a:p>
          </p:txBody>
        </p:sp>
        <p:sp>
          <p:nvSpPr>
            <p:cNvPr id="56" name="Content Placeholder 4"/>
            <p:cNvSpPr txBox="1">
              <a:spLocks/>
            </p:cNvSpPr>
            <p:nvPr/>
          </p:nvSpPr>
          <p:spPr bwMode="auto">
            <a:xfrm>
              <a:off x="3501051" y="5637739"/>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Dosing Station</a:t>
              </a:r>
              <a:endParaRPr lang="en-GB" sz="1200" b="1" dirty="0" smtClean="0">
                <a:solidFill>
                  <a:schemeClr val="tx1"/>
                </a:solidFill>
                <a:latin typeface="Arial Narrow" panose="020B0606020202030204" pitchFamily="34" charset="0"/>
                <a:cs typeface="Arial" panose="020B0604020202020204" pitchFamily="34" charset="0"/>
              </a:endParaRPr>
            </a:p>
          </p:txBody>
        </p:sp>
        <p:sp>
          <p:nvSpPr>
            <p:cNvPr id="57" name="Content Placeholder 4"/>
            <p:cNvSpPr txBox="1">
              <a:spLocks/>
            </p:cNvSpPr>
            <p:nvPr/>
          </p:nvSpPr>
          <p:spPr bwMode="auto">
            <a:xfrm>
              <a:off x="3300297" y="3415932"/>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buNone/>
              </a:pPr>
              <a:r>
                <a:rPr lang="en-GB" sz="1200" b="1" dirty="0" smtClean="0">
                  <a:solidFill>
                    <a:schemeClr val="tx1"/>
                  </a:solidFill>
                  <a:latin typeface="Arial Narrow" panose="020B0606020202030204" pitchFamily="34" charset="0"/>
                </a:rPr>
                <a:t>MAXX </a:t>
              </a:r>
              <a:r>
                <a:rPr lang="en-GB" sz="1200" b="1" dirty="0">
                  <a:solidFill>
                    <a:schemeClr val="tx1"/>
                  </a:solidFill>
                  <a:latin typeface="Arial Narrow" panose="020B0606020202030204" pitchFamily="34" charset="0"/>
                </a:rPr>
                <a:t>Windus C2 </a:t>
              </a:r>
            </a:p>
          </p:txBody>
        </p:sp>
      </p:grpSp>
      <p:sp>
        <p:nvSpPr>
          <p:cNvPr id="41" name="TextBox 40">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2" name="TextBox 41">
            <a:hlinkClick r:id="rId15"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43" name="TextBox 42">
            <a:hlinkClick r:id="rId16"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4" name="TextBox 43">
            <a:hlinkClick r:id="rId17"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45" name="TextBox 44">
            <a:hlinkClick r:id="rId1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6" name="Rectangle 45">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hlinkClick r:id="rId19"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0" name="TextBox 49">
            <a:hlinkClick r:id="rId14"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1" name="TextBox 50">
            <a:hlinkClick r:id="rId20"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2" name="TextBox 51">
            <a:hlinkClick r:id="rId21"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4" name="TextBox 53">
            <a:hlinkClick r:id="rId22"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58" name="TextBox 57"/>
          <p:cNvSpPr txBox="1"/>
          <p:nvPr/>
        </p:nvSpPr>
        <p:spPr>
          <a:xfrm>
            <a:off x="7495671" y="4653516"/>
            <a:ext cx="1429242" cy="166037"/>
          </a:xfrm>
          <a:prstGeom prst="rect">
            <a:avLst/>
          </a:prstGeom>
          <a:noFill/>
        </p:spPr>
        <p:txBody>
          <a:bodyPr wrap="square" rtlCol="0">
            <a:spAutoFit/>
          </a:bodyPr>
          <a:lstStyle/>
          <a:p>
            <a:endParaRPr lang="en-GB" sz="1200" dirty="0"/>
          </a:p>
        </p:txBody>
      </p:sp>
      <p:sp>
        <p:nvSpPr>
          <p:cNvPr id="59" name="TextBox 58">
            <a:hlinkClick r:id="rId23" action="ppaction://hlinksldjump"/>
          </p:cNvPr>
          <p:cNvSpPr txBox="1"/>
          <p:nvPr/>
        </p:nvSpPr>
        <p:spPr>
          <a:xfrm>
            <a:off x="7536848" y="4004624"/>
            <a:ext cx="1534587" cy="153555"/>
          </a:xfrm>
          <a:prstGeom prst="rect">
            <a:avLst/>
          </a:prstGeom>
          <a:noFill/>
        </p:spPr>
        <p:txBody>
          <a:bodyPr wrap="square" rtlCol="0">
            <a:spAutoFit/>
          </a:bodyPr>
          <a:lstStyle/>
          <a:p>
            <a:endParaRPr lang="en-GB" sz="1200" dirty="0"/>
          </a:p>
        </p:txBody>
      </p:sp>
      <p:grpSp>
        <p:nvGrpSpPr>
          <p:cNvPr id="60" name="Group 59"/>
          <p:cNvGrpSpPr/>
          <p:nvPr/>
        </p:nvGrpSpPr>
        <p:grpSpPr>
          <a:xfrm>
            <a:off x="8419885" y="56486"/>
            <a:ext cx="650563" cy="308320"/>
            <a:chOff x="8352387" y="6708921"/>
            <a:chExt cx="730859" cy="346375"/>
          </a:xfrm>
        </p:grpSpPr>
        <p:pic>
          <p:nvPicPr>
            <p:cNvPr id="61"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3" name="Rectangle 62">
            <a:hlinkClick r:id="rId26"/>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Rectangle 63"/>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pic>
        <p:nvPicPr>
          <p:cNvPr id="3" name="Picture 2"/>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10000" r="90000">
                        <a14:foregroundMark x1="43542" y1="37550" x2="43542" y2="37550"/>
                      </a14:backgroundRemoval>
                    </a14:imgEffect>
                  </a14:imgLayer>
                </a14:imgProps>
              </a:ext>
              <a:ext uri="{28A0092B-C50C-407E-A947-70E740481C1C}">
                <a14:useLocalDpi xmlns:a14="http://schemas.microsoft.com/office/drawing/2010/main" val="0"/>
              </a:ext>
            </a:extLst>
          </a:blip>
          <a:stretch>
            <a:fillRect/>
          </a:stretch>
        </p:blipFill>
        <p:spPr>
          <a:xfrm>
            <a:off x="2337395" y="2709613"/>
            <a:ext cx="1154485" cy="1154485"/>
          </a:xfrm>
          <a:prstGeom prst="rect">
            <a:avLst/>
          </a:prstGeom>
        </p:spPr>
      </p:pic>
    </p:spTree>
    <p:extLst>
      <p:ext uri="{BB962C8B-B14F-4D97-AF65-F5344CB8AC3E}">
        <p14:creationId xmlns:p14="http://schemas.microsoft.com/office/powerpoint/2010/main" val="2626410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17146"/>
          <a:stretch/>
        </p:blipFill>
        <p:spPr bwMode="auto">
          <a:xfrm>
            <a:off x="-268797" y="-916343"/>
            <a:ext cx="9383171" cy="777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4644"/>
          <a:stretch/>
        </p:blipFill>
        <p:spPr bwMode="auto">
          <a:xfrm>
            <a:off x="7380311" y="460703"/>
            <a:ext cx="1769143" cy="646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645086"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Multi-Surface Cleaners</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300" dirty="0">
                <a:solidFill>
                  <a:srgbClr val="0070C0"/>
                </a:solidFill>
                <a:latin typeface="Arial Narrow" panose="020B0606020202030204" pitchFamily="34" charset="0"/>
                <a:cs typeface="Arial" panose="020B0604020202020204" pitchFamily="34" charset="0"/>
              </a:rPr>
              <a:t>Effective Multi-Surface Cleaners and Food Contact Disinfectants </a:t>
            </a:r>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563248"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r>
              <a:rPr lang="en-GB" sz="1000" dirty="0" smtClean="0">
                <a:solidFill>
                  <a:srgbClr val="0070C0"/>
                </a:solidFill>
                <a:latin typeface="Arial Narrow" panose="020B0606020202030204" pitchFamily="34" charset="0"/>
                <a:cs typeface="Arial" panose="020B0604020202020204" pitchFamily="34" charset="0"/>
              </a:rPr>
              <a:t>- Multi–Surface Cleaners info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81660" y="4004039"/>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hlinkClick r:id="rId7"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2" name="TextBox 51">
            <a:hlinkClick r:id="rId8"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3" name="TextBox 52">
            <a:hlinkClick r:id="rId9"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4" name="TextBox 53">
            <a:hlinkClick r:id="rId10"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5" name="TextBox 54">
            <a:hlinkClick r:id="rId11"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6" name="Rectangle 55">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hlinkClick r:id="rId12"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8" name="TextBox 57">
            <a:hlinkClick r:id="rId7"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9" name="TextBox 58">
            <a:hlinkClick r:id="rId13"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0" name="TextBox 59">
            <a:hlinkClick r:id="rId14"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1" name="TextBox 60">
            <a:hlinkClick r:id="rId15"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2" name="TextBox 61">
            <a:hlinkClick r:id="rId16" action="ppaction://hlinksldjump"/>
          </p:cNvPr>
          <p:cNvSpPr txBox="1"/>
          <p:nvPr/>
        </p:nvSpPr>
        <p:spPr>
          <a:xfrm>
            <a:off x="7542011" y="4251232"/>
            <a:ext cx="1382902" cy="276999"/>
          </a:xfrm>
          <a:prstGeom prst="rect">
            <a:avLst/>
          </a:prstGeom>
          <a:noFill/>
        </p:spPr>
        <p:txBody>
          <a:bodyPr wrap="square" rtlCol="0">
            <a:spAutoFit/>
          </a:bodyPr>
          <a:lstStyle/>
          <a:p>
            <a:endParaRPr lang="en-GB" sz="1200" dirty="0"/>
          </a:p>
        </p:txBody>
      </p:sp>
      <p:sp>
        <p:nvSpPr>
          <p:cNvPr id="63" name="TextBox 62"/>
          <p:cNvSpPr txBox="1"/>
          <p:nvPr/>
        </p:nvSpPr>
        <p:spPr>
          <a:xfrm>
            <a:off x="7495671" y="4653516"/>
            <a:ext cx="1429242" cy="166037"/>
          </a:xfrm>
          <a:prstGeom prst="rect">
            <a:avLst/>
          </a:prstGeom>
          <a:noFill/>
        </p:spPr>
        <p:txBody>
          <a:bodyPr wrap="square" rtlCol="0">
            <a:spAutoFit/>
          </a:bodyPr>
          <a:lstStyle/>
          <a:p>
            <a:endParaRPr lang="en-GB" sz="1200" dirty="0"/>
          </a:p>
        </p:txBody>
      </p:sp>
      <p:grpSp>
        <p:nvGrpSpPr>
          <p:cNvPr id="71" name="Group 70"/>
          <p:cNvGrpSpPr/>
          <p:nvPr/>
        </p:nvGrpSpPr>
        <p:grpSpPr>
          <a:xfrm>
            <a:off x="8419885" y="56486"/>
            <a:ext cx="650563" cy="308320"/>
            <a:chOff x="8352387" y="6708921"/>
            <a:chExt cx="730859" cy="346375"/>
          </a:xfrm>
        </p:grpSpPr>
        <p:pic>
          <p:nvPicPr>
            <p:cNvPr id="72"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7" name="Rectangle 76">
            <a:hlinkClick r:id="rId1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5"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1"/>
          <p:cNvGrpSpPr/>
          <p:nvPr/>
        </p:nvGrpSpPr>
        <p:grpSpPr>
          <a:xfrm>
            <a:off x="-1043747" y="536693"/>
            <a:ext cx="8497308" cy="6027868"/>
            <a:chOff x="-1043747" y="536693"/>
            <a:chExt cx="8497308" cy="6027868"/>
          </a:xfrm>
        </p:grpSpPr>
        <p:pic>
          <p:nvPicPr>
            <p:cNvPr id="29" name="Picture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07975" y="1574933"/>
              <a:ext cx="7144345" cy="4989628"/>
              <a:chOff x="307975" y="1574933"/>
              <a:chExt cx="7144345" cy="4989628"/>
            </a:xfrm>
          </p:grpSpPr>
          <p:grpSp>
            <p:nvGrpSpPr>
              <p:cNvPr id="3" name="Group 2"/>
              <p:cNvGrpSpPr/>
              <p:nvPr/>
            </p:nvGrpSpPr>
            <p:grpSpPr>
              <a:xfrm>
                <a:off x="307975" y="1574933"/>
                <a:ext cx="7144345" cy="4989628"/>
                <a:chOff x="307975" y="1587031"/>
                <a:chExt cx="7144345" cy="4978354"/>
              </a:xfrm>
            </p:grpSpPr>
            <p:grpSp>
              <p:nvGrpSpPr>
                <p:cNvPr id="2" name="Group 1"/>
                <p:cNvGrpSpPr/>
                <p:nvPr/>
              </p:nvGrpSpPr>
              <p:grpSpPr>
                <a:xfrm>
                  <a:off x="307975" y="1587031"/>
                  <a:ext cx="7144345" cy="4978354"/>
                  <a:chOff x="307975" y="1662689"/>
                  <a:chExt cx="7144345" cy="4907858"/>
                </a:xfrm>
              </p:grpSpPr>
              <p:pic>
                <p:nvPicPr>
                  <p:cNvPr id="42"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7975" y="1662689"/>
                    <a:ext cx="7072337" cy="421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a:solidFill>
                          <a:schemeClr val="bg1"/>
                        </a:solidFill>
                        <a:latin typeface="Arial Narrow" panose="020B0606020202030204" pitchFamily="34" charset="0"/>
                        <a:cs typeface="Arial" panose="020B0604020202020204" pitchFamily="34" charset="0"/>
                      </a:rPr>
                      <a:t>M</a:t>
                    </a:r>
                    <a:r>
                      <a:rPr lang="en-GB" sz="1200" b="1" dirty="0" smtClean="0">
                        <a:solidFill>
                          <a:schemeClr val="bg1"/>
                        </a:solidFill>
                        <a:latin typeface="Arial Narrow" panose="020B0606020202030204" pitchFamily="34" charset="0"/>
                        <a:cs typeface="Arial" panose="020B0604020202020204" pitchFamily="34" charset="0"/>
                      </a:rPr>
                      <a:t>ulti Surface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5" name="Straight Connector 4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19478" y="2044693"/>
                    <a:ext cx="1796338" cy="4525854"/>
                  </a:xfrm>
                  <a:prstGeom prst="rect">
                    <a:avLst/>
                  </a:prstGeom>
                </p:spPr>
                <p:txBody>
                  <a:bodyPr wrap="square">
                    <a:spAutoFit/>
                  </a:bodyPr>
                  <a:lstStyle/>
                  <a:p>
                    <a:r>
                      <a:rPr lang="en-GB" sz="800" b="1" dirty="0">
                        <a:solidFill>
                          <a:schemeClr val="bg1"/>
                        </a:solidFill>
                        <a:latin typeface="Arial Narrow" panose="020B0606020202030204" pitchFamily="34" charset="0"/>
                      </a:rPr>
                      <a:t>OASIS PRO </a:t>
                    </a:r>
                    <a:r>
                      <a:rPr lang="en-GB" sz="800" b="1" dirty="0" smtClean="0">
                        <a:solidFill>
                          <a:schemeClr val="bg1"/>
                        </a:solidFill>
                        <a:latin typeface="Arial Narrow" panose="020B0606020202030204" pitchFamily="34" charset="0"/>
                      </a:rPr>
                      <a:t>16  PREMIUM </a:t>
                    </a:r>
                    <a:r>
                      <a:rPr lang="en-GB" sz="800" dirty="0" smtClean="0">
                        <a:solidFill>
                          <a:schemeClr val="bg1"/>
                        </a:solidFill>
                        <a:latin typeface="Arial Narrow" panose="020B0606020202030204" pitchFamily="34" charset="0"/>
                      </a:rPr>
                      <a:t>Concentrated multi purpose cleaner and degreaser - with </a:t>
                    </a:r>
                    <a:r>
                      <a:rPr lang="en-GB" sz="800" dirty="0">
                        <a:solidFill>
                          <a:schemeClr val="bg1"/>
                        </a:solidFill>
                        <a:latin typeface="Arial Narrow" panose="020B0606020202030204" pitchFamily="34" charset="0"/>
                      </a:rPr>
                      <a:t>excellent cleaning properties on all kitchen surfaces. 2 x 2L 90591920</a:t>
                    </a:r>
                  </a:p>
                  <a:p>
                    <a:endParaRPr lang="en-GB" sz="800" dirty="0" smtClean="0">
                      <a:solidFill>
                        <a:schemeClr val="tx2">
                          <a:lumMod val="20000"/>
                          <a:lumOff val="80000"/>
                        </a:schemeClr>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KITCHENPRO </a:t>
                    </a:r>
                    <a:r>
                      <a:rPr lang="en-GB" sz="800" b="1" dirty="0">
                        <a:solidFill>
                          <a:schemeClr val="bg1"/>
                        </a:solidFill>
                        <a:latin typeface="Arial Narrow" panose="020B0606020202030204" pitchFamily="34" charset="0"/>
                      </a:rPr>
                      <a:t>DES </a:t>
                    </a:r>
                    <a:r>
                      <a:rPr lang="en-GB" sz="800" b="1" dirty="0" smtClean="0">
                        <a:solidFill>
                          <a:schemeClr val="bg1"/>
                        </a:solidFill>
                        <a:latin typeface="Arial Narrow" panose="020B0606020202030204" pitchFamily="34" charset="0"/>
                      </a:rPr>
                      <a:t>SPECIAL </a:t>
                    </a:r>
                    <a:r>
                      <a:rPr lang="en-GB" sz="800" b="1" dirty="0" err="1" smtClean="0">
                        <a:solidFill>
                          <a:schemeClr val="bg1"/>
                        </a:solidFill>
                        <a:latin typeface="Arial Narrow" panose="020B0606020202030204" pitchFamily="34" charset="0"/>
                      </a:rPr>
                      <a:t>Concentrateed</a:t>
                    </a:r>
                    <a:r>
                      <a:rPr lang="en-GB" sz="800" b="1" dirty="0" smtClean="0">
                        <a:solidFill>
                          <a:schemeClr val="bg1"/>
                        </a:solidFill>
                        <a:latin typeface="Arial Narrow" panose="020B0606020202030204" pitchFamily="34" charset="0"/>
                      </a:rPr>
                      <a:t> b</a:t>
                    </a:r>
                    <a:r>
                      <a:rPr lang="en-GB" sz="800" dirty="0" smtClean="0">
                        <a:solidFill>
                          <a:schemeClr val="bg1"/>
                        </a:solidFill>
                        <a:latin typeface="Arial Narrow" panose="020B0606020202030204" pitchFamily="34" charset="0"/>
                      </a:rPr>
                      <a:t>actericidal </a:t>
                    </a:r>
                    <a:r>
                      <a:rPr lang="en-GB" sz="800" dirty="0">
                        <a:solidFill>
                          <a:schemeClr val="bg1"/>
                        </a:solidFill>
                        <a:latin typeface="Arial Narrow" panose="020B0606020202030204" pitchFamily="34" charset="0"/>
                      </a:rPr>
                      <a:t>and </a:t>
                    </a:r>
                    <a:r>
                      <a:rPr lang="en-GB" sz="800" dirty="0" err="1">
                        <a:solidFill>
                          <a:schemeClr val="bg1"/>
                        </a:solidFill>
                        <a:latin typeface="Arial Narrow" panose="020B0606020202030204" pitchFamily="34" charset="0"/>
                      </a:rPr>
                      <a:t>yeasticidal</a:t>
                    </a:r>
                    <a:r>
                      <a:rPr lang="en-GB" sz="800" dirty="0">
                        <a:solidFill>
                          <a:schemeClr val="bg1"/>
                        </a:solidFill>
                        <a:latin typeface="Arial Narrow" panose="020B0606020202030204" pitchFamily="34" charset="0"/>
                      </a:rPr>
                      <a:t> cleaner and disinfectant  2 x 2L 9079720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KITCHENPRO AZIDES </a:t>
                    </a:r>
                    <a:r>
                      <a:rPr lang="en-GB" sz="800" b="1" dirty="0" smtClean="0">
                        <a:solidFill>
                          <a:schemeClr val="bg1"/>
                        </a:solidFill>
                        <a:latin typeface="Arial Narrow" panose="020B0606020202030204" pitchFamily="34" charset="0"/>
                      </a:rPr>
                      <a:t>Concentrated a</a:t>
                    </a:r>
                    <a:r>
                      <a:rPr lang="en-GB" sz="800" dirty="0" smtClean="0">
                        <a:solidFill>
                          <a:schemeClr val="bg1"/>
                        </a:solidFill>
                        <a:latin typeface="Arial Narrow" panose="020B0606020202030204" pitchFamily="34" charset="0"/>
                      </a:rPr>
                      <a:t>cidic </a:t>
                    </a:r>
                    <a:r>
                      <a:rPr lang="en-GB" sz="800" dirty="0">
                        <a:solidFill>
                          <a:schemeClr val="bg1"/>
                        </a:solidFill>
                        <a:latin typeface="Arial Narrow" panose="020B0606020202030204" pitchFamily="34" charset="0"/>
                      </a:rPr>
                      <a:t>cleaner and disinfectant combining deliming and disinfection in one step. 2 x 2L 9082010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MIKRO-QUAT </a:t>
                    </a:r>
                    <a:r>
                      <a:rPr lang="en-GB" sz="800" b="1" dirty="0">
                        <a:solidFill>
                          <a:schemeClr val="bg1"/>
                        </a:solidFill>
                        <a:latin typeface="Arial Narrow" panose="020B0606020202030204" pitchFamily="34" charset="0"/>
                      </a:rPr>
                      <a:t>CLASSIC </a:t>
                    </a:r>
                    <a:r>
                      <a:rPr lang="en-GB" sz="800" dirty="0">
                        <a:solidFill>
                          <a:schemeClr val="bg1"/>
                        </a:solidFill>
                        <a:latin typeface="Arial Narrow" panose="020B0606020202030204" pitchFamily="34" charset="0"/>
                      </a:rPr>
                      <a:t>Colour-coded cleaner &amp; disinfectant for the kitchen area. 2 x 5L </a:t>
                    </a:r>
                    <a:r>
                      <a:rPr lang="en-GB" sz="800" dirty="0" smtClean="0">
                        <a:solidFill>
                          <a:schemeClr val="bg1"/>
                        </a:solidFill>
                        <a:latin typeface="Arial Narrow" panose="020B0606020202030204" pitchFamily="34" charset="0"/>
                      </a:rPr>
                      <a:t>9044140 </a:t>
                    </a:r>
                  </a:p>
                  <a:p>
                    <a:endParaRPr lang="en-GB" sz="800" dirty="0" smtClean="0">
                      <a:solidFill>
                        <a:schemeClr val="bg1"/>
                      </a:solidFill>
                      <a:latin typeface="Arial Narrow" panose="020B0606020202030204" pitchFamily="34" charset="0"/>
                    </a:endParaRPr>
                  </a:p>
                  <a:p>
                    <a:endParaRPr lang="en-GB" sz="7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OASIS PRO 20 PREMIUM Concentrated a</a:t>
                    </a:r>
                    <a:r>
                      <a:rPr lang="en-GB" sz="800" dirty="0" smtClean="0">
                        <a:solidFill>
                          <a:schemeClr val="bg1"/>
                        </a:solidFill>
                        <a:latin typeface="Arial Narrow" panose="020B0606020202030204" pitchFamily="34" charset="0"/>
                      </a:rPr>
                      <a:t>ll </a:t>
                    </a:r>
                    <a:r>
                      <a:rPr lang="en-GB" sz="800" dirty="0">
                        <a:solidFill>
                          <a:schemeClr val="bg1"/>
                        </a:solidFill>
                        <a:latin typeface="Arial Narrow" panose="020B0606020202030204" pitchFamily="34" charset="0"/>
                      </a:rPr>
                      <a:t>purpose cleaner disinfectant that kills germs and fungi on all food preparation areas and equipment. </a:t>
                    </a:r>
                    <a:r>
                      <a:rPr lang="en-GB" sz="800" dirty="0" smtClean="0">
                        <a:solidFill>
                          <a:schemeClr val="bg1"/>
                        </a:solidFill>
                        <a:latin typeface="Arial Narrow" panose="020B0606020202030204" pitchFamily="34" charset="0"/>
                      </a:rPr>
                      <a:t>2 X 5L 9051700</a:t>
                    </a:r>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DESGUARD 20 </a:t>
                    </a:r>
                    <a:r>
                      <a:rPr lang="en-GB" sz="800" dirty="0">
                        <a:solidFill>
                          <a:schemeClr val="bg1"/>
                        </a:solidFill>
                        <a:latin typeface="Arial Narrow" panose="020B0606020202030204" pitchFamily="34" charset="0"/>
                      </a:rPr>
                      <a:t>Light-duty cleaner</a:t>
                    </a:r>
                  </a:p>
                  <a:p>
                    <a:r>
                      <a:rPr lang="en-GB" sz="800" dirty="0">
                        <a:solidFill>
                          <a:schemeClr val="bg1"/>
                        </a:solidFill>
                        <a:latin typeface="Arial Narrow" panose="020B0606020202030204" pitchFamily="34" charset="0"/>
                      </a:rPr>
                      <a:t>For all washable kitchen equipment and </a:t>
                    </a:r>
                    <a:r>
                      <a:rPr lang="en-GB" sz="800" dirty="0" smtClean="0">
                        <a:solidFill>
                          <a:schemeClr val="bg1"/>
                        </a:solidFill>
                        <a:latin typeface="Arial Narrow" panose="020B0606020202030204" pitchFamily="34" charset="0"/>
                      </a:rPr>
                      <a:t>surfaces. Bactericidal </a:t>
                    </a:r>
                    <a:r>
                      <a:rPr lang="en-GB" sz="800" dirty="0">
                        <a:solidFill>
                          <a:schemeClr val="bg1"/>
                        </a:solidFill>
                        <a:latin typeface="Arial Narrow" panose="020B0606020202030204" pitchFamily="34" charset="0"/>
                      </a:rPr>
                      <a:t>and fungicidal</a:t>
                    </a:r>
                  </a:p>
                  <a:p>
                    <a:r>
                      <a:rPr lang="en-GB" sz="800" dirty="0" smtClean="0">
                        <a:solidFill>
                          <a:schemeClr val="bg1"/>
                        </a:solidFill>
                        <a:latin typeface="Arial Narrow" panose="020B0606020202030204" pitchFamily="34" charset="0"/>
                      </a:rPr>
                      <a:t>4 x 1L 900819</a:t>
                    </a: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300" b="1"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9" name="Rectangle 48"/>
                  <p:cNvSpPr/>
                  <p:nvPr/>
                </p:nvSpPr>
                <p:spPr>
                  <a:xfrm>
                    <a:off x="3448707" y="2697895"/>
                    <a:ext cx="1714163" cy="575192"/>
                  </a:xfrm>
                  <a:prstGeom prst="rect">
                    <a:avLst/>
                  </a:prstGeom>
                </p:spPr>
                <p:txBody>
                  <a:bodyPr wrap="square">
                    <a:spAutoFit/>
                  </a:bodyPr>
                  <a:lstStyle/>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40 PREMIUM </a:t>
                    </a:r>
                    <a:r>
                      <a:rPr lang="en-GB" sz="800" dirty="0">
                        <a:solidFill>
                          <a:schemeClr val="bg1"/>
                        </a:solidFill>
                        <a:latin typeface="Arial Narrow" panose="020B0606020202030204" pitchFamily="34" charset="0"/>
                      </a:rPr>
                      <a:t>Highly concentrated glass cleaner for streak-free, fast drying performance. 2 x 2L 9053590 </a:t>
                    </a:r>
                    <a:endParaRPr lang="en-GB" sz="800" dirty="0" smtClean="0">
                      <a:solidFill>
                        <a:schemeClr val="bg1"/>
                      </a:solidFill>
                      <a:latin typeface="Arial Narrow" panose="020B0606020202030204" pitchFamily="34" charset="0"/>
                    </a:endParaRPr>
                  </a:p>
                </p:txBody>
              </p:sp>
              <p:sp>
                <p:nvSpPr>
                  <p:cNvPr id="64" name="Content Placeholder 4"/>
                  <p:cNvSpPr txBox="1">
                    <a:spLocks/>
                  </p:cNvSpPr>
                  <p:nvPr/>
                </p:nvSpPr>
                <p:spPr bwMode="auto">
                  <a:xfrm>
                    <a:off x="581329" y="2584286"/>
                    <a:ext cx="2343843"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Food Contact Surface Disinfectants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5" name="Straight Connector 64"/>
                  <p:cNvCxnSpPr/>
                  <p:nvPr/>
                </p:nvCxnSpPr>
                <p:spPr>
                  <a:xfrm>
                    <a:off x="640880" y="2853256"/>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Content Placeholder 4"/>
                  <p:cNvSpPr txBox="1">
                    <a:spLocks/>
                  </p:cNvSpPr>
                  <p:nvPr/>
                </p:nvSpPr>
                <p:spPr bwMode="auto">
                  <a:xfrm>
                    <a:off x="5292080" y="1705112"/>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Cleaning Tools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7" name="Straight Connector 66"/>
                  <p:cNvCxnSpPr/>
                  <p:nvPr/>
                </p:nvCxnSpPr>
                <p:spPr>
                  <a:xfrm>
                    <a:off x="5351631" y="194862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297" y="2895605"/>
                    <a:ext cx="531147" cy="5311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0881" y="3504962"/>
                    <a:ext cx="531147" cy="5311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69" name="Content Placeholder 4"/>
                  <p:cNvSpPr txBox="1">
                    <a:spLocks/>
                  </p:cNvSpPr>
                  <p:nvPr/>
                </p:nvSpPr>
                <p:spPr bwMode="auto">
                  <a:xfrm>
                    <a:off x="2891929" y="1662689"/>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Glass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2951480" y="193165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106" name="Picture 10"/>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5308501" y="2125032"/>
                    <a:ext cx="589695" cy="47736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4" name="Picture 10"/>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5322005" y="2821363"/>
                    <a:ext cx="576191" cy="5311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5" name="Rectangle 84"/>
                  <p:cNvSpPr/>
                  <p:nvPr/>
                </p:nvSpPr>
                <p:spPr>
                  <a:xfrm>
                    <a:off x="5834612" y="2069813"/>
                    <a:ext cx="1617708" cy="2981917"/>
                  </a:xfrm>
                  <a:prstGeom prst="rect">
                    <a:avLst/>
                  </a:prstGeom>
                </p:spPr>
                <p:txBody>
                  <a:bodyPr wrap="square">
                    <a:spAutoFit/>
                  </a:bodyPr>
                  <a:lstStyle/>
                  <a:p>
                    <a:r>
                      <a:rPr lang="en-GB" sz="800" b="1" dirty="0" smtClean="0">
                        <a:solidFill>
                          <a:schemeClr val="bg1"/>
                        </a:solidFill>
                        <a:latin typeface="Arial Narrow" panose="020B0606020202030204" pitchFamily="34" charset="0"/>
                      </a:rPr>
                      <a:t>MICROFIBRE </a:t>
                    </a:r>
                    <a:r>
                      <a:rPr lang="en-GB" sz="800" b="1" dirty="0">
                        <a:solidFill>
                          <a:schemeClr val="bg1"/>
                        </a:solidFill>
                        <a:latin typeface="Arial Narrow" panose="020B0606020202030204" pitchFamily="34" charset="0"/>
                      </a:rPr>
                      <a:t>CLOTHS POLIFIX </a:t>
                    </a:r>
                    <a:r>
                      <a:rPr lang="en-GB" sz="800" dirty="0">
                        <a:solidFill>
                          <a:schemeClr val="bg1"/>
                        </a:solidFill>
                        <a:latin typeface="Arial Narrow" panose="020B0606020202030204" pitchFamily="34" charset="0"/>
                      </a:rPr>
                      <a:t>Strong, durable, easy-rinse </a:t>
                    </a:r>
                    <a:r>
                      <a:rPr lang="en-GB" sz="800" dirty="0" err="1" smtClean="0">
                        <a:solidFill>
                          <a:schemeClr val="bg1"/>
                        </a:solidFill>
                        <a:latin typeface="Arial Narrow" panose="020B0606020202030204" pitchFamily="34" charset="0"/>
                      </a:rPr>
                      <a:t>microfibre</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cloths </a:t>
                    </a:r>
                    <a:r>
                      <a:rPr lang="en-GB" sz="800" dirty="0" smtClean="0">
                        <a:solidFill>
                          <a:schemeClr val="bg1"/>
                        </a:solidFill>
                        <a:latin typeface="Arial Narrow" panose="020B0606020202030204" pitchFamily="34" charset="0"/>
                      </a:rPr>
                      <a:t>. 1 </a:t>
                    </a:r>
                    <a:r>
                      <a:rPr lang="en-GB" sz="800" dirty="0">
                        <a:solidFill>
                          <a:schemeClr val="bg1"/>
                        </a:solidFill>
                        <a:latin typeface="Arial Narrow" panose="020B0606020202030204" pitchFamily="34" charset="0"/>
                      </a:rPr>
                      <a:t>x </a:t>
                    </a:r>
                    <a:r>
                      <a:rPr lang="en-GB" sz="800" dirty="0" smtClean="0">
                        <a:solidFill>
                          <a:schemeClr val="bg1"/>
                        </a:solidFill>
                        <a:latin typeface="Arial Narrow" panose="020B0606020202030204" pitchFamily="34" charset="0"/>
                      </a:rPr>
                      <a:t>5 </a:t>
                    </a:r>
                    <a:r>
                      <a:rPr lang="en-GB" sz="800" dirty="0">
                        <a:solidFill>
                          <a:schemeClr val="bg1"/>
                        </a:solidFill>
                        <a:latin typeface="Arial Narrow" panose="020B0606020202030204" pitchFamily="34" charset="0"/>
                      </a:rPr>
                      <a:t>pcs Blue: </a:t>
                    </a:r>
                    <a:r>
                      <a:rPr lang="en-GB" sz="800" dirty="0" smtClean="0">
                        <a:solidFill>
                          <a:schemeClr val="bg1"/>
                        </a:solidFill>
                        <a:latin typeface="Arial Narrow" panose="020B0606020202030204" pitchFamily="34" charset="0"/>
                      </a:rPr>
                      <a:t>8167, Yellow</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8173, Green</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8171, Red</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8168</a:t>
                    </a:r>
                  </a:p>
                  <a:p>
                    <a:endParaRPr lang="en-GB" sz="800" dirty="0" smtClean="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endParaRPr lang="en-GB" sz="300" dirty="0" smtClean="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6L BUCKETS </a:t>
                    </a:r>
                    <a:r>
                      <a:rPr lang="en-GB" sz="800" dirty="0">
                        <a:solidFill>
                          <a:schemeClr val="bg1"/>
                        </a:solidFill>
                        <a:latin typeface="Arial Narrow" panose="020B0606020202030204" pitchFamily="34" charset="0"/>
                      </a:rPr>
                      <a:t>Durable, chemical resistant 6L buckets – full colour coding available. </a:t>
                    </a:r>
                  </a:p>
                  <a:p>
                    <a:r>
                      <a:rPr lang="en-GB" sz="800" dirty="0">
                        <a:solidFill>
                          <a:schemeClr val="bg1"/>
                        </a:solidFill>
                        <a:latin typeface="Arial Narrow" panose="020B0606020202030204" pitchFamily="34" charset="0"/>
                      </a:rPr>
                      <a:t>1 x 6L Blue: 8119 , Yellow: 8120, Red: 8118 White: 8121</a:t>
                    </a:r>
                  </a:p>
                  <a:p>
                    <a:endParaRPr lang="en-GB" sz="800" dirty="0">
                      <a:solidFill>
                        <a:schemeClr val="tx2">
                          <a:lumMod val="20000"/>
                          <a:lumOff val="80000"/>
                        </a:schemeClr>
                      </a:solidFill>
                      <a:latin typeface="Arial Narrow" panose="020B0606020202030204" pitchFamily="34" charset="0"/>
                    </a:endParaRPr>
                  </a:p>
                  <a:p>
                    <a:endParaRPr lang="en-GB" sz="300" b="1" dirty="0" smtClean="0">
                      <a:solidFill>
                        <a:schemeClr val="bg1"/>
                      </a:solidFill>
                      <a:latin typeface="Arial Narrow" panose="020B0606020202030204" pitchFamily="34" charset="0"/>
                    </a:endParaRPr>
                  </a:p>
                  <a:p>
                    <a:endParaRPr lang="en-GB" sz="300" b="1"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grpSp>
            <p:pic>
              <p:nvPicPr>
                <p:cNvPr id="68" name="Picture 7"/>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627297" y="2016751"/>
                  <a:ext cx="509587" cy="5095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4103" name="Picture 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21418" y="2036041"/>
                <a:ext cx="532026" cy="53202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06674" y="2665406"/>
                <a:ext cx="561514" cy="56151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6" name="Picture 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858" y="5209243"/>
                <a:ext cx="532026" cy="53202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40880" y="4038562"/>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51669" y="4642503"/>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83" name="Rectangle 82"/>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pic>
        <p:nvPicPr>
          <p:cNvPr id="84" name="Picture 8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744351" y="2060848"/>
            <a:ext cx="269222" cy="269222"/>
          </a:xfrm>
          <a:prstGeom prst="rect">
            <a:avLst/>
          </a:prstGeom>
        </p:spPr>
      </p:pic>
      <p:sp>
        <p:nvSpPr>
          <p:cNvPr id="14" name="TextBox 13"/>
          <p:cNvSpPr txBox="1"/>
          <p:nvPr/>
        </p:nvSpPr>
        <p:spPr>
          <a:xfrm>
            <a:off x="3429657" y="1847146"/>
            <a:ext cx="1370530" cy="738664"/>
          </a:xfrm>
          <a:prstGeom prst="rect">
            <a:avLst/>
          </a:prstGeom>
          <a:noFill/>
        </p:spPr>
        <p:txBody>
          <a:bodyPr wrap="square" rtlCol="0">
            <a:spAutoFit/>
          </a:bodyPr>
          <a:lstStyle/>
          <a:p>
            <a:r>
              <a:rPr lang="en-GB" sz="800" b="1" dirty="0">
                <a:solidFill>
                  <a:schemeClr val="bg1"/>
                </a:solidFill>
                <a:latin typeface="Arial Narrow" panose="020B0606020202030204" pitchFamily="34" charset="0"/>
              </a:rPr>
              <a:t>MAXX</a:t>
            </a:r>
            <a:r>
              <a:rPr lang="en-GB" b="1" dirty="0">
                <a:solidFill>
                  <a:schemeClr val="bg1"/>
                </a:solidFill>
                <a:latin typeface="Arial Narrow" panose="020B0606020202030204" pitchFamily="34" charset="0"/>
              </a:rPr>
              <a:t> </a:t>
            </a:r>
            <a:r>
              <a:rPr lang="en-GB" sz="800" b="1" dirty="0">
                <a:solidFill>
                  <a:schemeClr val="bg1"/>
                </a:solidFill>
                <a:latin typeface="Arial Narrow" panose="020B0606020202030204" pitchFamily="34" charset="0"/>
              </a:rPr>
              <a:t>WINDUS C2 </a:t>
            </a:r>
            <a:r>
              <a:rPr lang="en-GB" sz="800" dirty="0">
                <a:solidFill>
                  <a:schemeClr val="bg1"/>
                </a:solidFill>
                <a:latin typeface="Arial Narrow" panose="020B0606020202030204" pitchFamily="34" charset="0"/>
              </a:rPr>
              <a:t>Ready-to-use glass cleaner for windows, mirrors, glass, plastic etc.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750ml 9084640</a:t>
            </a:r>
          </a:p>
        </p:txBody>
      </p:sp>
      <p:pic>
        <p:nvPicPr>
          <p:cNvPr id="16" name="Picture 15"/>
          <p:cNvPicPr>
            <a:picLocks noChangeAspect="1"/>
          </p:cNvPicPr>
          <p:nvPr/>
        </p:nvPicPr>
        <p:blipFill rotWithShape="1">
          <a:blip r:embed="rId31" cstate="print">
            <a:extLst>
              <a:ext uri="{28A0092B-C50C-407E-A947-70E740481C1C}">
                <a14:useLocalDpi xmlns:a14="http://schemas.microsoft.com/office/drawing/2010/main" val="0"/>
              </a:ext>
            </a:extLst>
          </a:blip>
          <a:srcRect l="18323" t="19433" r="14566" b="14582"/>
          <a:stretch/>
        </p:blipFill>
        <p:spPr>
          <a:xfrm>
            <a:off x="713695" y="4688317"/>
            <a:ext cx="421699" cy="414625"/>
          </a:xfrm>
          <a:prstGeom prst="rect">
            <a:avLst/>
          </a:prstGeom>
        </p:spPr>
      </p:pic>
      <p:pic>
        <p:nvPicPr>
          <p:cNvPr id="17" name="Picture 16"/>
          <p:cNvPicPr>
            <a:picLocks noChangeAspect="1"/>
          </p:cNvPicPr>
          <p:nvPr/>
        </p:nvPicPr>
        <p:blipFill rotWithShape="1">
          <a:blip r:embed="rId32" cstate="print">
            <a:extLst>
              <a:ext uri="{28A0092B-C50C-407E-A947-70E740481C1C}">
                <a14:useLocalDpi xmlns:a14="http://schemas.microsoft.com/office/drawing/2010/main" val="0"/>
              </a:ext>
            </a:extLst>
          </a:blip>
          <a:srcRect l="29727" t="11456" r="26646" b="9905"/>
          <a:stretch/>
        </p:blipFill>
        <p:spPr>
          <a:xfrm>
            <a:off x="741655" y="5241962"/>
            <a:ext cx="262403" cy="472993"/>
          </a:xfrm>
          <a:prstGeom prst="rect">
            <a:avLst/>
          </a:prstGeom>
        </p:spPr>
      </p:pic>
    </p:spTree>
    <p:extLst>
      <p:ext uri="{BB962C8B-B14F-4D97-AF65-F5344CB8AC3E}">
        <p14:creationId xmlns:p14="http://schemas.microsoft.com/office/powerpoint/2010/main" val="34526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rampal\Desktop\FS Broch pics\Fotosearch_RES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15" y="174187"/>
            <a:ext cx="9218951" cy="68181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 y="555759"/>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15" y="536693"/>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1" y="460703"/>
            <a:ext cx="1769143" cy="653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Grease Removal</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Fast Solutions for High </a:t>
            </a:r>
            <a:r>
              <a:rPr lang="en-GB" sz="2400" dirty="0">
                <a:solidFill>
                  <a:srgbClr val="0070C0"/>
                </a:solidFill>
                <a:latin typeface="Arial Narrow" panose="020B0606020202030204" pitchFamily="34" charset="0"/>
                <a:cs typeface="Arial" panose="020B0604020202020204" pitchFamily="34" charset="0"/>
              </a:rPr>
              <a:t>F</a:t>
            </a:r>
            <a:r>
              <a:rPr lang="en-GB" sz="2400" dirty="0" smtClean="0">
                <a:solidFill>
                  <a:srgbClr val="0070C0"/>
                </a:solidFill>
                <a:latin typeface="Arial Narrow" panose="020B0606020202030204" pitchFamily="34" charset="0"/>
                <a:cs typeface="Arial" panose="020B0604020202020204" pitchFamily="34" charset="0"/>
              </a:rPr>
              <a:t>ood </a:t>
            </a:r>
            <a:r>
              <a:rPr lang="en-GB" sz="2400" dirty="0">
                <a:solidFill>
                  <a:srgbClr val="0070C0"/>
                </a:solidFill>
                <a:latin typeface="Arial Narrow" panose="020B0606020202030204" pitchFamily="34" charset="0"/>
                <a:cs typeface="Arial" panose="020B0604020202020204" pitchFamily="34" charset="0"/>
              </a:rPr>
              <a:t>Q</a:t>
            </a:r>
            <a:r>
              <a:rPr lang="en-GB" sz="2400" dirty="0" smtClean="0">
                <a:solidFill>
                  <a:srgbClr val="0070C0"/>
                </a:solidFill>
                <a:latin typeface="Arial Narrow" panose="020B0606020202030204" pitchFamily="34" charset="0"/>
                <a:cs typeface="Arial" panose="020B0604020202020204" pitchFamily="34" charset="0"/>
              </a:rPr>
              <a:t>uality and a Safer </a:t>
            </a:r>
            <a:r>
              <a:rPr lang="en-GB" sz="2400" dirty="0">
                <a:solidFill>
                  <a:srgbClr val="0070C0"/>
                </a:solidFill>
                <a:latin typeface="Arial Narrow" panose="020B0606020202030204" pitchFamily="34" charset="0"/>
                <a:cs typeface="Arial" panose="020B0604020202020204" pitchFamily="34" charset="0"/>
              </a:rPr>
              <a:t>K</a:t>
            </a:r>
            <a:r>
              <a:rPr lang="en-GB" sz="2400" dirty="0" smtClean="0">
                <a:solidFill>
                  <a:srgbClr val="0070C0"/>
                </a:solidFill>
                <a:latin typeface="Arial Narrow" panose="020B0606020202030204" pitchFamily="34" charset="0"/>
                <a:cs typeface="Arial" panose="020B0604020202020204" pitchFamily="34" charset="0"/>
              </a:rPr>
              <a:t>itchen </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Grease </a:t>
            </a:r>
            <a:r>
              <a:rPr lang="en-GB" sz="1100" dirty="0" smtClean="0">
                <a:solidFill>
                  <a:srgbClr val="0070C0"/>
                </a:solidFill>
                <a:latin typeface="Arial Narrow" panose="020B0606020202030204" pitchFamily="34" charset="0"/>
                <a:cs typeface="Arial" panose="020B0604020202020204" pitchFamily="34" charset="0"/>
              </a:rPr>
              <a:t>Removal</a:t>
            </a:r>
          </a:p>
          <a:p>
            <a:r>
              <a:rPr lang="en-GB" sz="1000" dirty="0">
                <a:solidFill>
                  <a:schemeClr val="bg1">
                    <a:lumMod val="65000"/>
                  </a:schemeClr>
                </a:solidFill>
                <a:latin typeface="Arial Narrow" panose="020B0606020202030204" pitchFamily="34" charset="0"/>
                <a:cs typeface="Arial" panose="020B0604020202020204" pitchFamily="34" charset="0"/>
              </a:rPr>
              <a:t>- Grease Removal info</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56464" y="4149771"/>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765" y="2126520"/>
            <a:ext cx="2127988" cy="103343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708" y="2103784"/>
            <a:ext cx="2116793" cy="106839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9441" y="2113426"/>
            <a:ext cx="2144991" cy="10753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0" name="Content Placeholder 4"/>
          <p:cNvSpPr txBox="1">
            <a:spLocks/>
          </p:cNvSpPr>
          <p:nvPr/>
        </p:nvSpPr>
        <p:spPr bwMode="auto">
          <a:xfrm>
            <a:off x="127519" y="1639779"/>
            <a:ext cx="465691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Common problems caused by grease:</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1" name="Straight Connector 50"/>
          <p:cNvCxnSpPr/>
          <p:nvPr/>
        </p:nvCxnSpPr>
        <p:spPr>
          <a:xfrm>
            <a:off x="211765" y="1969808"/>
            <a:ext cx="339457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5" name="Picture 2">
            <a:hlinkClick r:id="rId11"/>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691179" y="5479596"/>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a:hlinkClick r:id="rId11"/>
          </p:cNvPr>
          <p:cNvSpPr/>
          <p:nvPr/>
        </p:nvSpPr>
        <p:spPr>
          <a:xfrm>
            <a:off x="4721772" y="5589240"/>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Greaselift</a:t>
            </a:r>
            <a:endParaRPr lang="en-GB" sz="1100" dirty="0">
              <a:solidFill>
                <a:srgbClr val="0070C0"/>
              </a:solidFill>
              <a:latin typeface="Arial Narrow" panose="020B0606020202030204" pitchFamily="34" charset="0"/>
              <a:cs typeface="Arial" panose="020B0604020202020204" pitchFamily="34" charset="0"/>
            </a:endParaRPr>
          </a:p>
        </p:txBody>
      </p:sp>
      <p:sp>
        <p:nvSpPr>
          <p:cNvPr id="42" name="TextBox 41">
            <a:hlinkClick r:id="rId13"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3" name="TextBox 42">
            <a:hlinkClick r:id="rId14"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44" name="TextBox 43">
            <a:hlinkClick r:id="rId15"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45" name="TextBox 44">
            <a:hlinkClick r:id="rId16"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46" name="TextBox 45">
            <a:hlinkClick r:id="rId17"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9" name="Rectangle 48">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hlinkClick r:id="rId18"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3" name="TextBox 52">
            <a:hlinkClick r:id="rId13"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5" name="TextBox 54">
            <a:hlinkClick r:id="rId19"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6" name="TextBox 55">
            <a:hlinkClick r:id="rId20"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7" name="TextBox 56">
            <a:hlinkClick r:id="rId21"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4" name="TextBox 63"/>
          <p:cNvSpPr txBox="1"/>
          <p:nvPr/>
        </p:nvSpPr>
        <p:spPr>
          <a:xfrm>
            <a:off x="7495671" y="4605298"/>
            <a:ext cx="1429242" cy="166037"/>
          </a:xfrm>
          <a:prstGeom prst="rect">
            <a:avLst/>
          </a:prstGeom>
          <a:noFill/>
        </p:spPr>
        <p:txBody>
          <a:bodyPr wrap="square" rtlCol="0">
            <a:spAutoFit/>
          </a:bodyPr>
          <a:lstStyle/>
          <a:p>
            <a:endParaRPr lang="en-GB" sz="1200" dirty="0"/>
          </a:p>
        </p:txBody>
      </p:sp>
      <p:sp>
        <p:nvSpPr>
          <p:cNvPr id="2" name="TextBox 1">
            <a:hlinkClick r:id="rId22"/>
          </p:cNvPr>
          <p:cNvSpPr txBox="1"/>
          <p:nvPr/>
        </p:nvSpPr>
        <p:spPr>
          <a:xfrm>
            <a:off x="5147032" y="5534611"/>
            <a:ext cx="2161272" cy="369332"/>
          </a:xfrm>
          <a:prstGeom prst="rect">
            <a:avLst/>
          </a:prstGeom>
          <a:noFill/>
        </p:spPr>
        <p:txBody>
          <a:bodyPr wrap="square" rtlCol="0">
            <a:spAutoFit/>
          </a:bodyPr>
          <a:lstStyle/>
          <a:p>
            <a:endParaRPr lang="en-GB" dirty="0"/>
          </a:p>
        </p:txBody>
      </p:sp>
      <p:sp>
        <p:nvSpPr>
          <p:cNvPr id="67" name="TextBox 66">
            <a:hlinkClick r:id="rId23" action="ppaction://hlinksldjump"/>
          </p:cNvPr>
          <p:cNvSpPr txBox="1"/>
          <p:nvPr/>
        </p:nvSpPr>
        <p:spPr>
          <a:xfrm>
            <a:off x="7567362" y="4318069"/>
            <a:ext cx="1373095" cy="188902"/>
          </a:xfrm>
          <a:prstGeom prst="rect">
            <a:avLst/>
          </a:prstGeom>
          <a:noFill/>
        </p:spPr>
        <p:txBody>
          <a:bodyPr wrap="square" rtlCol="0">
            <a:spAutoFit/>
          </a:bodyPr>
          <a:lstStyle/>
          <a:p>
            <a:endParaRPr lang="en-GB" sz="1400" dirty="0"/>
          </a:p>
        </p:txBody>
      </p:sp>
      <p:grpSp>
        <p:nvGrpSpPr>
          <p:cNvPr id="68" name="Group 67"/>
          <p:cNvGrpSpPr/>
          <p:nvPr/>
        </p:nvGrpSpPr>
        <p:grpSpPr>
          <a:xfrm>
            <a:off x="8419885" y="56486"/>
            <a:ext cx="650563" cy="308320"/>
            <a:chOff x="8352387" y="6708921"/>
            <a:chExt cx="730859" cy="346375"/>
          </a:xfrm>
        </p:grpSpPr>
        <p:pic>
          <p:nvPicPr>
            <p:cNvPr id="69"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Rectangle 70">
            <a:hlinkClick r:id="rId26"/>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114630" y="3438090"/>
            <a:ext cx="8592535" cy="2184798"/>
            <a:chOff x="-1114630" y="3438090"/>
            <a:chExt cx="8592535" cy="2184798"/>
          </a:xfrm>
        </p:grpSpPr>
        <p:grpSp>
          <p:nvGrpSpPr>
            <p:cNvPr id="10" name="Group 9"/>
            <p:cNvGrpSpPr/>
            <p:nvPr/>
          </p:nvGrpSpPr>
          <p:grpSpPr>
            <a:xfrm>
              <a:off x="-1114630" y="3438090"/>
              <a:ext cx="8592535" cy="2118794"/>
              <a:chOff x="-1114630" y="3438090"/>
              <a:chExt cx="8592535" cy="2118794"/>
            </a:xfrm>
          </p:grpSpPr>
          <p:grpSp>
            <p:nvGrpSpPr>
              <p:cNvPr id="5" name="Group 4"/>
              <p:cNvGrpSpPr/>
              <p:nvPr/>
            </p:nvGrpSpPr>
            <p:grpSpPr>
              <a:xfrm>
                <a:off x="-1114630" y="3438090"/>
                <a:ext cx="8235131" cy="2118794"/>
                <a:chOff x="-1114630" y="3438090"/>
                <a:chExt cx="8235131" cy="2118794"/>
              </a:xfrm>
            </p:grpSpPr>
            <p:pic>
              <p:nvPicPr>
                <p:cNvPr id="5124" name="Picture 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1765" y="3919406"/>
                  <a:ext cx="2144401" cy="103311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19352" y="3885930"/>
                  <a:ext cx="2101149" cy="10531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a:stretch/>
              </p:blipFill>
              <p:spPr bwMode="auto">
                <a:xfrm>
                  <a:off x="2672689" y="3885930"/>
                  <a:ext cx="2116629" cy="106839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54" name="Content Placeholder 4"/>
                <p:cNvSpPr txBox="1">
                  <a:spLocks/>
                </p:cNvSpPr>
                <p:nvPr/>
              </p:nvSpPr>
              <p:spPr bwMode="auto">
                <a:xfrm>
                  <a:off x="155575" y="3438090"/>
                  <a:ext cx="465691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The Ecolab solution:</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8" name="Straight Connector 57"/>
                <p:cNvCxnSpPr/>
                <p:nvPr/>
              </p:nvCxnSpPr>
              <p:spPr>
                <a:xfrm>
                  <a:off x="307975" y="3745651"/>
                  <a:ext cx="339457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Content Placeholder 4"/>
                <p:cNvSpPr txBox="1">
                  <a:spLocks/>
                </p:cNvSpPr>
                <p:nvPr/>
              </p:nvSpPr>
              <p:spPr bwMode="auto">
                <a:xfrm>
                  <a:off x="-1114630" y="49525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Grease Express</a:t>
                  </a:r>
                </a:p>
                <a:p>
                  <a:pPr marL="0" indent="0" algn="r">
                    <a:lnSpc>
                      <a:spcPct val="100000"/>
                    </a:lnSpc>
                    <a:spcBef>
                      <a:spcPts val="0"/>
                    </a:spcBef>
                    <a:spcAft>
                      <a:spcPts val="0"/>
                    </a:spcAft>
                    <a:buNone/>
                  </a:pPr>
                  <a:r>
                    <a:rPr lang="en-GB" sz="800" dirty="0" smtClean="0">
                      <a:solidFill>
                        <a:schemeClr val="tx1"/>
                      </a:solidFill>
                      <a:latin typeface="Arial Narrow" panose="020B0606020202030204" pitchFamily="34" charset="0"/>
                    </a:rPr>
                    <a:t>Fast Acting Grill Cleaner</a:t>
                  </a:r>
                  <a:endParaRPr lang="en-GB" sz="800" dirty="0" smtClean="0">
                    <a:solidFill>
                      <a:schemeClr val="tx1"/>
                    </a:solidFill>
                    <a:latin typeface="Arial Narrow" panose="020B0606020202030204" pitchFamily="34" charset="0"/>
                    <a:cs typeface="Arial" panose="020B0604020202020204" pitchFamily="34" charset="0"/>
                  </a:endParaRPr>
                </a:p>
              </p:txBody>
            </p:sp>
            <p:pic>
              <p:nvPicPr>
                <p:cNvPr id="5132" name="Picture 12"/>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a:stretch/>
              </p:blipFill>
              <p:spPr bwMode="auto">
                <a:xfrm>
                  <a:off x="3975337" y="4427718"/>
                  <a:ext cx="973245" cy="112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Content Placeholder 4"/>
                <p:cNvSpPr txBox="1">
                  <a:spLocks/>
                </p:cNvSpPr>
                <p:nvPr/>
              </p:nvSpPr>
              <p:spPr bwMode="auto">
                <a:xfrm>
                  <a:off x="3572026" y="4944909"/>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Greaselift</a:t>
                  </a:r>
                </a:p>
                <a:p>
                  <a:pPr marL="0" indent="0" algn="r">
                    <a:lnSpc>
                      <a:spcPct val="100000"/>
                    </a:lnSpc>
                    <a:spcBef>
                      <a:spcPts val="0"/>
                    </a:spcBef>
                    <a:spcAft>
                      <a:spcPts val="0"/>
                    </a:spcAft>
                    <a:buNone/>
                  </a:pPr>
                  <a:r>
                    <a:rPr lang="en-GB" sz="800" dirty="0" smtClean="0">
                      <a:solidFill>
                        <a:schemeClr val="tx1"/>
                      </a:solidFill>
                      <a:latin typeface="Arial Narrow" panose="020B0606020202030204" pitchFamily="34" charset="0"/>
                    </a:rPr>
                    <a:t>Powerful formula for easy oven cleaning</a:t>
                  </a:r>
                  <a:endParaRPr lang="en-GB" sz="800" dirty="0" smtClean="0">
                    <a:solidFill>
                      <a:schemeClr val="tx1"/>
                    </a:solidFill>
                    <a:latin typeface="Arial Narrow" panose="020B0606020202030204" pitchFamily="34" charset="0"/>
                    <a:cs typeface="Arial" panose="020B0604020202020204" pitchFamily="34" charset="0"/>
                  </a:endParaRPr>
                </a:p>
              </p:txBody>
            </p:sp>
            <p:sp>
              <p:nvSpPr>
                <p:cNvPr id="63" name="Content Placeholder 4"/>
                <p:cNvSpPr txBox="1">
                  <a:spLocks/>
                </p:cNvSpPr>
                <p:nvPr/>
              </p:nvSpPr>
              <p:spPr bwMode="auto">
                <a:xfrm>
                  <a:off x="1270820" y="491742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Absorbit</a:t>
                  </a:r>
                </a:p>
                <a:p>
                  <a:pPr marL="0" indent="0" algn="r">
                    <a:lnSpc>
                      <a:spcPct val="100000"/>
                    </a:lnSpc>
                    <a:spcBef>
                      <a:spcPts val="0"/>
                    </a:spcBef>
                    <a:spcAft>
                      <a:spcPts val="0"/>
                    </a:spcAft>
                    <a:buNone/>
                  </a:pPr>
                  <a:r>
                    <a:rPr lang="en-GB" sz="800" dirty="0" smtClean="0">
                      <a:solidFill>
                        <a:schemeClr val="tx1"/>
                      </a:solidFill>
                      <a:latin typeface="Arial Narrow" panose="020B0606020202030204" pitchFamily="34" charset="0"/>
                    </a:rPr>
                    <a:t>Easy to use and effective fryer cleaner</a:t>
                  </a:r>
                  <a:endParaRPr lang="en-GB" sz="800" dirty="0" smtClean="0">
                    <a:solidFill>
                      <a:schemeClr val="tx1"/>
                    </a:solidFill>
                    <a:latin typeface="Arial Narrow" panose="020B0606020202030204" pitchFamily="34" charset="0"/>
                    <a:cs typeface="Arial" panose="020B0604020202020204" pitchFamily="34" charset="0"/>
                  </a:endParaRPr>
                </a:p>
              </p:txBody>
            </p:sp>
          </p:grpSp>
          <p:pic>
            <p:nvPicPr>
              <p:cNvPr id="60" name="Picture 5"/>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a:stretch/>
            </p:blipFill>
            <p:spPr bwMode="auto">
              <a:xfrm>
                <a:off x="6453386" y="4205288"/>
                <a:ext cx="1024519" cy="134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62253" y="4309866"/>
              <a:ext cx="1313022" cy="131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285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9602" b="17146"/>
          <a:stretch/>
        </p:blipFill>
        <p:spPr bwMode="auto">
          <a:xfrm>
            <a:off x="-268797" y="-15398"/>
            <a:ext cx="9383171" cy="68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368"/>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462213"/>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a:t>
            </a:r>
            <a:r>
              <a:rPr lang="en-GB" sz="1100" dirty="0" smtClean="0">
                <a:solidFill>
                  <a:schemeClr val="bg1">
                    <a:lumMod val="65000"/>
                  </a:schemeClr>
                </a:solidFill>
                <a:latin typeface="Arial Narrow" panose="020B0606020202030204" pitchFamily="34" charset="0"/>
                <a:cs typeface="Arial" panose="020B0604020202020204" pitchFamily="34" charset="0"/>
              </a:rPr>
              <a:t>Cleaners</a:t>
            </a:r>
          </a:p>
          <a:p>
            <a:endParaRPr lang="en-GB" sz="200" dirty="0">
              <a:solidFill>
                <a:schemeClr val="bg1">
                  <a:lumMod val="65000"/>
                </a:schemeClr>
              </a:solidFill>
              <a:latin typeface="Arial Narrow" panose="020B0606020202030204" pitchFamily="34" charset="0"/>
              <a:cs typeface="Arial" panose="020B0604020202020204" pitchFamily="34" charset="0"/>
            </a:endParaRP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endParaRPr lang="en-GB" sz="200" dirty="0">
              <a:solidFill>
                <a:schemeClr val="bg1">
                  <a:lumMod val="65000"/>
                </a:schemeClr>
              </a:solidFill>
              <a:latin typeface="Arial Narrow" panose="020B0606020202030204" pitchFamily="34" charset="0"/>
              <a:cs typeface="Arial" panose="020B0604020202020204" pitchFamily="34" charset="0"/>
            </a:endParaRP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endParaRPr lang="en-GB" sz="2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Grease Removal</a:t>
            </a:r>
          </a:p>
          <a:p>
            <a:r>
              <a:rPr lang="en-GB" sz="1000" dirty="0">
                <a:solidFill>
                  <a:srgbClr val="0070C0"/>
                </a:solidFill>
                <a:latin typeface="Arial Narrow" panose="020B0606020202030204" pitchFamily="34" charset="0"/>
                <a:cs typeface="Arial" panose="020B0604020202020204" pitchFamily="34" charset="0"/>
              </a:rPr>
              <a:t>- </a:t>
            </a:r>
            <a:r>
              <a:rPr lang="en-GB" sz="1000" dirty="0" smtClean="0">
                <a:solidFill>
                  <a:srgbClr val="0070C0"/>
                </a:solidFill>
                <a:latin typeface="Arial Narrow" panose="020B0606020202030204" pitchFamily="34" charset="0"/>
                <a:cs typeface="Arial" panose="020B0604020202020204" pitchFamily="34" charset="0"/>
              </a:rPr>
              <a:t>Grease Removal info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0800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62887" y="4320477"/>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Grease Removal</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Fast Solutions for High </a:t>
            </a:r>
            <a:r>
              <a:rPr lang="en-GB" sz="2400" dirty="0">
                <a:solidFill>
                  <a:srgbClr val="0070C0"/>
                </a:solidFill>
                <a:latin typeface="Arial Narrow" panose="020B0606020202030204" pitchFamily="34" charset="0"/>
                <a:cs typeface="Arial" panose="020B0604020202020204" pitchFamily="34" charset="0"/>
              </a:rPr>
              <a:t>F</a:t>
            </a:r>
            <a:r>
              <a:rPr lang="en-GB" sz="2400" dirty="0" smtClean="0">
                <a:solidFill>
                  <a:srgbClr val="0070C0"/>
                </a:solidFill>
                <a:latin typeface="Arial Narrow" panose="020B0606020202030204" pitchFamily="34" charset="0"/>
                <a:cs typeface="Arial" panose="020B0604020202020204" pitchFamily="34" charset="0"/>
              </a:rPr>
              <a:t>ood </a:t>
            </a:r>
            <a:r>
              <a:rPr lang="en-GB" sz="2400" dirty="0">
                <a:solidFill>
                  <a:srgbClr val="0070C0"/>
                </a:solidFill>
                <a:latin typeface="Arial Narrow" panose="020B0606020202030204" pitchFamily="34" charset="0"/>
                <a:cs typeface="Arial" panose="020B0604020202020204" pitchFamily="34" charset="0"/>
              </a:rPr>
              <a:t>Q</a:t>
            </a:r>
            <a:r>
              <a:rPr lang="en-GB" sz="2400" dirty="0" smtClean="0">
                <a:solidFill>
                  <a:srgbClr val="0070C0"/>
                </a:solidFill>
                <a:latin typeface="Arial Narrow" panose="020B0606020202030204" pitchFamily="34" charset="0"/>
                <a:cs typeface="Arial" panose="020B0604020202020204" pitchFamily="34" charset="0"/>
              </a:rPr>
              <a:t>uality and a Safer </a:t>
            </a:r>
            <a:r>
              <a:rPr lang="en-GB" sz="2400" dirty="0">
                <a:solidFill>
                  <a:srgbClr val="0070C0"/>
                </a:solidFill>
                <a:latin typeface="Arial Narrow" panose="020B0606020202030204" pitchFamily="34" charset="0"/>
                <a:cs typeface="Arial" panose="020B0604020202020204" pitchFamily="34" charset="0"/>
              </a:rPr>
              <a:t>K</a:t>
            </a:r>
            <a:r>
              <a:rPr lang="en-GB" sz="2400" dirty="0" smtClean="0">
                <a:solidFill>
                  <a:srgbClr val="0070C0"/>
                </a:solidFill>
                <a:latin typeface="Arial Narrow" panose="020B0606020202030204" pitchFamily="34" charset="0"/>
                <a:cs typeface="Arial" panose="020B0604020202020204" pitchFamily="34" charset="0"/>
              </a:rPr>
              <a:t>itchen </a:t>
            </a:r>
            <a:endParaRPr lang="en-GB" sz="2400" dirty="0">
              <a:solidFill>
                <a:srgbClr val="0070C0"/>
              </a:solidFill>
              <a:latin typeface="Arial Narrow" panose="020B0606020202030204" pitchFamily="34" charset="0"/>
              <a:cs typeface="Arial" panose="020B0604020202020204" pitchFamily="34" charset="0"/>
            </a:endParaRPr>
          </a:p>
        </p:txBody>
      </p:sp>
      <p:sp>
        <p:nvSpPr>
          <p:cNvPr id="43" name="TextBox 42">
            <a:hlinkClick r:id="rId8"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7" name="TextBox 46">
            <a:hlinkClick r:id="rId9"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4" name="TextBox 53">
            <a:hlinkClick r:id="rId10"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5" name="TextBox 54">
            <a:hlinkClick r:id="rId11"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6" name="TextBox 55">
            <a:hlinkClick r:id="rId12"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7" name="Rectangle 56">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hlinkClick r:id="rId13"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9" name="TextBox 58">
            <a:hlinkClick r:id="rId8"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0" name="TextBox 59">
            <a:hlinkClick r:id="rId14"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61" name="TextBox 60">
            <a:hlinkClick r:id="rId15"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2" name="TextBox 61">
            <a:hlinkClick r:id="rId16"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3" name="TextBox 62">
            <a:hlinkClick r:id="rId17" action="ppaction://hlinksldjump"/>
          </p:cNvPr>
          <p:cNvSpPr txBox="1"/>
          <p:nvPr/>
        </p:nvSpPr>
        <p:spPr>
          <a:xfrm>
            <a:off x="7542011" y="4115224"/>
            <a:ext cx="1382902" cy="276999"/>
          </a:xfrm>
          <a:prstGeom prst="rect">
            <a:avLst/>
          </a:prstGeom>
          <a:noFill/>
        </p:spPr>
        <p:txBody>
          <a:bodyPr wrap="square" rtlCol="0">
            <a:spAutoFit/>
          </a:bodyPr>
          <a:lstStyle/>
          <a:p>
            <a:endParaRPr lang="en-GB" sz="1200" dirty="0"/>
          </a:p>
        </p:txBody>
      </p:sp>
      <p:sp>
        <p:nvSpPr>
          <p:cNvPr id="64" name="TextBox 63"/>
          <p:cNvSpPr txBox="1"/>
          <p:nvPr/>
        </p:nvSpPr>
        <p:spPr>
          <a:xfrm>
            <a:off x="7495671" y="4605298"/>
            <a:ext cx="1429242" cy="166037"/>
          </a:xfrm>
          <a:prstGeom prst="rect">
            <a:avLst/>
          </a:prstGeom>
          <a:noFill/>
        </p:spPr>
        <p:txBody>
          <a:bodyPr wrap="square" rtlCol="0">
            <a:spAutoFit/>
          </a:bodyPr>
          <a:lstStyle/>
          <a:p>
            <a:endParaRPr lang="en-GB" sz="1200" dirty="0"/>
          </a:p>
        </p:txBody>
      </p:sp>
      <p:grpSp>
        <p:nvGrpSpPr>
          <p:cNvPr id="65" name="Group 64"/>
          <p:cNvGrpSpPr/>
          <p:nvPr/>
        </p:nvGrpSpPr>
        <p:grpSpPr>
          <a:xfrm>
            <a:off x="8419885" y="56486"/>
            <a:ext cx="650563" cy="308320"/>
            <a:chOff x="8352387" y="6708921"/>
            <a:chExt cx="730859" cy="346375"/>
          </a:xfrm>
        </p:grpSpPr>
        <p:pic>
          <p:nvPicPr>
            <p:cNvPr id="68"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Rectangle 71">
            <a:hlinkClick r:id="rId2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2"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7" name="Group 16"/>
          <p:cNvGrpSpPr/>
          <p:nvPr/>
        </p:nvGrpSpPr>
        <p:grpSpPr>
          <a:xfrm>
            <a:off x="246653" y="1585194"/>
            <a:ext cx="7072337" cy="4334503"/>
            <a:chOff x="246653" y="1585194"/>
            <a:chExt cx="7072337" cy="4334503"/>
          </a:xfrm>
        </p:grpSpPr>
        <p:grpSp>
          <p:nvGrpSpPr>
            <p:cNvPr id="14" name="Group 13"/>
            <p:cNvGrpSpPr/>
            <p:nvPr/>
          </p:nvGrpSpPr>
          <p:grpSpPr>
            <a:xfrm>
              <a:off x="246653" y="1585194"/>
              <a:ext cx="7072337" cy="4334503"/>
              <a:chOff x="246653" y="1585194"/>
              <a:chExt cx="7072337" cy="4334503"/>
            </a:xfrm>
          </p:grpSpPr>
          <p:grpSp>
            <p:nvGrpSpPr>
              <p:cNvPr id="12" name="Group 11"/>
              <p:cNvGrpSpPr/>
              <p:nvPr/>
            </p:nvGrpSpPr>
            <p:grpSpPr>
              <a:xfrm>
                <a:off x="246653" y="1585194"/>
                <a:ext cx="7072337" cy="4334503"/>
                <a:chOff x="307975" y="1574933"/>
                <a:chExt cx="7072337" cy="4334503"/>
              </a:xfrm>
            </p:grpSpPr>
            <p:grpSp>
              <p:nvGrpSpPr>
                <p:cNvPr id="10" name="Group 9"/>
                <p:cNvGrpSpPr/>
                <p:nvPr/>
              </p:nvGrpSpPr>
              <p:grpSpPr>
                <a:xfrm>
                  <a:off x="307975" y="1574933"/>
                  <a:ext cx="7072337" cy="4334503"/>
                  <a:chOff x="307975" y="1574933"/>
                  <a:chExt cx="7072337" cy="4334503"/>
                </a:xfrm>
              </p:grpSpPr>
              <p:grpSp>
                <p:nvGrpSpPr>
                  <p:cNvPr id="2" name="Group 1"/>
                  <p:cNvGrpSpPr/>
                  <p:nvPr/>
                </p:nvGrpSpPr>
                <p:grpSpPr>
                  <a:xfrm>
                    <a:off x="307975" y="1574933"/>
                    <a:ext cx="7072337" cy="4334503"/>
                    <a:chOff x="307975" y="1662689"/>
                    <a:chExt cx="7072337" cy="4263461"/>
                  </a:xfrm>
                </p:grpSpPr>
                <p:pic>
                  <p:nvPicPr>
                    <p:cNvPr id="42"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7975" y="1662689"/>
                      <a:ext cx="7072337" cy="421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Grill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5" name="Straight Connector 4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19478" y="2044693"/>
                      <a:ext cx="1796338" cy="3133277"/>
                    </a:xfrm>
                    <a:prstGeom prst="rect">
                      <a:avLst/>
                    </a:prstGeom>
                  </p:spPr>
                  <p:txBody>
                    <a:bodyPr wrap="square">
                      <a:spAutoFit/>
                    </a:bodyPr>
                    <a:lstStyle/>
                    <a:p>
                      <a:endParaRPr lang="en-GB" sz="3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GREASELIFT </a:t>
                      </a:r>
                      <a:r>
                        <a:rPr lang="en-GB" sz="800" dirty="0">
                          <a:solidFill>
                            <a:schemeClr val="bg1"/>
                          </a:solidFill>
                          <a:latin typeface="Arial Narrow" panose="020B0606020202030204" pitchFamily="34" charset="0"/>
                        </a:rPr>
                        <a:t>Highly concentrated grill cleaner and degreaser that requires no gloves or goggles in the ready to use solution. 2 x 2L 9079400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GREASESTRIP PLUS </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features </a:t>
                      </a:r>
                      <a:r>
                        <a:rPr lang="en-GB" sz="800" dirty="0">
                          <a:solidFill>
                            <a:schemeClr val="bg1"/>
                          </a:solidFill>
                          <a:latin typeface="Arial Narrow" panose="020B0606020202030204" pitchFamily="34" charset="0"/>
                        </a:rPr>
                        <a:t>a unique gel formula that provides 100% of surface contact. 2 x </a:t>
                      </a:r>
                      <a:r>
                        <a:rPr lang="en-GB" sz="800">
                          <a:solidFill>
                            <a:schemeClr val="bg1"/>
                          </a:solidFill>
                          <a:latin typeface="Arial Narrow" panose="020B0606020202030204" pitchFamily="34" charset="0"/>
                        </a:rPr>
                        <a:t>5L </a:t>
                      </a:r>
                      <a:r>
                        <a:rPr lang="en-GB" sz="800" smtClean="0">
                          <a:solidFill>
                            <a:schemeClr val="bg1"/>
                          </a:solidFill>
                          <a:latin typeface="Arial Narrow" panose="020B0606020202030204" pitchFamily="34" charset="0"/>
                        </a:rPr>
                        <a:t>9031970 3 x 1,3L 900469 </a:t>
                      </a:r>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3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GREASECUTTER </a:t>
                      </a:r>
                      <a:r>
                        <a:rPr lang="en-GB" sz="800" b="1" dirty="0">
                          <a:solidFill>
                            <a:schemeClr val="bg1"/>
                          </a:solidFill>
                          <a:latin typeface="Arial Narrow" panose="020B0606020202030204" pitchFamily="34" charset="0"/>
                        </a:rPr>
                        <a:t>PLUS </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a </a:t>
                      </a:r>
                      <a:r>
                        <a:rPr lang="en-GB" sz="800" dirty="0">
                          <a:solidFill>
                            <a:schemeClr val="bg1"/>
                          </a:solidFill>
                          <a:latin typeface="Arial Narrow" panose="020B0606020202030204" pitchFamily="34" charset="0"/>
                        </a:rPr>
                        <a:t>highly effective ready to use grill cleaner &amp; degreaser. It destroys the toughest grease and soil deposits and with the specially designed sprayer, the product is easy and simple </a:t>
                      </a:r>
                      <a:r>
                        <a:rPr lang="en-GB" sz="800" dirty="0" smtClean="0">
                          <a:solidFill>
                            <a:schemeClr val="bg1"/>
                          </a:solidFill>
                          <a:latin typeface="Arial Narrow" panose="020B0606020202030204" pitchFamily="34" charset="0"/>
                        </a:rPr>
                        <a:t>to use. </a:t>
                      </a:r>
                      <a:r>
                        <a:rPr lang="en-GB" sz="800" dirty="0">
                          <a:solidFill>
                            <a:schemeClr val="bg1"/>
                          </a:solidFill>
                          <a:latin typeface="Arial Narrow" panose="020B0606020202030204" pitchFamily="34" charset="0"/>
                        </a:rPr>
                        <a:t>2 x 5L </a:t>
                      </a:r>
                      <a:r>
                        <a:rPr lang="en-GB" sz="800" dirty="0" smtClean="0">
                          <a:solidFill>
                            <a:schemeClr val="bg1"/>
                          </a:solidFill>
                          <a:latin typeface="Arial Narrow" panose="020B0606020202030204" pitchFamily="34" charset="0"/>
                        </a:rPr>
                        <a:t>904269</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9" name="Rectangle 48"/>
                    <p:cNvSpPr/>
                    <p:nvPr/>
                  </p:nvSpPr>
                  <p:spPr>
                    <a:xfrm>
                      <a:off x="3448707" y="2036041"/>
                      <a:ext cx="1714163" cy="3890109"/>
                    </a:xfrm>
                    <a:prstGeom prst="rect">
                      <a:avLst/>
                    </a:prstGeom>
                  </p:spPr>
                  <p:txBody>
                    <a:bodyPr wrap="square">
                      <a:spAutoFit/>
                    </a:bodyPr>
                    <a:lstStyle/>
                    <a:p>
                      <a:endParaRPr lang="en-GB" sz="3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OVEN </a:t>
                      </a:r>
                      <a:r>
                        <a:rPr lang="en-GB" sz="800" b="1" dirty="0">
                          <a:solidFill>
                            <a:schemeClr val="bg1"/>
                          </a:solidFill>
                          <a:latin typeface="Arial Narrow" panose="020B0606020202030204" pitchFamily="34" charset="0"/>
                        </a:rPr>
                        <a:t>CLEANER POWER </a:t>
                      </a:r>
                      <a:r>
                        <a:rPr lang="en-GB" sz="800" dirty="0" smtClean="0">
                          <a:solidFill>
                            <a:schemeClr val="bg1"/>
                          </a:solidFill>
                          <a:latin typeface="Arial Narrow" panose="020B0606020202030204" pitchFamily="34" charset="0"/>
                        </a:rPr>
                        <a:t>used </a:t>
                      </a:r>
                      <a:r>
                        <a:rPr lang="en-GB" sz="800" dirty="0">
                          <a:solidFill>
                            <a:schemeClr val="bg1"/>
                          </a:solidFill>
                          <a:latin typeface="Arial Narrow" panose="020B0606020202030204" pitchFamily="34" charset="0"/>
                        </a:rPr>
                        <a:t>in ovens with integrated cleaning system. It removes even the toughest food soils and grill residues in one cleaning cycle thereby saving </a:t>
                      </a:r>
                      <a:r>
                        <a:rPr lang="en-GB" sz="800" dirty="0" smtClean="0">
                          <a:solidFill>
                            <a:schemeClr val="bg1"/>
                          </a:solidFill>
                          <a:latin typeface="Arial Narrow" panose="020B0606020202030204" pitchFamily="34" charset="0"/>
                        </a:rPr>
                        <a:t>time and </a:t>
                      </a:r>
                      <a:r>
                        <a:rPr lang="en-GB" sz="800" dirty="0">
                          <a:solidFill>
                            <a:schemeClr val="bg1"/>
                          </a:solidFill>
                          <a:latin typeface="Arial Narrow" panose="020B0606020202030204" pitchFamily="34" charset="0"/>
                        </a:rPr>
                        <a:t>labour costs.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5L 9019640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OVEN </a:t>
                      </a:r>
                      <a:r>
                        <a:rPr lang="en-GB" sz="800" b="1" dirty="0" smtClean="0">
                          <a:solidFill>
                            <a:schemeClr val="bg1"/>
                          </a:solidFill>
                          <a:latin typeface="Arial Narrow" panose="020B0606020202030204" pitchFamily="34" charset="0"/>
                        </a:rPr>
                        <a:t>RINSE POWER </a:t>
                      </a:r>
                      <a:r>
                        <a:rPr lang="en-GB" sz="800" dirty="0" smtClean="0">
                          <a:solidFill>
                            <a:schemeClr val="bg1"/>
                          </a:solidFill>
                          <a:latin typeface="Arial Narrow" panose="020B0606020202030204" pitchFamily="34" charset="0"/>
                        </a:rPr>
                        <a:t>Neutralises </a:t>
                      </a:r>
                      <a:r>
                        <a:rPr lang="en-GB" sz="800" dirty="0">
                          <a:solidFill>
                            <a:schemeClr val="bg1"/>
                          </a:solidFill>
                          <a:latin typeface="Arial Narrow" panose="020B0606020202030204" pitchFamily="34" charset="0"/>
                        </a:rPr>
                        <a:t>the alkalinity in the cooking cabinet and removes lime residues which are built during the cooking process and leaves a dry, hygienic and sparkling clean surface. U</a:t>
                      </a:r>
                      <a:r>
                        <a:rPr lang="en-GB" sz="800" dirty="0" smtClean="0">
                          <a:solidFill>
                            <a:schemeClr val="bg1"/>
                          </a:solidFill>
                          <a:latin typeface="Arial Narrow" panose="020B0606020202030204" pitchFamily="34" charset="0"/>
                        </a:rPr>
                        <a:t>se </a:t>
                      </a:r>
                      <a:r>
                        <a:rPr lang="en-GB" sz="800" dirty="0">
                          <a:solidFill>
                            <a:schemeClr val="bg1"/>
                          </a:solidFill>
                          <a:latin typeface="Arial Narrow" panose="020B0606020202030204" pitchFamily="34" charset="0"/>
                        </a:rPr>
                        <a:t>combined with O</a:t>
                      </a:r>
                      <a:r>
                        <a:rPr lang="en-GB" sz="800" dirty="0" smtClean="0">
                          <a:solidFill>
                            <a:schemeClr val="bg1"/>
                          </a:solidFill>
                          <a:latin typeface="Arial Narrow" panose="020B0606020202030204" pitchFamily="34" charset="0"/>
                        </a:rPr>
                        <a:t>ven Cleaner </a:t>
                      </a:r>
                      <a:r>
                        <a:rPr lang="en-GB" sz="800" dirty="0">
                          <a:solidFill>
                            <a:schemeClr val="bg1"/>
                          </a:solidFill>
                          <a:latin typeface="Arial Narrow" panose="020B0606020202030204" pitchFamily="34" charset="0"/>
                        </a:rPr>
                        <a:t>P</a:t>
                      </a:r>
                      <a:r>
                        <a:rPr lang="en-GB" sz="800" dirty="0" smtClean="0">
                          <a:solidFill>
                            <a:schemeClr val="bg1"/>
                          </a:solidFill>
                          <a:latin typeface="Arial Narrow" panose="020B0606020202030204" pitchFamily="34" charset="0"/>
                        </a:rPr>
                        <a:t>ower. </a:t>
                      </a:r>
                      <a:r>
                        <a:rPr lang="en-GB" sz="800" dirty="0">
                          <a:solidFill>
                            <a:schemeClr val="bg1"/>
                          </a:solidFill>
                          <a:latin typeface="Arial Narrow" panose="020B0606020202030204" pitchFamily="34" charset="0"/>
                        </a:rPr>
                        <a:t>2 x 5L 9021430 </a:t>
                      </a:r>
                      <a:r>
                        <a:rPr lang="en-GB" sz="800" dirty="0"/>
                        <a:t>	</a:t>
                      </a:r>
                      <a:endParaRPr lang="en-GB" sz="800" dirty="0" smtClean="0"/>
                    </a:p>
                    <a:p>
                      <a:endParaRPr lang="en-GB" sz="800" dirty="0"/>
                    </a:p>
                    <a:p>
                      <a:endParaRPr lang="en-GB" sz="800" dirty="0"/>
                    </a:p>
                    <a:p>
                      <a:endParaRPr lang="en-GB" sz="800"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GREASELIFT </a:t>
                      </a:r>
                      <a:r>
                        <a:rPr lang="en-GB" sz="800" b="1" dirty="0">
                          <a:solidFill>
                            <a:schemeClr val="bg1"/>
                          </a:solidFill>
                          <a:latin typeface="Arial Narrow" panose="020B0606020202030204" pitchFamily="34" charset="0"/>
                        </a:rPr>
                        <a:t>RTU </a:t>
                      </a:r>
                      <a:r>
                        <a:rPr lang="en-GB" sz="800" dirty="0">
                          <a:solidFill>
                            <a:schemeClr val="bg1"/>
                          </a:solidFill>
                          <a:latin typeface="Arial Narrow" panose="020B0606020202030204" pitchFamily="34" charset="0"/>
                        </a:rPr>
                        <a:t>Effective degreaser that requires no gloves or goggles to clean ovens, grills, stove hoods and vents. 6 x 750ml 9080580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GREASECUTTER </a:t>
                      </a:r>
                      <a:r>
                        <a:rPr lang="en-GB" sz="800" b="1" dirty="0">
                          <a:solidFill>
                            <a:schemeClr val="bg1"/>
                          </a:solidFill>
                          <a:latin typeface="Arial Narrow" panose="020B0606020202030204" pitchFamily="34" charset="0"/>
                        </a:rPr>
                        <a:t>FAST FOAM </a:t>
                      </a:r>
                      <a:r>
                        <a:rPr lang="en-GB" sz="800" dirty="0">
                          <a:solidFill>
                            <a:schemeClr val="bg1"/>
                          </a:solidFill>
                          <a:latin typeface="Arial Narrow" panose="020B0606020202030204" pitchFamily="34" charset="0"/>
                        </a:rPr>
                        <a:t>Greasecutter Fast Foam is an effective heavy duty grill cleaner &amp; degreaser. This foam formulation clings to vertical surfaces rapidly removing stubborn and carbonised grease.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9052810</a:t>
                      </a:r>
                    </a:p>
                  </p:txBody>
                </p:sp>
                <p:sp>
                  <p:nvSpPr>
                    <p:cNvPr id="50" name="Rectangle 49"/>
                    <p:cNvSpPr/>
                    <p:nvPr/>
                  </p:nvSpPr>
                  <p:spPr>
                    <a:xfrm>
                      <a:off x="5662556" y="2103463"/>
                      <a:ext cx="1717755" cy="1468251"/>
                    </a:xfrm>
                    <a:prstGeom prst="rect">
                      <a:avLst/>
                    </a:prstGeom>
                  </p:spPr>
                  <p:txBody>
                    <a:bodyPr wrap="square">
                      <a:spAutoFit/>
                    </a:bodyPr>
                    <a:lstStyle/>
                    <a:p>
                      <a:r>
                        <a:rPr lang="en-GB" sz="800" b="1" dirty="0">
                          <a:solidFill>
                            <a:schemeClr val="bg1"/>
                          </a:solidFill>
                          <a:latin typeface="Arial Narrow" panose="020B0606020202030204" pitchFamily="34" charset="0"/>
                        </a:rPr>
                        <a:t>GREASE EXPRESS </a:t>
                      </a:r>
                      <a:r>
                        <a:rPr lang="en-GB" sz="800" dirty="0">
                          <a:solidFill>
                            <a:schemeClr val="bg1"/>
                          </a:solidFill>
                          <a:latin typeface="Arial Narrow" panose="020B0606020202030204" pitchFamily="34" charset="0"/>
                        </a:rPr>
                        <a:t>Fast acting formula for high temp applications.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1L </a:t>
                      </a:r>
                      <a:r>
                        <a:rPr lang="en-GB" sz="800" dirty="0" smtClean="0">
                          <a:solidFill>
                            <a:schemeClr val="bg1"/>
                          </a:solidFill>
                          <a:latin typeface="Arial Narrow" panose="020B0606020202030204" pitchFamily="34" charset="0"/>
                        </a:rPr>
                        <a:t>902716</a:t>
                      </a:r>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ABSORBIT </a:t>
                      </a:r>
                      <a:r>
                        <a:rPr lang="en-GB" sz="800" dirty="0">
                          <a:solidFill>
                            <a:schemeClr val="bg1"/>
                          </a:solidFill>
                          <a:latin typeface="Arial Narrow" panose="020B0606020202030204" pitchFamily="34" charset="0"/>
                        </a:rPr>
                        <a:t>Heavy-Duty powder detergent for grills and fryers.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2,2Kg </a:t>
                      </a:r>
                      <a:r>
                        <a:rPr lang="en-GB" sz="800" dirty="0" smtClean="0">
                          <a:solidFill>
                            <a:schemeClr val="bg1"/>
                          </a:solidFill>
                          <a:latin typeface="Arial Narrow" panose="020B0606020202030204" pitchFamily="34" charset="0"/>
                        </a:rPr>
                        <a:t>902421</a:t>
                      </a:r>
                      <a:r>
                        <a:rPr lang="en-GB" sz="800" dirty="0">
                          <a:solidFill>
                            <a:schemeClr val="bg1"/>
                          </a:solidFill>
                          <a:latin typeface="Arial Narrow" panose="020B0606020202030204" pitchFamily="34" charset="0"/>
                        </a:rPr>
                        <a:t>	</a:t>
                      </a:r>
                    </a:p>
                    <a:p>
                      <a:r>
                        <a:rPr lang="en-GB" sz="800" dirty="0"/>
                        <a:t>	</a:t>
                      </a:r>
                    </a:p>
                    <a:p>
                      <a:endParaRPr lang="en-GB" sz="800" dirty="0" smtClean="0">
                        <a:solidFill>
                          <a:schemeClr val="bg1"/>
                        </a:solidFill>
                        <a:latin typeface="Arial Narrow" panose="020B0606020202030204" pitchFamily="34" charset="0"/>
                      </a:endParaRPr>
                    </a:p>
                  </p:txBody>
                </p:sp>
                <p:sp>
                  <p:nvSpPr>
                    <p:cNvPr id="66" name="Content Placeholder 4"/>
                    <p:cNvSpPr txBox="1">
                      <a:spLocks/>
                    </p:cNvSpPr>
                    <p:nvPr/>
                  </p:nvSpPr>
                  <p:spPr bwMode="auto">
                    <a:xfrm>
                      <a:off x="2925172" y="3915604"/>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Kitchen Degreasers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7" name="Straight Connector 66"/>
                    <p:cNvCxnSpPr/>
                    <p:nvPr/>
                  </p:nvCxnSpPr>
                  <p:spPr>
                    <a:xfrm>
                      <a:off x="2984723" y="418457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ontent Placeholder 4"/>
                    <p:cNvSpPr txBox="1">
                      <a:spLocks/>
                    </p:cNvSpPr>
                    <p:nvPr/>
                  </p:nvSpPr>
                  <p:spPr bwMode="auto">
                    <a:xfrm>
                      <a:off x="2891929" y="1662689"/>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Automatic Oven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2951480" y="193165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p:cNvSpPr txBox="1">
                    <a:spLocks/>
                  </p:cNvSpPr>
                  <p:nvPr/>
                </p:nvSpPr>
                <p:spPr bwMode="auto">
                  <a:xfrm>
                    <a:off x="5162870" y="1581472"/>
                    <a:ext cx="1904427" cy="38833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Fryer High-Temperature</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3" name="Straight Connector 52"/>
                  <p:cNvCxnSpPr/>
                  <p:nvPr/>
                </p:nvCxnSpPr>
                <p:spPr>
                  <a:xfrm>
                    <a:off x="5220072" y="1844440"/>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3160" y="2051648"/>
                    <a:ext cx="591590" cy="5915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08507" y="4362766"/>
                    <a:ext cx="568325" cy="56832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91928" y="5025679"/>
                    <a:ext cx="573073" cy="5730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18319" y="2869436"/>
                    <a:ext cx="608903" cy="60890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3075"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81329" y="2914171"/>
                  <a:ext cx="588947" cy="58894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83124" y="2911790"/>
                  <a:ext cx="593708" cy="59370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114351" y="2044979"/>
                  <a:ext cx="604884" cy="60488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3079" name="Picture 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21347" y="2051648"/>
                <a:ext cx="591590" cy="5915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99221" y="3733342"/>
              <a:ext cx="587271" cy="58727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12383" b="96538" l="31292" r="68309">
                        <a14:foregroundMark x1="40746" y1="52863" x2="40746" y2="52863"/>
                        <a14:foregroundMark x1="44874" y1="52863" x2="44874" y2="52863"/>
                        <a14:foregroundMark x1="60586" y1="69241" x2="60586" y2="69241"/>
                        <a14:foregroundMark x1="37683" y1="53928" x2="37683" y2="53928"/>
                        <a14:foregroundMark x1="36085" y1="51531" x2="36085" y2="51531"/>
                        <a14:foregroundMark x1="50999" y1="55260" x2="50999" y2="55260"/>
                        <a14:foregroundMark x1="58855" y1="56325" x2="58855" y2="56325"/>
                        <a14:foregroundMark x1="33955" y1="65113" x2="33955" y2="65113"/>
                        <a14:foregroundMark x1="33955" y1="53529" x2="33955" y2="53529"/>
                        <a14:foregroundMark x1="33955" y1="55925" x2="33955" y2="55925"/>
                      </a14:backgroundRemoval>
                    </a14:imgEffect>
                  </a14:imgLayer>
                </a14:imgProps>
              </a:ext>
              <a:ext uri="{28A0092B-C50C-407E-A947-70E740481C1C}">
                <a14:useLocalDpi xmlns:a14="http://schemas.microsoft.com/office/drawing/2010/main" val="0"/>
              </a:ext>
            </a:extLst>
          </a:blip>
          <a:srcRect l="32286" t="9290" r="31201" b="10650"/>
          <a:stretch/>
        </p:blipFill>
        <p:spPr>
          <a:xfrm>
            <a:off x="683569" y="3717032"/>
            <a:ext cx="260362" cy="570869"/>
          </a:xfrm>
          <a:prstGeom prst="rect">
            <a:avLst/>
          </a:prstGeom>
        </p:spPr>
      </p:pic>
    </p:spTree>
    <p:extLst>
      <p:ext uri="{BB962C8B-B14F-4D97-AF65-F5344CB8AC3E}">
        <p14:creationId xmlns:p14="http://schemas.microsoft.com/office/powerpoint/2010/main" val="31080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rampal\Desktop\FS Broch pics\restaurant_layo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108" y="573977"/>
            <a:ext cx="9184011" cy="675132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 y="555759"/>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15" y="536693"/>
            <a:ext cx="929151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0647"/>
          <a:stretch/>
        </p:blipFill>
        <p:spPr bwMode="auto">
          <a:xfrm>
            <a:off x="7380311" y="460704"/>
            <a:ext cx="1769143" cy="68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Speciality</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Effective Solutions for Your Unique Needs</a:t>
            </a:r>
            <a:endParaRPr lang="en-GB" sz="2400" dirty="0">
              <a:solidFill>
                <a:srgbClr val="0070C0"/>
              </a:solidFill>
              <a:latin typeface="Arial Narrow" panose="020B0606020202030204" pitchFamily="34" charset="0"/>
              <a:cs typeface="Arial" panose="020B0604020202020204" pitchFamily="34" charset="0"/>
            </a:endParaRPr>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9" name="TextBox 78"/>
          <p:cNvSpPr txBox="1"/>
          <p:nvPr/>
        </p:nvSpPr>
        <p:spPr>
          <a:xfrm>
            <a:off x="7537042" y="2530088"/>
            <a:ext cx="1358064" cy="2646878"/>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Speciality</a:t>
            </a:r>
          </a:p>
          <a:p>
            <a:r>
              <a:rPr lang="en-GB" sz="1000" dirty="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Speciality 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V="1">
            <a:off x="7444636" y="2608261"/>
            <a:ext cx="0" cy="2188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61722" y="450898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p:cNvGrpSpPr/>
          <p:nvPr/>
        </p:nvGrpSpPr>
        <p:grpSpPr>
          <a:xfrm>
            <a:off x="-634280" y="1599615"/>
            <a:ext cx="7887439" cy="4510514"/>
            <a:chOff x="-634280" y="1599615"/>
            <a:chExt cx="7887439" cy="4510514"/>
          </a:xfrm>
        </p:grpSpPr>
        <p:sp>
          <p:nvSpPr>
            <p:cNvPr id="43" name="Content Placeholder 4"/>
            <p:cNvSpPr txBox="1">
              <a:spLocks/>
            </p:cNvSpPr>
            <p:nvPr/>
          </p:nvSpPr>
          <p:spPr bwMode="auto">
            <a:xfrm>
              <a:off x="283801" y="15996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Remove Spots and Stains from Your Carpet</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44" name="Straight Connector 43"/>
            <p:cNvCxnSpPr/>
            <p:nvPr/>
          </p:nvCxnSpPr>
          <p:spPr>
            <a:xfrm>
              <a:off x="343484" y="1890396"/>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4" y="1989530"/>
              <a:ext cx="2385822" cy="154486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9" name="Content Placeholder 4"/>
            <p:cNvSpPr txBox="1">
              <a:spLocks/>
            </p:cNvSpPr>
            <p:nvPr/>
          </p:nvSpPr>
          <p:spPr bwMode="auto">
            <a:xfrm>
              <a:off x="4103149" y="1599615"/>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Clean and Polish All Metal Areas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52" name="Straight Connector 51"/>
            <p:cNvCxnSpPr/>
            <p:nvPr/>
          </p:nvCxnSpPr>
          <p:spPr>
            <a:xfrm>
              <a:off x="4162832" y="1890396"/>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2584" y="2002369"/>
              <a:ext cx="2292367" cy="15320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438" y="2833222"/>
              <a:ext cx="1147416" cy="114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240" y="4205288"/>
              <a:ext cx="2276892" cy="145002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2944" y="4205288"/>
              <a:ext cx="2312008" cy="145481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86311" y="5124428"/>
              <a:ext cx="985701" cy="98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Content Placeholder 4"/>
            <p:cNvSpPr txBox="1">
              <a:spLocks/>
            </p:cNvSpPr>
            <p:nvPr/>
          </p:nvSpPr>
          <p:spPr bwMode="auto">
            <a:xfrm>
              <a:off x="-478474" y="3517061"/>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Carpet </a:t>
              </a:r>
              <a:r>
                <a:rPr lang="en-GB" sz="1200" b="1" dirty="0">
                  <a:solidFill>
                    <a:schemeClr val="tx1"/>
                  </a:solidFill>
                  <a:latin typeface="Arial Narrow" panose="020B0606020202030204" pitchFamily="34" charset="0"/>
                </a:rPr>
                <a:t>B</a:t>
              </a:r>
            </a:p>
          </p:txBody>
        </p:sp>
        <p:sp>
          <p:nvSpPr>
            <p:cNvPr id="67" name="Content Placeholder 4"/>
            <p:cNvSpPr txBox="1">
              <a:spLocks/>
            </p:cNvSpPr>
            <p:nvPr/>
          </p:nvSpPr>
          <p:spPr bwMode="auto">
            <a:xfrm>
              <a:off x="-634280" y="5655308"/>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Freezer Cleaner</a:t>
              </a:r>
            </a:p>
          </p:txBody>
        </p:sp>
        <p:sp>
          <p:nvSpPr>
            <p:cNvPr id="68" name="Content Placeholder 4"/>
            <p:cNvSpPr txBox="1">
              <a:spLocks/>
            </p:cNvSpPr>
            <p:nvPr/>
          </p:nvSpPr>
          <p:spPr bwMode="auto">
            <a:xfrm>
              <a:off x="3290854" y="5648480"/>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Oasis Pro 56 Premium</a:t>
              </a:r>
            </a:p>
          </p:txBody>
        </p:sp>
        <p:sp>
          <p:nvSpPr>
            <p:cNvPr id="69" name="Content Placeholder 4"/>
            <p:cNvSpPr txBox="1">
              <a:spLocks/>
            </p:cNvSpPr>
            <p:nvPr/>
          </p:nvSpPr>
          <p:spPr bwMode="auto">
            <a:xfrm>
              <a:off x="3337953" y="3506239"/>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gn="r">
                <a:lnSpc>
                  <a:spcPct val="100000"/>
                </a:lnSpc>
                <a:spcBef>
                  <a:spcPts val="0"/>
                </a:spcBef>
                <a:spcAft>
                  <a:spcPts val="0"/>
                </a:spcAft>
                <a:buNone/>
              </a:pPr>
              <a:r>
                <a:rPr lang="en-GB" sz="1200" b="1" dirty="0" smtClean="0">
                  <a:solidFill>
                    <a:schemeClr val="tx1"/>
                  </a:solidFill>
                  <a:latin typeface="Arial Narrow" panose="020B0606020202030204" pitchFamily="34" charset="0"/>
                </a:rPr>
                <a:t>Chromol</a:t>
              </a:r>
            </a:p>
          </p:txBody>
        </p:sp>
        <p:sp>
          <p:nvSpPr>
            <p:cNvPr id="70" name="Content Placeholder 4"/>
            <p:cNvSpPr txBox="1">
              <a:spLocks/>
            </p:cNvSpPr>
            <p:nvPr/>
          </p:nvSpPr>
          <p:spPr bwMode="auto">
            <a:xfrm>
              <a:off x="140844" y="3844678"/>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Keep Your Freezer Clean</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71" name="Straight Connector 70"/>
            <p:cNvCxnSpPr/>
            <p:nvPr/>
          </p:nvCxnSpPr>
          <p:spPr>
            <a:xfrm>
              <a:off x="200527" y="4135459"/>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Content Placeholder 4"/>
            <p:cNvSpPr txBox="1">
              <a:spLocks/>
            </p:cNvSpPr>
            <p:nvPr/>
          </p:nvSpPr>
          <p:spPr bwMode="auto">
            <a:xfrm>
              <a:off x="4103149" y="3842321"/>
              <a:ext cx="3150010" cy="44816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smtClean="0">
                  <a:solidFill>
                    <a:srgbClr val="0070C0"/>
                  </a:solidFill>
                  <a:latin typeface="Arial Narrow" panose="020B0606020202030204" pitchFamily="34" charset="0"/>
                  <a:cs typeface="Arial" panose="020B0604020202020204" pitchFamily="34" charset="0"/>
                </a:rPr>
                <a:t>Eliminate Bad Odours</a:t>
              </a:r>
              <a:endParaRPr lang="en-GB" sz="1400" dirty="0" smtClean="0">
                <a:solidFill>
                  <a:schemeClr val="bg1">
                    <a:lumMod val="65000"/>
                  </a:schemeClr>
                </a:solidFill>
                <a:latin typeface="Arial Narrow" panose="020B0606020202030204" pitchFamily="34" charset="0"/>
                <a:cs typeface="Arial" panose="020B0604020202020204" pitchFamily="34" charset="0"/>
              </a:endParaRPr>
            </a:p>
          </p:txBody>
        </p:sp>
        <p:cxnSp>
          <p:nvCxnSpPr>
            <p:cNvPr id="73" name="Straight Connector 72"/>
            <p:cNvCxnSpPr/>
            <p:nvPr/>
          </p:nvCxnSpPr>
          <p:spPr>
            <a:xfrm>
              <a:off x="4162832" y="4133102"/>
              <a:ext cx="294737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5" name="TextBox 44">
            <a:hlinkClick r:id="rId13"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4"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0" name="TextBox 49">
            <a:hlinkClick r:id="rId15"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1" name="TextBox 50">
            <a:hlinkClick r:id="rId16"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3" name="TextBox 52">
            <a:hlinkClick r:id="rId17"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4" name="Rectangle 53">
            <a:hlinkClick r:id="rId6"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a:hlinkClick r:id="rId18"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56" name="TextBox 55">
            <a:hlinkClick r:id="rId13"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57" name="TextBox 56">
            <a:hlinkClick r:id="rId19" action="ppaction://hlinksldjump"/>
          </p:cNvPr>
          <p:cNvSpPr txBox="1"/>
          <p:nvPr/>
        </p:nvSpPr>
        <p:spPr>
          <a:xfrm>
            <a:off x="7588351" y="3179208"/>
            <a:ext cx="1194942" cy="258119"/>
          </a:xfrm>
          <a:prstGeom prst="rect">
            <a:avLst/>
          </a:prstGeom>
          <a:noFill/>
        </p:spPr>
        <p:txBody>
          <a:bodyPr wrap="square" rtlCol="0">
            <a:spAutoFit/>
          </a:bodyPr>
          <a:lstStyle/>
          <a:p>
            <a:endParaRPr lang="en-GB" sz="1100" dirty="0"/>
          </a:p>
        </p:txBody>
      </p:sp>
      <p:sp>
        <p:nvSpPr>
          <p:cNvPr id="58" name="TextBox 57">
            <a:hlinkClick r:id="rId20"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59" name="TextBox 58">
            <a:hlinkClick r:id="rId21" action="ppaction://hlinksldjump"/>
          </p:cNvPr>
          <p:cNvSpPr txBox="1"/>
          <p:nvPr/>
        </p:nvSpPr>
        <p:spPr>
          <a:xfrm>
            <a:off x="7555342" y="3811989"/>
            <a:ext cx="1373095" cy="188902"/>
          </a:xfrm>
          <a:prstGeom prst="rect">
            <a:avLst/>
          </a:prstGeom>
          <a:noFill/>
        </p:spPr>
        <p:txBody>
          <a:bodyPr wrap="square" rtlCol="0">
            <a:spAutoFit/>
          </a:bodyPr>
          <a:lstStyle/>
          <a:p>
            <a:endParaRPr lang="en-GB" sz="1400" dirty="0"/>
          </a:p>
        </p:txBody>
      </p:sp>
      <p:sp>
        <p:nvSpPr>
          <p:cNvPr id="60" name="TextBox 59">
            <a:hlinkClick r:id="rId22" action="ppaction://hlinksldjump"/>
          </p:cNvPr>
          <p:cNvSpPr txBox="1"/>
          <p:nvPr/>
        </p:nvSpPr>
        <p:spPr>
          <a:xfrm>
            <a:off x="7542011" y="4115224"/>
            <a:ext cx="1382902" cy="276999"/>
          </a:xfrm>
          <a:prstGeom prst="rect">
            <a:avLst/>
          </a:prstGeom>
          <a:noFill/>
        </p:spPr>
        <p:txBody>
          <a:bodyPr wrap="square" rtlCol="0">
            <a:spAutoFit/>
          </a:bodyPr>
          <a:lstStyle/>
          <a:p>
            <a:endParaRPr lang="en-GB" sz="1200" dirty="0"/>
          </a:p>
        </p:txBody>
      </p:sp>
      <p:sp>
        <p:nvSpPr>
          <p:cNvPr id="62" name="TextBox 61">
            <a:hlinkClick r:id="rId23" action="ppaction://hlinksldjump"/>
          </p:cNvPr>
          <p:cNvSpPr txBox="1"/>
          <p:nvPr/>
        </p:nvSpPr>
        <p:spPr>
          <a:xfrm>
            <a:off x="7524623" y="4649673"/>
            <a:ext cx="1580280" cy="138499"/>
          </a:xfrm>
          <a:prstGeom prst="rect">
            <a:avLst/>
          </a:prstGeom>
          <a:noFill/>
        </p:spPr>
        <p:txBody>
          <a:bodyPr wrap="square" rtlCol="0">
            <a:spAutoFit/>
          </a:bodyPr>
          <a:lstStyle/>
          <a:p>
            <a:endParaRPr lang="en-GB" sz="1200" dirty="0"/>
          </a:p>
        </p:txBody>
      </p:sp>
      <p:grpSp>
        <p:nvGrpSpPr>
          <p:cNvPr id="63" name="Group 62"/>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Rectangle 73">
            <a:hlinkClick r:id="rId26"/>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074825" y="2836314"/>
            <a:ext cx="1128913" cy="11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35111" y="4955859"/>
            <a:ext cx="1055743" cy="10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694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C:\Users\crampal\Desktop\FS Broch pics\restaurant_lay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9108" y="573977"/>
            <a:ext cx="9184011" cy="675132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rot="5400000">
            <a:off x="1880084" y="-1811949"/>
            <a:ext cx="5455840" cy="10153129"/>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47" y="536693"/>
            <a:ext cx="8497308"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0647"/>
          <a:stretch/>
        </p:blipFill>
        <p:spPr bwMode="auto">
          <a:xfrm>
            <a:off x="7380311" y="460704"/>
            <a:ext cx="1769143" cy="68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70110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7444637" y="970940"/>
            <a:ext cx="1724638" cy="5709255"/>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Front &amp; Back of </a:t>
            </a:r>
          </a:p>
          <a:p>
            <a:r>
              <a:rPr lang="en-GB" sz="1600" b="1" u="sng" dirty="0" smtClean="0">
                <a:solidFill>
                  <a:srgbClr val="0070C0"/>
                </a:solidFill>
                <a:latin typeface="Arial Narrow" panose="020B0606020202030204" pitchFamily="34" charset="0"/>
                <a:cs typeface="Arial" panose="020B0604020202020204" pitchFamily="34" charset="0"/>
              </a:rPr>
              <a:t>House</a:t>
            </a: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500" b="1" dirty="0" smtClean="0">
              <a:solidFill>
                <a:schemeClr val="bg1">
                  <a:lumMod val="65000"/>
                </a:schemeClr>
              </a:solidFill>
              <a:latin typeface="Arial Narrow" panose="020B0606020202030204" pitchFamily="34" charset="0"/>
              <a:cs typeface="Arial" panose="020B0604020202020204" pitchFamily="34" charset="0"/>
            </a:endParaRPr>
          </a:p>
          <a:p>
            <a:endParaRPr lang="en-GB" sz="8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80" name="Straight Connector 79"/>
          <p:cNvCxnSpPr/>
          <p:nvPr/>
        </p:nvCxnSpPr>
        <p:spPr>
          <a:xfrm flipH="1" flipV="1">
            <a:off x="7444636" y="2608261"/>
            <a:ext cx="8925" cy="218889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Isosceles Triangle 80"/>
          <p:cNvSpPr/>
          <p:nvPr/>
        </p:nvSpPr>
        <p:spPr>
          <a:xfrm rot="5400000">
            <a:off x="7462887" y="4692268"/>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311290" y="680783"/>
            <a:ext cx="7007700" cy="830997"/>
          </a:xfrm>
          <a:prstGeom prst="rect">
            <a:avLst/>
          </a:prstGeom>
          <a:noFill/>
        </p:spPr>
        <p:txBody>
          <a:bodyPr wrap="squar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Speciality</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Effective Solutions for Your Unique Needs</a:t>
            </a:r>
            <a:endParaRPr lang="en-GB" sz="2400" dirty="0">
              <a:solidFill>
                <a:srgbClr val="0070C0"/>
              </a:solidFill>
              <a:latin typeface="Arial Narrow" panose="020B0606020202030204" pitchFamily="34" charset="0"/>
              <a:cs typeface="Arial" panose="020B0604020202020204" pitchFamily="34" charset="0"/>
            </a:endParaRPr>
          </a:p>
        </p:txBody>
      </p:sp>
      <p:sp>
        <p:nvSpPr>
          <p:cNvPr id="54" name="TextBox 53"/>
          <p:cNvSpPr txBox="1"/>
          <p:nvPr/>
        </p:nvSpPr>
        <p:spPr>
          <a:xfrm>
            <a:off x="7537042" y="2530088"/>
            <a:ext cx="1358064" cy="2646878"/>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KitchenPro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Floor &amp; Drain</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Multi-Surface Cleaners</a:t>
            </a:r>
          </a:p>
          <a:p>
            <a:endParaRPr lang="en-GB" sz="10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Grease Removal</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Speciality</a:t>
            </a:r>
          </a:p>
          <a:p>
            <a:r>
              <a:rPr lang="en-GB" sz="1000" dirty="0">
                <a:solidFill>
                  <a:srgbClr val="0070C0"/>
                </a:solidFill>
                <a:latin typeface="Arial Narrow" panose="020B0606020202030204" pitchFamily="34" charset="0"/>
                <a:cs typeface="Arial" panose="020B0604020202020204" pitchFamily="34" charset="0"/>
              </a:rPr>
              <a:t>- Speciality info</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p:txBody>
      </p:sp>
      <p:sp>
        <p:nvSpPr>
          <p:cNvPr id="51" name="TextBox 50">
            <a:hlinkClick r:id="rId8"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5" name="TextBox 54">
            <a:hlinkClick r:id="rId9" action="ppaction://hlinksldjump"/>
          </p:cNvPr>
          <p:cNvSpPr txBox="1"/>
          <p:nvPr/>
        </p:nvSpPr>
        <p:spPr>
          <a:xfrm>
            <a:off x="7474050" y="4880866"/>
            <a:ext cx="1237714" cy="276999"/>
          </a:xfrm>
          <a:prstGeom prst="rect">
            <a:avLst/>
          </a:prstGeom>
          <a:noFill/>
        </p:spPr>
        <p:txBody>
          <a:bodyPr wrap="square" rtlCol="0">
            <a:spAutoFit/>
          </a:bodyPr>
          <a:lstStyle/>
          <a:p>
            <a:endParaRPr lang="en-GB" sz="1200" dirty="0"/>
          </a:p>
        </p:txBody>
      </p:sp>
      <p:sp>
        <p:nvSpPr>
          <p:cNvPr id="56" name="TextBox 55">
            <a:hlinkClick r:id="rId10" action="ppaction://hlinksldjump"/>
          </p:cNvPr>
          <p:cNvSpPr txBox="1"/>
          <p:nvPr/>
        </p:nvSpPr>
        <p:spPr>
          <a:xfrm>
            <a:off x="7515038" y="5290590"/>
            <a:ext cx="1268255" cy="369332"/>
          </a:xfrm>
          <a:prstGeom prst="rect">
            <a:avLst/>
          </a:prstGeom>
          <a:noFill/>
        </p:spPr>
        <p:txBody>
          <a:bodyPr wrap="square" rtlCol="0">
            <a:spAutoFit/>
          </a:bodyPr>
          <a:lstStyle/>
          <a:p>
            <a:endParaRPr lang="en-GB" dirty="0"/>
          </a:p>
        </p:txBody>
      </p:sp>
      <p:sp>
        <p:nvSpPr>
          <p:cNvPr id="57" name="TextBox 56">
            <a:hlinkClick r:id="rId11" action="ppaction://hlinksldjump"/>
          </p:cNvPr>
          <p:cNvSpPr txBox="1"/>
          <p:nvPr/>
        </p:nvSpPr>
        <p:spPr>
          <a:xfrm>
            <a:off x="7496525" y="5877272"/>
            <a:ext cx="1672749" cy="584775"/>
          </a:xfrm>
          <a:prstGeom prst="rect">
            <a:avLst/>
          </a:prstGeom>
          <a:noFill/>
        </p:spPr>
        <p:txBody>
          <a:bodyPr wrap="square" rtlCol="0">
            <a:spAutoFit/>
          </a:bodyPr>
          <a:lstStyle/>
          <a:p>
            <a:endParaRPr lang="en-GB" sz="1600" dirty="0" smtClean="0"/>
          </a:p>
          <a:p>
            <a:endParaRPr lang="en-GB" sz="1600" dirty="0"/>
          </a:p>
        </p:txBody>
      </p:sp>
      <p:sp>
        <p:nvSpPr>
          <p:cNvPr id="58" name="TextBox 57">
            <a:hlinkClick r:id="rId12"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9" name="Rectangle 58">
            <a:hlinkClick r:id="rId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hlinkClick r:id="rId13" action="ppaction://hlinksldjump"/>
          </p:cNvPr>
          <p:cNvSpPr txBox="1"/>
          <p:nvPr/>
        </p:nvSpPr>
        <p:spPr>
          <a:xfrm>
            <a:off x="7537042" y="2842301"/>
            <a:ext cx="1067406" cy="289454"/>
          </a:xfrm>
          <a:prstGeom prst="rect">
            <a:avLst/>
          </a:prstGeom>
          <a:noFill/>
        </p:spPr>
        <p:txBody>
          <a:bodyPr wrap="square" rtlCol="0">
            <a:spAutoFit/>
          </a:bodyPr>
          <a:lstStyle/>
          <a:p>
            <a:endParaRPr lang="en-GB" sz="1400" dirty="0"/>
          </a:p>
        </p:txBody>
      </p:sp>
      <p:sp>
        <p:nvSpPr>
          <p:cNvPr id="61" name="TextBox 60">
            <a:hlinkClick r:id="rId8" action="ppaction://hlinksldjump"/>
          </p:cNvPr>
          <p:cNvSpPr txBox="1"/>
          <p:nvPr/>
        </p:nvSpPr>
        <p:spPr>
          <a:xfrm>
            <a:off x="7570556" y="2532895"/>
            <a:ext cx="1141208" cy="276999"/>
          </a:xfrm>
          <a:prstGeom prst="rect">
            <a:avLst/>
          </a:prstGeom>
          <a:noFill/>
        </p:spPr>
        <p:txBody>
          <a:bodyPr wrap="square" rtlCol="0">
            <a:spAutoFit/>
          </a:bodyPr>
          <a:lstStyle/>
          <a:p>
            <a:endParaRPr lang="en-GB" sz="1200" dirty="0"/>
          </a:p>
        </p:txBody>
      </p:sp>
      <p:sp>
        <p:nvSpPr>
          <p:cNvPr id="62" name="TextBox 61">
            <a:hlinkClick r:id="rId14" action="ppaction://hlinksldjump"/>
          </p:cNvPr>
          <p:cNvSpPr txBox="1"/>
          <p:nvPr/>
        </p:nvSpPr>
        <p:spPr>
          <a:xfrm>
            <a:off x="7478190" y="3518197"/>
            <a:ext cx="1233574" cy="211146"/>
          </a:xfrm>
          <a:prstGeom prst="rect">
            <a:avLst/>
          </a:prstGeom>
          <a:noFill/>
        </p:spPr>
        <p:txBody>
          <a:bodyPr wrap="square" rtlCol="0">
            <a:spAutoFit/>
          </a:bodyPr>
          <a:lstStyle/>
          <a:p>
            <a:endParaRPr lang="en-GB" sz="1200" dirty="0"/>
          </a:p>
        </p:txBody>
      </p:sp>
      <p:sp>
        <p:nvSpPr>
          <p:cNvPr id="63" name="TextBox 62">
            <a:hlinkClick r:id="rId15" action="ppaction://hlinksldjump"/>
          </p:cNvPr>
          <p:cNvSpPr txBox="1"/>
          <p:nvPr/>
        </p:nvSpPr>
        <p:spPr>
          <a:xfrm>
            <a:off x="7542011" y="4115224"/>
            <a:ext cx="1382902" cy="276999"/>
          </a:xfrm>
          <a:prstGeom prst="rect">
            <a:avLst/>
          </a:prstGeom>
          <a:noFill/>
        </p:spPr>
        <p:txBody>
          <a:bodyPr wrap="square" rtlCol="0">
            <a:spAutoFit/>
          </a:bodyPr>
          <a:lstStyle/>
          <a:p>
            <a:endParaRPr lang="en-GB" sz="1200" dirty="0"/>
          </a:p>
        </p:txBody>
      </p:sp>
      <p:grpSp>
        <p:nvGrpSpPr>
          <p:cNvPr id="64" name="Group 63"/>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Rectangle 70">
            <a:hlinkClick r:id="rId18"/>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4"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7"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0"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6" name="Group 15"/>
          <p:cNvGrpSpPr/>
          <p:nvPr/>
        </p:nvGrpSpPr>
        <p:grpSpPr>
          <a:xfrm>
            <a:off x="340091" y="1581472"/>
            <a:ext cx="7104545" cy="4894805"/>
            <a:chOff x="340091" y="1581472"/>
            <a:chExt cx="7104545" cy="4894805"/>
          </a:xfrm>
        </p:grpSpPr>
        <p:pic>
          <p:nvPicPr>
            <p:cNvPr id="5132"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0091" y="1581472"/>
              <a:ext cx="70723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581330" y="1581472"/>
              <a:ext cx="6863306" cy="4894805"/>
              <a:chOff x="581330" y="1581472"/>
              <a:chExt cx="6863306" cy="4894805"/>
            </a:xfrm>
          </p:grpSpPr>
          <p:grpSp>
            <p:nvGrpSpPr>
              <p:cNvPr id="12" name="Group 11"/>
              <p:cNvGrpSpPr/>
              <p:nvPr/>
            </p:nvGrpSpPr>
            <p:grpSpPr>
              <a:xfrm>
                <a:off x="581330" y="1581472"/>
                <a:ext cx="6798981" cy="4894805"/>
                <a:chOff x="581330" y="1574933"/>
                <a:chExt cx="6798981" cy="4902287"/>
              </a:xfrm>
            </p:grpSpPr>
            <p:grpSp>
              <p:nvGrpSpPr>
                <p:cNvPr id="2" name="Group 1"/>
                <p:cNvGrpSpPr/>
                <p:nvPr/>
              </p:nvGrpSpPr>
              <p:grpSpPr>
                <a:xfrm>
                  <a:off x="581330" y="1574933"/>
                  <a:ext cx="6798981" cy="4902287"/>
                  <a:chOff x="581330" y="1662689"/>
                  <a:chExt cx="6798981" cy="4821940"/>
                </a:xfrm>
              </p:grpSpPr>
              <p:sp>
                <p:nvSpPr>
                  <p:cNvPr id="44" name="Content Placeholder 4"/>
                  <p:cNvSpPr txBox="1">
                    <a:spLocks/>
                  </p:cNvSpPr>
                  <p:nvPr/>
                </p:nvSpPr>
                <p:spPr bwMode="auto">
                  <a:xfrm>
                    <a:off x="581330" y="1663008"/>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Odour Counteractants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5" name="Straight Connector 44"/>
                  <p:cNvCxnSpPr/>
                  <p:nvPr/>
                </p:nvCxnSpPr>
                <p:spPr>
                  <a:xfrm>
                    <a:off x="640881" y="193197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19478" y="2103463"/>
                    <a:ext cx="1796338" cy="1804011"/>
                  </a:xfrm>
                  <a:prstGeom prst="rect">
                    <a:avLst/>
                  </a:prstGeom>
                </p:spPr>
                <p:txBody>
                  <a:bodyPr wrap="square">
                    <a:spAutoFit/>
                  </a:bodyPr>
                  <a:lstStyle/>
                  <a:p>
                    <a:r>
                      <a:rPr lang="en-GB" sz="800" b="1" dirty="0" smtClean="0">
                        <a:solidFill>
                          <a:schemeClr val="bg1"/>
                        </a:solidFill>
                        <a:latin typeface="Arial Narrow" panose="020B0606020202030204" pitchFamily="34" charset="0"/>
                      </a:rPr>
                      <a:t>KRISTALIN </a:t>
                    </a:r>
                    <a:r>
                      <a:rPr lang="en-GB" sz="800" b="1" dirty="0">
                        <a:solidFill>
                          <a:schemeClr val="bg1"/>
                        </a:solidFill>
                        <a:latin typeface="Arial Narrow" panose="020B0606020202030204" pitchFamily="34" charset="0"/>
                      </a:rPr>
                      <a:t>BIO </a:t>
                    </a:r>
                    <a:r>
                      <a:rPr lang="en-GB" sz="800" dirty="0">
                        <a:solidFill>
                          <a:schemeClr val="bg1"/>
                        </a:solidFill>
                        <a:latin typeface="Arial Narrow" panose="020B0606020202030204" pitchFamily="34" charset="0"/>
                      </a:rPr>
                      <a:t>Bathroom cleaner and odour counteractant based on natural ingredients. Eliminates the root cause of bad smell at </a:t>
                    </a:r>
                    <a:r>
                      <a:rPr lang="en-GB" sz="800" dirty="0" smtClean="0">
                        <a:solidFill>
                          <a:schemeClr val="bg1"/>
                        </a:solidFill>
                        <a:latin typeface="Arial Narrow" panose="020B0606020202030204" pitchFamily="34" charset="0"/>
                      </a:rPr>
                      <a:t>source. Also </a:t>
                    </a:r>
                    <a:r>
                      <a:rPr lang="en-GB" sz="800" dirty="0">
                        <a:solidFill>
                          <a:schemeClr val="bg1"/>
                        </a:solidFill>
                        <a:latin typeface="Arial Narrow" panose="020B0606020202030204" pitchFamily="34" charset="0"/>
                      </a:rPr>
                      <a:t>suitable for waste management areas. 2 x 5L </a:t>
                    </a:r>
                    <a:r>
                      <a:rPr lang="en-GB" sz="800" dirty="0" smtClean="0">
                        <a:solidFill>
                          <a:schemeClr val="bg1"/>
                        </a:solidFill>
                        <a:latin typeface="Arial Narrow" panose="020B0606020202030204" pitchFamily="34" charset="0"/>
                      </a:rPr>
                      <a:t>302790</a:t>
                    </a:r>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endParaRPr lang="en-GB" sz="3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56 PREMIUM </a:t>
                    </a:r>
                    <a:r>
                      <a:rPr lang="en-GB" sz="800" dirty="0">
                        <a:solidFill>
                          <a:schemeClr val="bg1"/>
                        </a:solidFill>
                        <a:latin typeface="Arial Narrow" panose="020B0606020202030204" pitchFamily="34" charset="0"/>
                      </a:rPr>
                      <a:t>Highly concentrated air freshener with winter escape fragrance. 2 x 2L 9051860 </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49" name="Rectangle 48"/>
                  <p:cNvSpPr/>
                  <p:nvPr/>
                </p:nvSpPr>
                <p:spPr>
                  <a:xfrm>
                    <a:off x="3448708" y="2103463"/>
                    <a:ext cx="1669612" cy="4381166"/>
                  </a:xfrm>
                  <a:prstGeom prst="rect">
                    <a:avLst/>
                  </a:prstGeom>
                </p:spPr>
                <p:txBody>
                  <a:bodyPr wrap="square">
                    <a:spAutoFit/>
                  </a:bodyPr>
                  <a:lstStyle/>
                  <a:p>
                    <a:r>
                      <a:rPr lang="en-GB" sz="800" b="1" dirty="0" smtClean="0">
                        <a:solidFill>
                          <a:schemeClr val="bg1"/>
                        </a:solidFill>
                        <a:latin typeface="Arial Narrow" panose="020B0606020202030204" pitchFamily="34" charset="0"/>
                      </a:rPr>
                      <a:t>FREEZER </a:t>
                    </a:r>
                    <a:r>
                      <a:rPr lang="en-GB" sz="800" b="1" dirty="0">
                        <a:solidFill>
                          <a:schemeClr val="bg1"/>
                        </a:solidFill>
                        <a:latin typeface="Arial Narrow" panose="020B0606020202030204" pitchFamily="34" charset="0"/>
                      </a:rPr>
                      <a:t>CLEANER </a:t>
                    </a:r>
                    <a:r>
                      <a:rPr lang="en-GB" sz="800" dirty="0">
                        <a:solidFill>
                          <a:schemeClr val="bg1"/>
                        </a:solidFill>
                        <a:latin typeface="Arial Narrow" panose="020B0606020202030204" pitchFamily="34" charset="0"/>
                      </a:rPr>
                      <a:t>Works effectively without defrosting the freezer. No need to wait for freezer temperature to rise before cleaning. Entire freezer cleaning operation takes less time. 2 x 5L 9009590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p>
                  <a:p>
                    <a:endParaRPr lang="en-GB" sz="800" dirty="0"/>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CARPET A </a:t>
                    </a:r>
                    <a:r>
                      <a:rPr lang="en-GB" sz="800" dirty="0">
                        <a:solidFill>
                          <a:schemeClr val="bg1"/>
                        </a:solidFill>
                        <a:latin typeface="Arial Narrow" panose="020B0606020202030204" pitchFamily="34" charset="0"/>
                      </a:rPr>
                      <a:t>Reliable spot and stain remover which enables the removal of water soluble soils such as fruit juices, cola, fresh coffee, tea and ice cream. Removes stains rapidly penetrating deep into the fabric. 6 x 500ml 300578</a:t>
                    </a:r>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CARPET </a:t>
                    </a:r>
                    <a:r>
                      <a:rPr lang="en-GB" sz="800" b="1" dirty="0">
                        <a:solidFill>
                          <a:schemeClr val="bg1"/>
                        </a:solidFill>
                        <a:latin typeface="Arial Narrow" panose="020B0606020202030204" pitchFamily="34" charset="0"/>
                      </a:rPr>
                      <a:t>B </a:t>
                    </a:r>
                    <a:r>
                      <a:rPr lang="en-GB" sz="800" dirty="0">
                        <a:solidFill>
                          <a:schemeClr val="bg1"/>
                        </a:solidFill>
                        <a:latin typeface="Arial Narrow" panose="020B0606020202030204" pitchFamily="34" charset="0"/>
                      </a:rPr>
                      <a:t>Reliable spot and stain remover which enables the removal of oil and fat based stains e. g. coloured pencil, shoe polish, butter, cream, floor polish, tar. Protects textiles against reoccurring stains and thereby providing a sustainable impeccable visual effect. 6 x 500ml </a:t>
                    </a:r>
                    <a:r>
                      <a:rPr lang="en-GB" sz="800" dirty="0" smtClean="0">
                        <a:solidFill>
                          <a:schemeClr val="bg1"/>
                        </a:solidFill>
                        <a:latin typeface="Arial Narrow" panose="020B0606020202030204" pitchFamily="34" charset="0"/>
                      </a:rPr>
                      <a:t>301835 </a:t>
                    </a:r>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3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50" name="Rectangle 49"/>
                  <p:cNvSpPr/>
                  <p:nvPr/>
                </p:nvSpPr>
                <p:spPr>
                  <a:xfrm>
                    <a:off x="5662556" y="2103463"/>
                    <a:ext cx="1717755" cy="2759075"/>
                  </a:xfrm>
                  <a:prstGeom prst="rect">
                    <a:avLst/>
                  </a:prstGeom>
                </p:spPr>
                <p:txBody>
                  <a:bodyPr wrap="square">
                    <a:spAutoFit/>
                  </a:bodyPr>
                  <a:lstStyle/>
                  <a:p>
                    <a:r>
                      <a:rPr lang="en-GB" sz="800" b="1" dirty="0">
                        <a:solidFill>
                          <a:schemeClr val="bg1"/>
                        </a:solidFill>
                        <a:latin typeface="Arial Narrow" panose="020B0606020202030204" pitchFamily="34" charset="0"/>
                      </a:rPr>
                      <a:t>CHROMOL </a:t>
                    </a:r>
                    <a:r>
                      <a:rPr lang="en-GB" sz="800" dirty="0">
                        <a:solidFill>
                          <a:schemeClr val="bg1"/>
                        </a:solidFill>
                        <a:latin typeface="Arial Narrow" panose="020B0606020202030204" pitchFamily="34" charset="0"/>
                      </a:rPr>
                      <a:t>Ready to use polish removes light soil and restores shine. Protection helps to keep out soil and moisture. Safe on all metal surfaces and kitchen equipment. 6 x 500ml </a:t>
                    </a:r>
                    <a:r>
                      <a:rPr lang="en-GB" sz="800" dirty="0" smtClean="0">
                        <a:solidFill>
                          <a:schemeClr val="bg1"/>
                        </a:solidFill>
                        <a:latin typeface="Arial Narrow" panose="020B0606020202030204" pitchFamily="34" charset="0"/>
                      </a:rPr>
                      <a:t>902939 </a:t>
                    </a: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COPPER SHINE </a:t>
                    </a:r>
                    <a:r>
                      <a:rPr lang="en-GB" sz="800" b="1" dirty="0" smtClean="0">
                        <a:solidFill>
                          <a:schemeClr val="bg1"/>
                        </a:solidFill>
                        <a:latin typeface="Arial Narrow" panose="020B0606020202030204" pitchFamily="34" charset="0"/>
                      </a:rPr>
                      <a:t> SPECIAL </a:t>
                    </a:r>
                    <a:r>
                      <a:rPr lang="en-GB" sz="800" dirty="0" smtClean="0">
                        <a:solidFill>
                          <a:schemeClr val="bg1"/>
                        </a:solidFill>
                        <a:latin typeface="Arial Narrow" panose="020B0606020202030204" pitchFamily="34" charset="0"/>
                      </a:rPr>
                      <a:t>Ready </a:t>
                    </a:r>
                    <a:r>
                      <a:rPr lang="en-GB" sz="800" dirty="0">
                        <a:solidFill>
                          <a:schemeClr val="bg1"/>
                        </a:solidFill>
                        <a:latin typeface="Arial Narrow" panose="020B0606020202030204" pitchFamily="34" charset="0"/>
                      </a:rPr>
                      <a:t>to use soft metal cleaner for e.g. copper.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500ml 9042750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PRO </a:t>
                    </a:r>
                    <a:r>
                      <a:rPr lang="en-GB" sz="800" b="1" dirty="0">
                        <a:solidFill>
                          <a:schemeClr val="bg1"/>
                        </a:solidFill>
                        <a:latin typeface="Arial Narrow" panose="020B0606020202030204" pitchFamily="34" charset="0"/>
                      </a:rPr>
                      <a:t>SHINE SPECIAL </a:t>
                    </a:r>
                    <a:r>
                      <a:rPr lang="en-GB" sz="800" dirty="0">
                        <a:solidFill>
                          <a:schemeClr val="bg1"/>
                        </a:solidFill>
                        <a:latin typeface="Arial Narrow" panose="020B0606020202030204" pitchFamily="34" charset="0"/>
                      </a:rPr>
                      <a:t>Furniture polish for wooden surfaces </a:t>
                    </a:r>
                    <a:r>
                      <a:rPr lang="en-GB" sz="800" dirty="0" smtClean="0">
                        <a:solidFill>
                          <a:schemeClr val="bg1"/>
                        </a:solidFill>
                        <a:latin typeface="Arial Narrow" panose="020B0606020202030204" pitchFamily="34" charset="0"/>
                      </a:rPr>
                      <a:t>e.g. </a:t>
                    </a:r>
                    <a:r>
                      <a:rPr lang="en-GB" sz="800" dirty="0">
                        <a:solidFill>
                          <a:schemeClr val="bg1"/>
                        </a:solidFill>
                        <a:latin typeface="Arial Narrow" panose="020B0606020202030204" pitchFamily="34" charset="0"/>
                      </a:rPr>
                      <a:t>Teak, Oak, Mahogany, as well as polished and painted surfaces. Leaves a protective film against fingerprints, water rings and settled dust. Pro shine special ensures a streak-free application with a pleasant scent. 6 x 500ml </a:t>
                    </a:r>
                    <a:r>
                      <a:rPr lang="en-GB" sz="800" dirty="0" smtClean="0">
                        <a:solidFill>
                          <a:schemeClr val="bg1"/>
                        </a:solidFill>
                        <a:latin typeface="Arial Narrow" panose="020B0606020202030204" pitchFamily="34" charset="0"/>
                      </a:rPr>
                      <a:t>302999 </a:t>
                    </a:r>
                    <a:r>
                      <a:rPr lang="en-GB" sz="800" dirty="0"/>
                      <a:t>	</a:t>
                    </a:r>
                  </a:p>
                  <a:p>
                    <a:r>
                      <a:rPr lang="en-GB" sz="800" dirty="0"/>
                      <a:t>	</a:t>
                    </a:r>
                  </a:p>
                  <a:p>
                    <a:endParaRPr lang="en-GB" sz="800" dirty="0" smtClean="0">
                      <a:solidFill>
                        <a:schemeClr val="bg1"/>
                      </a:solidFill>
                      <a:latin typeface="Arial Narrow" panose="020B0606020202030204" pitchFamily="34" charset="0"/>
                    </a:endParaRPr>
                  </a:p>
                </p:txBody>
              </p:sp>
              <p:sp>
                <p:nvSpPr>
                  <p:cNvPr id="66" name="Content Placeholder 4"/>
                  <p:cNvSpPr txBox="1">
                    <a:spLocks/>
                  </p:cNvSpPr>
                  <p:nvPr/>
                </p:nvSpPr>
                <p:spPr bwMode="auto">
                  <a:xfrm>
                    <a:off x="2925172" y="2929863"/>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Carpet Spot Removers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7" name="Straight Connector 66"/>
                  <p:cNvCxnSpPr/>
                  <p:nvPr/>
                </p:nvCxnSpPr>
                <p:spPr>
                  <a:xfrm>
                    <a:off x="2984723" y="3198834"/>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ontent Placeholder 4"/>
                  <p:cNvSpPr txBox="1">
                    <a:spLocks/>
                  </p:cNvSpPr>
                  <p:nvPr/>
                </p:nvSpPr>
                <p:spPr bwMode="auto">
                  <a:xfrm>
                    <a:off x="2891929" y="1662689"/>
                    <a:ext cx="1904427" cy="381972"/>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Freezer Cleaners </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2951480" y="193165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194" name="Picture 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152"/>
                <a:stretch/>
              </p:blipFill>
              <p:spPr bwMode="auto">
                <a:xfrm>
                  <a:off x="640881" y="2074861"/>
                  <a:ext cx="505920" cy="533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0880" y="2848341"/>
                  <a:ext cx="519667" cy="5196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25172" y="4207399"/>
                  <a:ext cx="516012" cy="51601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2"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5816" y="3341982"/>
                  <a:ext cx="516012" cy="51601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52" name="Content Placeholder 4"/>
              <p:cNvSpPr txBox="1">
                <a:spLocks/>
              </p:cNvSpPr>
              <p:nvPr/>
            </p:nvSpPr>
            <p:spPr bwMode="auto">
              <a:xfrm>
                <a:off x="5162870" y="1581472"/>
                <a:ext cx="2281766" cy="38833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Stainless Steel Cleaners/Polishers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3" name="Straight Connector 52"/>
              <p:cNvCxnSpPr/>
              <p:nvPr/>
            </p:nvCxnSpPr>
            <p:spPr>
              <a:xfrm>
                <a:off x="5220072" y="1844440"/>
                <a:ext cx="20989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122"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83341" y="2080637"/>
              <a:ext cx="543658" cy="54365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158364" y="2064603"/>
              <a:ext cx="543658" cy="54365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58364" y="2793575"/>
              <a:ext cx="536182" cy="53618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58364" y="3472189"/>
              <a:ext cx="539523" cy="53952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73"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84723" y="3371869"/>
            <a:ext cx="384384" cy="44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35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crampal\Downloads\White Bathroo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33637"/>
          <a:stretch/>
        </p:blipFill>
        <p:spPr bwMode="auto">
          <a:xfrm>
            <a:off x="7380311" y="460704"/>
            <a:ext cx="1769143" cy="656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293777" y="2281457"/>
            <a:ext cx="4970238" cy="3631763"/>
          </a:xfrm>
          <a:prstGeom prst="rect">
            <a:avLst/>
          </a:prstGeom>
        </p:spPr>
        <p:txBody>
          <a:bodyPr wrap="square">
            <a:spAutoFit/>
          </a:bodyPr>
          <a:lstStyle/>
          <a:p>
            <a:pPr algn="r"/>
            <a:r>
              <a:rPr lang="en-GB" sz="1600" dirty="0">
                <a:solidFill>
                  <a:srgbClr val="0070C0"/>
                </a:solidFill>
                <a:latin typeface="Arial Narrow" panose="020B0606020202030204" pitchFamily="34" charset="0"/>
              </a:rPr>
              <a:t>Keeping your public restrooms clean is one of the toughest challenges you face. Unfortunately, when it comes to guest satisfaction and your image, it’s also one of the most critical, as dirty restrooms negatively impact how guests feel about your operation.</a:t>
            </a:r>
          </a:p>
          <a:p>
            <a:pPr algn="r"/>
            <a:endParaRPr lang="en-GB" sz="1600" dirty="0">
              <a:solidFill>
                <a:srgbClr val="0070C0"/>
              </a:solidFill>
              <a:latin typeface="Arial Narrow" panose="020B0606020202030204" pitchFamily="34" charset="0"/>
            </a:endParaRPr>
          </a:p>
          <a:p>
            <a:pPr algn="r"/>
            <a:r>
              <a:rPr lang="en-GB" sz="1600" dirty="0">
                <a:solidFill>
                  <a:srgbClr val="0070C0"/>
                </a:solidFill>
                <a:latin typeface="Arial Narrow" panose="020B0606020202030204" pitchFamily="34" charset="0"/>
              </a:rPr>
              <a:t>With Ecolab as your partner, keeping restrooms clean is easy. Our best-in-class products, tools and time-saving procedures enable you and your staff to maintain the high quality standards you and your guests demand. Choose from an assortment of solutions designed to clean every area of your restroom and let Ecolab help you deliver an inviting experience all day every day</a:t>
            </a:r>
            <a:r>
              <a:rPr lang="en-GB" dirty="0">
                <a:solidFill>
                  <a:srgbClr val="0070C0"/>
                </a:solidFill>
                <a:latin typeface="Arial Narrow" panose="020B0606020202030204" pitchFamily="34" charset="0"/>
              </a:rPr>
              <a:t>. </a:t>
            </a:r>
          </a:p>
          <a:p>
            <a:pPr algn="r"/>
            <a:endParaRPr lang="en-GB" dirty="0">
              <a:solidFill>
                <a:srgbClr val="0070C0"/>
              </a:solidFill>
              <a:latin typeface="Arial Narrow" panose="020B0606020202030204" pitchFamily="34" charset="0"/>
            </a:endParaRPr>
          </a:p>
          <a:p>
            <a:pPr algn="r"/>
            <a:r>
              <a:rPr lang="en-GB" dirty="0" smtClean="0">
                <a:solidFill>
                  <a:srgbClr val="0070C0"/>
                </a:solidFill>
                <a:latin typeface="Arial Narrow" panose="020B0606020202030204" pitchFamily="34" charset="0"/>
              </a:rPr>
              <a:t>. </a:t>
            </a:r>
            <a:endParaRPr lang="en-GB" dirty="0">
              <a:solidFill>
                <a:srgbClr val="0070C0"/>
              </a:solidFill>
              <a:latin typeface="Arial Narrow" panose="020B0606020202030204" pitchFamily="34" charset="0"/>
            </a:endParaRPr>
          </a:p>
        </p:txBody>
      </p:sp>
      <p:cxnSp>
        <p:nvCxnSpPr>
          <p:cNvPr id="66" name="Straight Connector 65"/>
          <p:cNvCxnSpPr/>
          <p:nvPr/>
        </p:nvCxnSpPr>
        <p:spPr>
          <a:xfrm>
            <a:off x="2495934"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7511" y="1701145"/>
            <a:ext cx="2446504"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Why Clean Matters</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Key </a:t>
            </a:r>
            <a:r>
              <a:rPr lang="en-GB" sz="1100" dirty="0">
                <a:solidFill>
                  <a:schemeClr val="bg1">
                    <a:lumMod val="65000"/>
                  </a:schemeClr>
                </a:solidFill>
                <a:latin typeface="Arial Narrow" panose="020B0606020202030204" pitchFamily="34" charset="0"/>
                <a:cs typeface="Arial" panose="020B0604020202020204" pitchFamily="34" charset="0"/>
              </a:rPr>
              <a:t>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Restroom </a:t>
            </a:r>
            <a:r>
              <a:rPr lang="en-GB" sz="1100" dirty="0">
                <a:solidFill>
                  <a:schemeClr val="bg1">
                    <a:lumMod val="65000"/>
                  </a:schemeClr>
                </a:solidFill>
                <a:latin typeface="Arial Narrow" panose="020B0606020202030204" pitchFamily="34" charset="0"/>
                <a:cs typeface="Arial" panose="020B0604020202020204" pitchFamily="34" charset="0"/>
              </a:rPr>
              <a:t>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78" name="TextBox 77">
            <a:hlinkClick r:id="rId13" action="ppaction://hlinksldjump"/>
          </p:cNvPr>
          <p:cNvSpPr txBox="1"/>
          <p:nvPr/>
        </p:nvSpPr>
        <p:spPr>
          <a:xfrm>
            <a:off x="4642921" y="5566955"/>
            <a:ext cx="2621094" cy="400110"/>
          </a:xfrm>
          <a:prstGeom prst="rect">
            <a:avLst/>
          </a:prstGeom>
          <a:noFill/>
        </p:spPr>
        <p:txBody>
          <a:bodyPr wrap="square" rtlCol="0">
            <a:spAutoFit/>
          </a:bodyPr>
          <a:lstStyle/>
          <a:p>
            <a:r>
              <a:rPr lang="en-GB" sz="2000" b="1" dirty="0" smtClean="0">
                <a:solidFill>
                  <a:srgbClr val="0070C0"/>
                </a:solidFill>
                <a:latin typeface="Arial Narrow" panose="020B0606020202030204" pitchFamily="34" charset="0"/>
              </a:rPr>
              <a:t>Restroom Challenges</a:t>
            </a:r>
            <a:endParaRPr lang="en-GB" sz="2800" b="1" dirty="0">
              <a:solidFill>
                <a:srgbClr val="0070C0"/>
              </a:solidFill>
              <a:latin typeface="Arial Narrow" panose="020B0606020202030204" pitchFamily="34" charset="0"/>
            </a:endParaRPr>
          </a:p>
        </p:txBody>
      </p:sp>
      <p:sp>
        <p:nvSpPr>
          <p:cNvPr id="79" name="Rectangle 78">
            <a:hlinkClick r:id="rId14" action="ppaction://hlinksldjump"/>
          </p:cNvPr>
          <p:cNvSpPr/>
          <p:nvPr/>
        </p:nvSpPr>
        <p:spPr>
          <a:xfrm>
            <a:off x="6865858" y="547545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80" name="Straight Connector 79"/>
          <p:cNvCxnSpPr/>
          <p:nvPr/>
        </p:nvCxnSpPr>
        <p:spPr>
          <a:xfrm>
            <a:off x="3491880" y="5566955"/>
            <a:ext cx="367240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59568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Spotless Restrooms Help Keep Your Guests Happy</a:t>
            </a:r>
            <a:endParaRPr lang="en-GB" sz="2400" dirty="0">
              <a:solidFill>
                <a:srgbClr val="0070C0"/>
              </a:solidFill>
              <a:latin typeface="Arial Narrow" panose="020B0606020202030204" pitchFamily="34" charset="0"/>
              <a:cs typeface="Arial" panose="020B0604020202020204" pitchFamily="34" charset="0"/>
            </a:endParaRPr>
          </a:p>
        </p:txBody>
      </p:sp>
      <p:pic>
        <p:nvPicPr>
          <p:cNvPr id="9218" name="Picture 2" descr="C:\Users\crampal\Desktop\FS Broch pics\restroom.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998" y="2144551"/>
            <a:ext cx="1547665" cy="155865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9219" name="Picture 3" descr="C:\Users\crampal\Desktop\FS Broch pics\restroom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0998" y="3993562"/>
            <a:ext cx="1547666" cy="1562729"/>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43" name="Isosceles Triangle 42"/>
          <p:cNvSpPr/>
          <p:nvPr/>
        </p:nvSpPr>
        <p:spPr>
          <a:xfrm rot="5400000">
            <a:off x="7462887" y="317073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TextBox 35">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8" name="TextBox 37">
            <a:hlinkClick r:id="rId17"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5" name="TextBox 44">
            <a:hlinkClick r:id="rId18"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46" name="TextBox 45">
            <a:hlinkClick r:id="rId19"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47" name="TextBox 46">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48" name="Rectangle 47">
            <a:hlinkClick r:id="rId2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9" name="Group 48"/>
          <p:cNvGrpSpPr/>
          <p:nvPr/>
        </p:nvGrpSpPr>
        <p:grpSpPr>
          <a:xfrm>
            <a:off x="8419885" y="56486"/>
            <a:ext cx="650563" cy="308320"/>
            <a:chOff x="8352387" y="6708921"/>
            <a:chExt cx="730859" cy="346375"/>
          </a:xfrm>
        </p:grpSpPr>
        <p:pic>
          <p:nvPicPr>
            <p:cNvPr id="50"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 name="Rectangle 51">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011776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C:\Users\crampal\Downloads\iStock_000005055844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76063" y="3434809"/>
            <a:ext cx="4893212" cy="342319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80311" y="620688"/>
            <a:ext cx="1769143"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2" y="1844824"/>
            <a:ext cx="2977610" cy="133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23784" y="4790292"/>
            <a:ext cx="1245120" cy="60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05015" y="5427969"/>
            <a:ext cx="1245120" cy="60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Rectangle 4"/>
          <p:cNvSpPr/>
          <p:nvPr/>
        </p:nvSpPr>
        <p:spPr>
          <a:xfrm>
            <a:off x="1472053" y="4756592"/>
            <a:ext cx="3637334" cy="1231106"/>
          </a:xfrm>
          <a:prstGeom prst="rect">
            <a:avLst/>
          </a:prstGeom>
        </p:spPr>
        <p:txBody>
          <a:bodyPr wrap="square">
            <a:spAutoFit/>
          </a:bodyPr>
          <a:lstStyle/>
          <a:p>
            <a:r>
              <a:rPr lang="en-GB" dirty="0">
                <a:solidFill>
                  <a:srgbClr val="0070C0"/>
                </a:solidFill>
                <a:latin typeface="Arial Narrow" panose="020B0606020202030204" pitchFamily="34" charset="0"/>
                <a:cs typeface="Arial" panose="020B0604020202020204" pitchFamily="34" charset="0"/>
              </a:rPr>
              <a:t>SUSTAINABLE SOLUTIONS </a:t>
            </a:r>
          </a:p>
          <a:p>
            <a:r>
              <a:rPr lang="en-GB" sz="1400" dirty="0">
                <a:solidFill>
                  <a:schemeClr val="bg1">
                    <a:lumMod val="65000"/>
                  </a:schemeClr>
                </a:solidFill>
                <a:latin typeface="Arial Narrow" panose="020B0606020202030204" pitchFamily="34" charset="0"/>
                <a:cs typeface="Arial" panose="020B0604020202020204" pitchFamily="34" charset="0"/>
              </a:rPr>
              <a:t>Ecolab’s comprehensive solutions have been developed with an eye toward sustainability. Partner with us and help conserve resources and reduce waste. </a:t>
            </a:r>
          </a:p>
        </p:txBody>
      </p:sp>
      <p:sp>
        <p:nvSpPr>
          <p:cNvPr id="10" name="Rectangle 9"/>
          <p:cNvSpPr/>
          <p:nvPr/>
        </p:nvSpPr>
        <p:spPr>
          <a:xfrm>
            <a:off x="1468904" y="3284984"/>
            <a:ext cx="3607151" cy="1015663"/>
          </a:xfrm>
          <a:prstGeom prst="rect">
            <a:avLst/>
          </a:prstGeom>
        </p:spPr>
        <p:txBody>
          <a:bodyPr wrap="square">
            <a:spAutoFit/>
          </a:bodyPr>
          <a:lstStyle/>
          <a:p>
            <a:r>
              <a:rPr lang="en-GB" dirty="0">
                <a:solidFill>
                  <a:srgbClr val="0070C0"/>
                </a:solidFill>
                <a:latin typeface="Arial Narrow" panose="020B0606020202030204" pitchFamily="34" charset="0"/>
                <a:cs typeface="Arial" panose="020B0604020202020204" pitchFamily="34" charset="0"/>
              </a:rPr>
              <a:t>BETTER BUSINESS RESULTS </a:t>
            </a:r>
          </a:p>
          <a:p>
            <a:r>
              <a:rPr lang="en-GB" sz="1400" dirty="0">
                <a:solidFill>
                  <a:schemeClr val="bg1">
                    <a:lumMod val="65000"/>
                  </a:schemeClr>
                </a:solidFill>
                <a:latin typeface="Arial Narrow" panose="020B0606020202030204" pitchFamily="34" charset="0"/>
                <a:cs typeface="Arial" panose="020B0604020202020204" pitchFamily="34" charset="0"/>
              </a:rPr>
              <a:t>Help minimise energy and water costs with our innovative product offerings. Ecolab helps you achieve optimal results at a lower total cost. </a:t>
            </a:r>
          </a:p>
        </p:txBody>
      </p:sp>
      <p:sp>
        <p:nvSpPr>
          <p:cNvPr id="11" name="Rectangle 10"/>
          <p:cNvSpPr/>
          <p:nvPr/>
        </p:nvSpPr>
        <p:spPr>
          <a:xfrm>
            <a:off x="1472053" y="1666212"/>
            <a:ext cx="3668405" cy="1231106"/>
          </a:xfrm>
          <a:prstGeom prst="rect">
            <a:avLst/>
          </a:prstGeom>
        </p:spPr>
        <p:txBody>
          <a:bodyPr wrap="square">
            <a:spAutoFit/>
          </a:bodyPr>
          <a:lstStyle/>
          <a:p>
            <a:r>
              <a:rPr lang="en-GB" dirty="0">
                <a:solidFill>
                  <a:srgbClr val="0070C0"/>
                </a:solidFill>
                <a:latin typeface="Arial Narrow" panose="020B0606020202030204" pitchFamily="34" charset="0"/>
                <a:cs typeface="Arial" panose="020B0604020202020204" pitchFamily="34" charset="0"/>
              </a:rPr>
              <a:t>SATISFIED GUESTS </a:t>
            </a:r>
          </a:p>
          <a:p>
            <a:r>
              <a:rPr lang="en-GB" sz="1400" dirty="0">
                <a:solidFill>
                  <a:schemeClr val="bg1">
                    <a:lumMod val="65000"/>
                  </a:schemeClr>
                </a:solidFill>
                <a:latin typeface="Arial Narrow" panose="020B0606020202030204" pitchFamily="34" charset="0"/>
                <a:cs typeface="Arial" panose="020B0604020202020204" pitchFamily="34" charset="0"/>
              </a:rPr>
              <a:t>Restaurant cleanliness has a huge impact on your reputation. From spotless dishware to an impeccably clean restroom, Ecolab delivers the results that create loyal customers. </a:t>
            </a:r>
          </a:p>
        </p:txBody>
      </p:sp>
      <p:sp>
        <p:nvSpPr>
          <p:cNvPr id="21" name="TextBox 20"/>
          <p:cNvSpPr txBox="1"/>
          <p:nvPr/>
        </p:nvSpPr>
        <p:spPr>
          <a:xfrm>
            <a:off x="226933" y="692696"/>
            <a:ext cx="5011052"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Clean &amp; Safe </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Protect Your Customers and your Business</a:t>
            </a:r>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7178" name="Picture 1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56305" y="2580982"/>
            <a:ext cx="1972940" cy="140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5436096" y="2605765"/>
            <a:ext cx="1893149" cy="1323439"/>
          </a:xfrm>
          <a:prstGeom prst="rect">
            <a:avLst/>
          </a:prstGeom>
        </p:spPr>
        <p:txBody>
          <a:bodyPr wrap="square">
            <a:spAutoFit/>
          </a:bodyPr>
          <a:lstStyle/>
          <a:p>
            <a:r>
              <a:rPr lang="en-GB" sz="1600" b="1" dirty="0" smtClean="0">
                <a:solidFill>
                  <a:schemeClr val="bg1"/>
                </a:solidFill>
                <a:latin typeface="Arial Narrow" panose="020B0606020202030204" pitchFamily="34" charset="0"/>
                <a:cs typeface="Arial" panose="020B0604020202020204" pitchFamily="34" charset="0"/>
              </a:rPr>
              <a:t>Did you know…</a:t>
            </a:r>
          </a:p>
          <a:p>
            <a:endParaRPr lang="en-GB" sz="400" b="1" dirty="0" smtClean="0">
              <a:solidFill>
                <a:schemeClr val="bg1"/>
              </a:solidFill>
              <a:latin typeface="Arial Narrow" panose="020B0606020202030204" pitchFamily="34" charset="0"/>
              <a:cs typeface="Arial" panose="020B0604020202020204" pitchFamily="34" charset="0"/>
            </a:endParaRPr>
          </a:p>
          <a:p>
            <a:r>
              <a:rPr lang="en-GB" sz="1200" dirty="0">
                <a:solidFill>
                  <a:schemeClr val="bg1"/>
                </a:solidFill>
                <a:latin typeface="Arial Narrow" panose="020B0606020202030204" pitchFamily="34" charset="0"/>
                <a:cs typeface="Arial" panose="020B0604020202020204" pitchFamily="34" charset="0"/>
              </a:rPr>
              <a:t>Foodservice customers rank </a:t>
            </a:r>
            <a:r>
              <a:rPr lang="en-GB" sz="1200" b="1" i="1" dirty="0">
                <a:solidFill>
                  <a:schemeClr val="bg1"/>
                </a:solidFill>
                <a:latin typeface="Arial Narrow" panose="020B0606020202030204" pitchFamily="34" charset="0"/>
                <a:cs typeface="Arial" panose="020B0604020202020204" pitchFamily="34" charset="0"/>
              </a:rPr>
              <a:t>hygiene </a:t>
            </a:r>
            <a:r>
              <a:rPr lang="en-GB" sz="1200" dirty="0">
                <a:solidFill>
                  <a:schemeClr val="bg1"/>
                </a:solidFill>
                <a:latin typeface="Arial Narrow" panose="020B0606020202030204" pitchFamily="34" charset="0"/>
                <a:cs typeface="Arial" panose="020B0604020202020204" pitchFamily="34" charset="0"/>
              </a:rPr>
              <a:t>more important than </a:t>
            </a:r>
            <a:r>
              <a:rPr lang="en-GB" sz="1200" b="1" i="1" dirty="0">
                <a:solidFill>
                  <a:schemeClr val="bg1"/>
                </a:solidFill>
                <a:latin typeface="Arial Narrow" panose="020B0606020202030204" pitchFamily="34" charset="0"/>
                <a:cs typeface="Arial" panose="020B0604020202020204" pitchFamily="34" charset="0"/>
              </a:rPr>
              <a:t>choice of food, value for money and quality </a:t>
            </a:r>
            <a:r>
              <a:rPr lang="en-GB" sz="1200" b="1" i="1" dirty="0" smtClean="0">
                <a:solidFill>
                  <a:schemeClr val="bg1"/>
                </a:solidFill>
                <a:latin typeface="Arial Narrow" panose="020B0606020202030204" pitchFamily="34" charset="0"/>
                <a:cs typeface="Arial" panose="020B0604020202020204" pitchFamily="34" charset="0"/>
              </a:rPr>
              <a:t>of service*</a:t>
            </a:r>
            <a:endParaRPr lang="en-GB" sz="1200" b="1" i="1" dirty="0">
              <a:solidFill>
                <a:schemeClr val="bg1"/>
              </a:solidFill>
              <a:latin typeface="Arial Narrow" panose="020B0606020202030204" pitchFamily="34" charset="0"/>
              <a:cs typeface="Arial" panose="020B0604020202020204" pitchFamily="34" charset="0"/>
            </a:endParaRPr>
          </a:p>
        </p:txBody>
      </p:sp>
      <p:sp>
        <p:nvSpPr>
          <p:cNvPr id="19" name="Rectangle 18"/>
          <p:cNvSpPr/>
          <p:nvPr/>
        </p:nvSpPr>
        <p:spPr>
          <a:xfrm>
            <a:off x="1" y="6642556"/>
            <a:ext cx="4572000" cy="215444"/>
          </a:xfrm>
          <a:prstGeom prst="rect">
            <a:avLst/>
          </a:prstGeom>
        </p:spPr>
        <p:txBody>
          <a:bodyPr>
            <a:spAutoFit/>
          </a:bodyPr>
          <a:lstStyle/>
          <a:p>
            <a:r>
              <a:rPr lang="en-GB" sz="800" dirty="0"/>
              <a:t>* Peach Brand Track, Demograph ix/Toluna Nov 2011 </a:t>
            </a:r>
          </a:p>
        </p:txBody>
      </p:sp>
      <p:sp>
        <p:nvSpPr>
          <p:cNvPr id="23" name="TextBox 22"/>
          <p:cNvSpPr txBox="1"/>
          <p:nvPr/>
        </p:nvSpPr>
        <p:spPr>
          <a:xfrm>
            <a:off x="7447329" y="970940"/>
            <a:ext cx="1721946" cy="3539430"/>
          </a:xfrm>
          <a:prstGeom prst="rect">
            <a:avLst/>
          </a:prstGeom>
          <a:noFill/>
        </p:spPr>
        <p:txBody>
          <a:bodyPr wrap="none" rtlCol="0">
            <a:spAutoFit/>
          </a:bodyPr>
          <a:lstStyle/>
          <a:p>
            <a:r>
              <a:rPr lang="en-GB" sz="1600" b="1" u="sng" dirty="0">
                <a:solidFill>
                  <a:srgbClr val="0070C0"/>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pic>
        <p:nvPicPr>
          <p:cNvPr id="718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1666213"/>
            <a:ext cx="1129378" cy="112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9"/>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05015" y="3176287"/>
            <a:ext cx="1224136" cy="110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a:hlinkClick r:id="rId11" action="ppaction://hlinksldjump"/>
          </p:cNvPr>
          <p:cNvSpPr txBox="1"/>
          <p:nvPr/>
        </p:nvSpPr>
        <p:spPr>
          <a:xfrm>
            <a:off x="7491639" y="199237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27" name="TextBox 26">
            <a:hlinkClick r:id="rId12" action="ppaction://hlinksldjump"/>
          </p:cNvPr>
          <p:cNvSpPr txBox="1"/>
          <p:nvPr/>
        </p:nvSpPr>
        <p:spPr>
          <a:xfrm>
            <a:off x="7510750" y="2680734"/>
            <a:ext cx="1237714" cy="369332"/>
          </a:xfrm>
          <a:prstGeom prst="rect">
            <a:avLst/>
          </a:prstGeom>
          <a:noFill/>
        </p:spPr>
        <p:txBody>
          <a:bodyPr wrap="square" rtlCol="0">
            <a:spAutoFit/>
          </a:bodyPr>
          <a:lstStyle/>
          <a:p>
            <a:endParaRPr lang="en-GB" dirty="0"/>
          </a:p>
        </p:txBody>
      </p:sp>
      <p:sp>
        <p:nvSpPr>
          <p:cNvPr id="28" name="TextBox 27">
            <a:hlinkClick r:id="rId13" action="ppaction://hlinksldjump"/>
          </p:cNvPr>
          <p:cNvSpPr txBox="1"/>
          <p:nvPr/>
        </p:nvSpPr>
        <p:spPr>
          <a:xfrm>
            <a:off x="7515031" y="3176287"/>
            <a:ext cx="1268255" cy="369332"/>
          </a:xfrm>
          <a:prstGeom prst="rect">
            <a:avLst/>
          </a:prstGeom>
          <a:noFill/>
        </p:spPr>
        <p:txBody>
          <a:bodyPr wrap="square" rtlCol="0">
            <a:spAutoFit/>
          </a:bodyPr>
          <a:lstStyle/>
          <a:p>
            <a:endParaRPr lang="en-GB" dirty="0"/>
          </a:p>
        </p:txBody>
      </p:sp>
      <p:sp>
        <p:nvSpPr>
          <p:cNvPr id="29" name="TextBox 28">
            <a:hlinkClick r:id="rId14" action="ppaction://hlinksldjump"/>
          </p:cNvPr>
          <p:cNvSpPr txBox="1"/>
          <p:nvPr/>
        </p:nvSpPr>
        <p:spPr>
          <a:xfrm>
            <a:off x="7471250" y="3667805"/>
            <a:ext cx="1672749" cy="584775"/>
          </a:xfrm>
          <a:prstGeom prst="rect">
            <a:avLst/>
          </a:prstGeom>
          <a:noFill/>
        </p:spPr>
        <p:txBody>
          <a:bodyPr wrap="square" rtlCol="0">
            <a:spAutoFit/>
          </a:bodyPr>
          <a:lstStyle/>
          <a:p>
            <a:endParaRPr lang="en-GB" sz="1600" dirty="0" smtClean="0"/>
          </a:p>
          <a:p>
            <a:endParaRPr lang="en-GB" sz="1600" dirty="0"/>
          </a:p>
        </p:txBody>
      </p:sp>
      <p:sp>
        <p:nvSpPr>
          <p:cNvPr id="30" name="TextBox 29">
            <a:hlinkClick r:id="rId15"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1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grpSp>
        <p:nvGrpSpPr>
          <p:cNvPr id="36" name="Group 35"/>
          <p:cNvGrpSpPr/>
          <p:nvPr/>
        </p:nvGrpSpPr>
        <p:grpSpPr>
          <a:xfrm>
            <a:off x="8419885" y="56486"/>
            <a:ext cx="650563" cy="308320"/>
            <a:chOff x="8352387" y="6708921"/>
            <a:chExt cx="730859" cy="346375"/>
          </a:xfrm>
        </p:grpSpPr>
        <p:pic>
          <p:nvPicPr>
            <p:cNvPr id="37"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Rectangle 38">
            <a:hlinkClick r:id="rId1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933562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crampal\Downloads\White Bathroo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8"/>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49" y="553707"/>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1" y="460703"/>
            <a:ext cx="1769143" cy="67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Content Placeholder 4"/>
          <p:cNvSpPr txBox="1">
            <a:spLocks/>
          </p:cNvSpPr>
          <p:nvPr/>
        </p:nvSpPr>
        <p:spPr bwMode="auto">
          <a:xfrm>
            <a:off x="2913158" y="1677095"/>
            <a:ext cx="4323138"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200" b="1" dirty="0" smtClean="0">
                <a:solidFill>
                  <a:srgbClr val="0070C0"/>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smtClean="0">
                <a:solidFill>
                  <a:schemeClr val="bg1">
                    <a:lumMod val="65000"/>
                  </a:schemeClr>
                </a:solidFill>
                <a:latin typeface="Arial Narrow" panose="020B0606020202030204" pitchFamily="34" charset="0"/>
                <a:cs typeface="Arial" panose="020B0604020202020204" pitchFamily="34" charset="0"/>
              </a:rPr>
              <a:t>STAFF </a:t>
            </a:r>
            <a:r>
              <a:rPr lang="en-GB" sz="1200" dirty="0">
                <a:solidFill>
                  <a:schemeClr val="bg1">
                    <a:lumMod val="65000"/>
                  </a:schemeClr>
                </a:solidFill>
                <a:latin typeface="Arial Narrow" panose="020B0606020202030204" pitchFamily="34" charset="0"/>
                <a:cs typeface="Arial" panose="020B0604020202020204" pitchFamily="34" charset="0"/>
              </a:rPr>
              <a:t>AREN’T ALWAYS SURE OF THE CORRECT WAY TO CLEAN RESTROOMS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MAINTAINING RESTROOM </a:t>
            </a:r>
            <a:r>
              <a:rPr lang="en-GB" sz="1200" dirty="0" smtClean="0">
                <a:solidFill>
                  <a:schemeClr val="bg1">
                    <a:lumMod val="65000"/>
                  </a:schemeClr>
                </a:solidFill>
                <a:latin typeface="Arial Narrow" panose="020B0606020202030204" pitchFamily="34" charset="0"/>
                <a:cs typeface="Arial" panose="020B0604020202020204" pitchFamily="34" charset="0"/>
              </a:rPr>
              <a:t>CLEANLINESS </a:t>
            </a:r>
          </a:p>
          <a:p>
            <a:pPr>
              <a:lnSpc>
                <a:spcPct val="100000"/>
              </a:lnSpc>
              <a:spcBef>
                <a:spcPts val="0"/>
              </a:spcBef>
              <a:spcAft>
                <a:spcPts val="0"/>
              </a:spcAft>
            </a:pPr>
            <a:r>
              <a:rPr lang="en-GB" sz="1200" dirty="0" smtClean="0">
                <a:solidFill>
                  <a:schemeClr val="bg1">
                    <a:lumMod val="65000"/>
                  </a:schemeClr>
                </a:solidFill>
                <a:latin typeface="Arial Narrow" panose="020B0606020202030204" pitchFamily="34" charset="0"/>
                <a:cs typeface="Arial" panose="020B0604020202020204" pitchFamily="34" charset="0"/>
              </a:rPr>
              <a:t>CONTROLLING ODOURS </a:t>
            </a:r>
            <a:endParaRPr lang="en-GB" sz="12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PROVIDING A HIGH STANDARD OF HYGIENE AT A LOW OVERALL </a:t>
            </a:r>
            <a:r>
              <a:rPr lang="en-GB" sz="1200" dirty="0" smtClean="0">
                <a:solidFill>
                  <a:schemeClr val="bg1">
                    <a:lumMod val="65000"/>
                  </a:schemeClr>
                </a:solidFill>
                <a:latin typeface="Arial Narrow" panose="020B0606020202030204" pitchFamily="34" charset="0"/>
                <a:cs typeface="Arial" panose="020B0604020202020204" pitchFamily="34" charset="0"/>
              </a:rPr>
              <a:t>COST</a:t>
            </a:r>
          </a:p>
          <a:p>
            <a:pPr>
              <a:lnSpc>
                <a:spcPct val="100000"/>
              </a:lnSpc>
              <a:spcBef>
                <a:spcPts val="0"/>
              </a:spcBef>
              <a:spcAft>
                <a:spcPts val="0"/>
              </a:spcAft>
            </a:pPr>
            <a:endParaRPr lang="en-GB"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200" b="1" dirty="0" smtClean="0">
                <a:solidFill>
                  <a:srgbClr val="0070C0"/>
                </a:solidFill>
                <a:latin typeface="Arial Narrow" panose="020B0606020202030204" pitchFamily="34" charset="0"/>
                <a:cs typeface="Arial" panose="020B0604020202020204" pitchFamily="34" charset="0"/>
              </a:rPr>
              <a:t>ECOLAB’S </a:t>
            </a:r>
            <a:r>
              <a:rPr lang="en-GB" sz="1200" b="1" dirty="0">
                <a:solidFill>
                  <a:srgbClr val="0070C0"/>
                </a:solidFill>
                <a:latin typeface="Arial Narrow" panose="020B0606020202030204" pitchFamily="34" charset="0"/>
                <a:cs typeface="Arial" panose="020B0604020202020204" pitchFamily="34" charset="0"/>
              </a:rPr>
              <a:t>RESTROOM PROGRAMMES DELIVER: </a:t>
            </a:r>
            <a:endParaRPr lang="en-US" sz="1200" b="1"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EFFECTIVE, EASY-TO-USE PRODUCTS AND TRAINING TOOLS HELP GET THE JOB DONE QUICKLY AND EASILY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SOLUTIONS TO MINIMISE MESS, ODOURS AND MAINTENANCE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PREVENTION OF RESTROOMS FROM GETTING OUT OF CONTROL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OPTIMISED PRODUCT USE AND MINIMISATION OF WASTE VIA ECOLAB’S CONCENTRATED CLEANERS AND INNOVATIVE DISPENSING SYSTEMS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p:txBody>
      </p:sp>
      <p:cxnSp>
        <p:nvCxnSpPr>
          <p:cNvPr id="47" name="Straight Connector 46"/>
          <p:cNvCxnSpPr/>
          <p:nvPr/>
        </p:nvCxnSpPr>
        <p:spPr>
          <a:xfrm>
            <a:off x="3033877" y="1954151"/>
            <a:ext cx="300546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07353" y="3614493"/>
            <a:ext cx="30585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p:cNvSpPr txBox="1"/>
          <p:nvPr/>
        </p:nvSpPr>
        <p:spPr>
          <a:xfrm>
            <a:off x="226933" y="668515"/>
            <a:ext cx="59568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Spotless Restrooms Help Keep Your Guests Happy</a:t>
            </a:r>
            <a:endParaRPr lang="en-GB" sz="2400" dirty="0">
              <a:solidFill>
                <a:srgbClr val="0070C0"/>
              </a:solidFill>
              <a:latin typeface="Arial Narrow" panose="020B0606020202030204" pitchFamily="34" charset="0"/>
              <a:cs typeface="Arial" panose="020B0604020202020204" pitchFamily="34" charset="0"/>
            </a:endParaRPr>
          </a:p>
        </p:txBody>
      </p:sp>
      <p:pic>
        <p:nvPicPr>
          <p:cNvPr id="10243" name="Picture 3" descr="C:\Users\crampal\Downloads\Bathroom_Roya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7627" y="2159146"/>
            <a:ext cx="2584482" cy="2689173"/>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Restroom </a:t>
            </a:r>
            <a:r>
              <a:rPr lang="en-GB" sz="1100" dirty="0">
                <a:solidFill>
                  <a:schemeClr val="bg1">
                    <a:lumMod val="65000"/>
                  </a:schemeClr>
                </a:solidFill>
                <a:latin typeface="Arial Narrow" panose="020B0606020202030204" pitchFamily="34" charset="0"/>
                <a:cs typeface="Arial" panose="020B0604020202020204" pitchFamily="34" charset="0"/>
              </a:rPr>
              <a:t>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42" name="Straight Connector 41"/>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rot="5400000">
            <a:off x="7462887" y="3503595"/>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8" name="TextBox 47">
            <a:hlinkClick r:id="rId16"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49" name="TextBox 48">
            <a:hlinkClick r:id="rId17"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50" name="TextBox 49">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1" name="Rectangle 50">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hlinkClick r:id="rId15" action="ppaction://hlinksldjump"/>
          </p:cNvPr>
          <p:cNvSpPr txBox="1"/>
          <p:nvPr/>
        </p:nvSpPr>
        <p:spPr>
          <a:xfrm>
            <a:off x="7584967" y="3142428"/>
            <a:ext cx="1250764" cy="156705"/>
          </a:xfrm>
          <a:prstGeom prst="rect">
            <a:avLst/>
          </a:prstGeom>
          <a:noFill/>
        </p:spPr>
        <p:txBody>
          <a:bodyPr wrap="square" rtlCol="0">
            <a:spAutoFit/>
          </a:bodyPr>
          <a:lstStyle/>
          <a:p>
            <a:endParaRPr lang="en-GB" sz="1100" dirty="0"/>
          </a:p>
        </p:txBody>
      </p:sp>
      <p:sp>
        <p:nvSpPr>
          <p:cNvPr id="54" name="TextBox 53">
            <a:hlinkClick r:id="rId19" action="ppaction://hlinksldjump"/>
          </p:cNvPr>
          <p:cNvSpPr txBox="1"/>
          <p:nvPr/>
        </p:nvSpPr>
        <p:spPr>
          <a:xfrm>
            <a:off x="7584967" y="3804482"/>
            <a:ext cx="1192174" cy="233004"/>
          </a:xfrm>
          <a:prstGeom prst="rect">
            <a:avLst/>
          </a:prstGeom>
          <a:noFill/>
        </p:spPr>
        <p:txBody>
          <a:bodyPr wrap="square" rtlCol="0">
            <a:spAutoFit/>
          </a:bodyPr>
          <a:lstStyle/>
          <a:p>
            <a:endParaRPr lang="en-GB" sz="1100" dirty="0"/>
          </a:p>
        </p:txBody>
      </p:sp>
      <p:grpSp>
        <p:nvGrpSpPr>
          <p:cNvPr id="55" name="Group 54"/>
          <p:cNvGrpSpPr/>
          <p:nvPr/>
        </p:nvGrpSpPr>
        <p:grpSpPr>
          <a:xfrm>
            <a:off x="8419885" y="56486"/>
            <a:ext cx="650563" cy="308320"/>
            <a:chOff x="8352387" y="6708921"/>
            <a:chExt cx="730859" cy="346375"/>
          </a:xfrm>
        </p:grpSpPr>
        <p:pic>
          <p:nvPicPr>
            <p:cNvPr id="56"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ectangle 57">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247937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crampal\Downloads\White Bathroom.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8"/>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49" y="553707"/>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4"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5"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5"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6"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7"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8"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9"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0"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1"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p:cNvSpPr txBox="1"/>
          <p:nvPr/>
        </p:nvSpPr>
        <p:spPr>
          <a:xfrm>
            <a:off x="226933" y="668515"/>
            <a:ext cx="44069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 Solutions</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Restroom Cleaning Solutions</a:t>
            </a:r>
            <a:endParaRPr lang="en-GB" sz="2400" dirty="0">
              <a:solidFill>
                <a:srgbClr val="0070C0"/>
              </a:solidFill>
              <a:latin typeface="Arial Narrow" panose="020B0606020202030204" pitchFamily="34" charset="0"/>
              <a:cs typeface="Arial" panose="020B0604020202020204" pitchFamily="34" charset="0"/>
            </a:endParaRPr>
          </a:p>
        </p:txBody>
      </p:sp>
      <p:grpSp>
        <p:nvGrpSpPr>
          <p:cNvPr id="18" name="Group 17"/>
          <p:cNvGrpSpPr/>
          <p:nvPr/>
        </p:nvGrpSpPr>
        <p:grpSpPr>
          <a:xfrm>
            <a:off x="307975" y="1581472"/>
            <a:ext cx="7139355" cy="4617806"/>
            <a:chOff x="307975" y="1581472"/>
            <a:chExt cx="7139354" cy="4617806"/>
          </a:xfrm>
        </p:grpSpPr>
        <p:pic>
          <p:nvPicPr>
            <p:cNvPr id="72"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975" y="1581472"/>
              <a:ext cx="7072337"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Box 72">
              <a:hlinkClick r:id="rId13" action="ppaction://hlinksldjump"/>
            </p:cNvPr>
            <p:cNvSpPr txBox="1"/>
            <p:nvPr/>
          </p:nvSpPr>
          <p:spPr>
            <a:xfrm>
              <a:off x="5622838" y="5434755"/>
              <a:ext cx="1701024" cy="400110"/>
            </a:xfrm>
            <a:prstGeom prst="rect">
              <a:avLst/>
            </a:prstGeom>
            <a:noFill/>
          </p:spPr>
          <p:txBody>
            <a:bodyPr wrap="square" rtlCol="0">
              <a:spAutoFit/>
            </a:bodyPr>
            <a:lstStyle/>
            <a:p>
              <a:r>
                <a:rPr lang="en-GB" sz="2000" dirty="0" smtClean="0">
                  <a:solidFill>
                    <a:schemeClr val="bg1"/>
                  </a:solidFill>
                  <a:latin typeface="Arial Narrow" panose="020B0606020202030204" pitchFamily="34" charset="0"/>
                </a:rPr>
                <a:t>NEXT PAGE</a:t>
              </a:r>
              <a:endParaRPr lang="en-GB" sz="2800" dirty="0">
                <a:solidFill>
                  <a:schemeClr val="bg1"/>
                </a:solidFill>
                <a:latin typeface="Arial Narrow" panose="020B0606020202030204" pitchFamily="34" charset="0"/>
              </a:endParaRPr>
            </a:p>
          </p:txBody>
        </p:sp>
        <p:sp>
          <p:nvSpPr>
            <p:cNvPr id="74" name="Rectangle 73"/>
            <p:cNvSpPr/>
            <p:nvPr/>
          </p:nvSpPr>
          <p:spPr>
            <a:xfrm>
              <a:off x="6917982" y="5304969"/>
              <a:ext cx="405880" cy="646331"/>
            </a:xfrm>
            <a:prstGeom prst="rect">
              <a:avLst/>
            </a:prstGeom>
          </p:spPr>
          <p:txBody>
            <a:bodyPr wrap="none">
              <a:spAutoFit/>
            </a:bodyPr>
            <a:lstStyle/>
            <a:p>
              <a:r>
                <a:rPr lang="en-GB" sz="3600" b="1" dirty="0" smtClean="0">
                  <a:solidFill>
                    <a:schemeClr val="bg1"/>
                  </a:solidFill>
                  <a:latin typeface="Arial Narrow" panose="020B0606020202030204" pitchFamily="34" charset="0"/>
                </a:rPr>
                <a:t>&gt;</a:t>
              </a:r>
              <a:endParaRPr lang="en-GB" sz="3600" b="1" dirty="0"/>
            </a:p>
          </p:txBody>
        </p:sp>
        <p:pic>
          <p:nvPicPr>
            <p:cNvPr id="10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5939514" y="2067471"/>
              <a:ext cx="1507815" cy="1285920"/>
            </a:xfrm>
            <a:prstGeom prst="roundRect">
              <a:avLst>
                <a:gd name="adj" fmla="val 8594"/>
              </a:avLst>
            </a:prstGeom>
            <a:solidFill>
              <a:srgbClr val="FFFFFF">
                <a:shade val="85000"/>
              </a:srgbClr>
            </a:solidFill>
            <a:ln>
              <a:solidFill>
                <a:srgbClr val="0070C0"/>
              </a:solidFill>
            </a:ln>
            <a:effectLst>
              <a:reflection blurRad="12700" stA="38000" endPos="28000" dist="5000" dir="5400000" sy="-100000" algn="bl" rotWithShape="0"/>
            </a:effectLst>
            <a:extLst/>
          </p:spPr>
        </p:pic>
        <p:cxnSp>
          <p:nvCxnSpPr>
            <p:cNvPr id="75" name="Straight Connector 74"/>
            <p:cNvCxnSpPr/>
            <p:nvPr/>
          </p:nvCxnSpPr>
          <p:spPr>
            <a:xfrm>
              <a:off x="5508104" y="5423633"/>
              <a:ext cx="171393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 Single Corner Rectangle 9"/>
            <p:cNvSpPr/>
            <p:nvPr/>
          </p:nvSpPr>
          <p:spPr>
            <a:xfrm rot="10800000">
              <a:off x="5939513" y="3206924"/>
              <a:ext cx="1421600" cy="1158179"/>
            </a:xfrm>
            <a:prstGeom prst="round1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5940631" y="3281628"/>
              <a:ext cx="1440797" cy="938719"/>
            </a:xfrm>
            <a:prstGeom prst="rect">
              <a:avLst/>
            </a:prstGeom>
            <a:noFill/>
          </p:spPr>
          <p:txBody>
            <a:bodyPr wrap="square" rtlCol="0">
              <a:spAutoFit/>
            </a:bodyPr>
            <a:lstStyle/>
            <a:p>
              <a:r>
                <a:rPr lang="en-GB" sz="1100" dirty="0">
                  <a:solidFill>
                    <a:srgbClr val="0070C0"/>
                  </a:solidFill>
                  <a:latin typeface="Arial Narrow" panose="020B0606020202030204" pitchFamily="34" charset="0"/>
                  <a:cs typeface="Arial" panose="020B0604020202020204" pitchFamily="34" charset="0"/>
                </a:rPr>
                <a:t>A full range of plumbed and non-plumbed dispensing equipment available for more accurate dosing. </a:t>
              </a:r>
            </a:p>
          </p:txBody>
        </p:sp>
        <p:sp>
          <p:nvSpPr>
            <p:cNvPr id="76" name="Content Placeholder 4"/>
            <p:cNvSpPr txBox="1">
              <a:spLocks/>
            </p:cNvSpPr>
            <p:nvPr/>
          </p:nvSpPr>
          <p:spPr bwMode="auto">
            <a:xfrm>
              <a:off x="611105"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Washroom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7" name="Straight Connector 76"/>
            <p:cNvCxnSpPr/>
            <p:nvPr/>
          </p:nvCxnSpPr>
          <p:spPr>
            <a:xfrm>
              <a:off x="640881"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119478" y="2028906"/>
              <a:ext cx="1796338" cy="4170372"/>
            </a:xfrm>
            <a:prstGeom prst="rect">
              <a:avLst/>
            </a:prstGeom>
          </p:spPr>
          <p:txBody>
            <a:bodyPr wrap="square">
              <a:spAutoFit/>
            </a:bodyPr>
            <a:lstStyle/>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61 PREMIUM </a:t>
              </a:r>
              <a:r>
                <a:rPr lang="en-GB" sz="800" dirty="0">
                  <a:solidFill>
                    <a:schemeClr val="bg1"/>
                  </a:solidFill>
                  <a:latin typeface="Arial Narrow" panose="020B0606020202030204" pitchFamily="34" charset="0"/>
                </a:rPr>
                <a:t>Highly concentrated acid sanitary cleaner. 2 x 2L 9053970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OASIS PRO 62 PREMIUM </a:t>
              </a:r>
              <a:r>
                <a:rPr lang="en-GB" sz="800" dirty="0">
                  <a:solidFill>
                    <a:schemeClr val="bg1"/>
                  </a:solidFill>
                  <a:latin typeface="Arial Narrow" panose="020B0606020202030204" pitchFamily="34" charset="0"/>
                </a:rPr>
                <a:t>Highly concentrated hygienic all purpose cleaner for the sanitary area. </a:t>
              </a:r>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2L 9053610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400" dirty="0">
                  <a:solidFill>
                    <a:schemeClr val="bg1"/>
                  </a:solidFill>
                  <a:latin typeface="Arial Narrow" panose="020B0606020202030204" pitchFamily="34" charset="0"/>
                </a:rPr>
                <a:t>	</a:t>
              </a:r>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MAXX INTO CITRUS2 </a:t>
              </a:r>
              <a:r>
                <a:rPr lang="en-GB" sz="800" dirty="0">
                  <a:solidFill>
                    <a:schemeClr val="bg1"/>
                  </a:solidFill>
                  <a:latin typeface="Arial Narrow" panose="020B0606020202030204" pitchFamily="34" charset="0"/>
                </a:rPr>
                <a:t>Concentrated acid sanitary cleaner with high material compatibility and fresh fragrance. 12 x 1L </a:t>
              </a:r>
              <a:r>
                <a:rPr lang="en-GB" sz="800" dirty="0" smtClean="0">
                  <a:solidFill>
                    <a:schemeClr val="bg1"/>
                  </a:solidFill>
                  <a:latin typeface="Arial Narrow" panose="020B0606020202030204" pitchFamily="34" charset="0"/>
                </a:rPr>
                <a:t>9084580, 2 </a:t>
              </a:r>
              <a:r>
                <a:rPr lang="en-GB" sz="800" dirty="0">
                  <a:solidFill>
                    <a:schemeClr val="bg1"/>
                  </a:solidFill>
                  <a:latin typeface="Arial Narrow" panose="020B0606020202030204" pitchFamily="34" charset="0"/>
                </a:rPr>
                <a:t>x 5L 9084600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5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64 PREMIUM </a:t>
              </a:r>
              <a:r>
                <a:rPr lang="en-GB" sz="800" dirty="0">
                  <a:solidFill>
                    <a:schemeClr val="bg1"/>
                  </a:solidFill>
                  <a:latin typeface="Arial Narrow" panose="020B0606020202030204" pitchFamily="34" charset="0"/>
                </a:rPr>
                <a:t>Concentrated toilet bowl and urinal cleaner. 2 x 2L 9053650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MAXX INTO WC2 </a:t>
              </a:r>
              <a:r>
                <a:rPr lang="en-GB" sz="800" dirty="0">
                  <a:solidFill>
                    <a:schemeClr val="bg1"/>
                  </a:solidFill>
                  <a:latin typeface="Arial Narrow" panose="020B0606020202030204" pitchFamily="34" charset="0"/>
                </a:rPr>
                <a:t>Toilet bowl and urinal cleaner for daily use. </a:t>
              </a:r>
              <a:r>
                <a:rPr lang="en-GB" sz="800" dirty="0" smtClean="0">
                  <a:solidFill>
                    <a:schemeClr val="bg1"/>
                  </a:solidFill>
                  <a:latin typeface="Arial Narrow" panose="020B0606020202030204" pitchFamily="34" charset="0"/>
                </a:rPr>
                <a:t>Ecolabel </a:t>
              </a:r>
            </a:p>
            <a:p>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9084560/</a:t>
              </a:r>
              <a:r>
                <a:rPr lang="en-GB" sz="800" dirty="0"/>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892" y="2037238"/>
              <a:ext cx="509586" cy="50958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892" y="2688404"/>
              <a:ext cx="509586" cy="50958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6799" y="3353391"/>
              <a:ext cx="542923" cy="50958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9" name="Content Placeholder 4"/>
            <p:cNvSpPr txBox="1">
              <a:spLocks/>
            </p:cNvSpPr>
            <p:nvPr/>
          </p:nvSpPr>
          <p:spPr bwMode="auto">
            <a:xfrm>
              <a:off x="576555" y="3935689"/>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Toilet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0" name="Straight Connector 79"/>
            <p:cNvCxnSpPr/>
            <p:nvPr/>
          </p:nvCxnSpPr>
          <p:spPr>
            <a:xfrm>
              <a:off x="606331" y="4208723"/>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3223" y="4365103"/>
              <a:ext cx="542923" cy="54292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3223" y="5012676"/>
              <a:ext cx="543427" cy="42207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1" name="Content Placeholder 4"/>
            <p:cNvSpPr txBox="1">
              <a:spLocks/>
            </p:cNvSpPr>
            <p:nvPr/>
          </p:nvSpPr>
          <p:spPr bwMode="auto">
            <a:xfrm>
              <a:off x="3200179" y="160085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Washroom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2" name="Straight Connector 81"/>
            <p:cNvCxnSpPr/>
            <p:nvPr/>
          </p:nvCxnSpPr>
          <p:spPr>
            <a:xfrm>
              <a:off x="3229955" y="187388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818026" y="2009659"/>
              <a:ext cx="1804813" cy="3785652"/>
            </a:xfrm>
            <a:prstGeom prst="rect">
              <a:avLst/>
            </a:prstGeom>
          </p:spPr>
          <p:txBody>
            <a:bodyPr wrap="square">
              <a:spAutoFit/>
            </a:bodyPr>
            <a:lstStyle/>
            <a:p>
              <a:r>
                <a:rPr lang="en-GB" sz="800" b="1" dirty="0" smtClean="0">
                  <a:solidFill>
                    <a:schemeClr val="bg1"/>
                  </a:solidFill>
                  <a:latin typeface="Arial Narrow" panose="020B0606020202030204" pitchFamily="34" charset="0"/>
                </a:rPr>
                <a:t>OASIS </a:t>
              </a:r>
              <a:r>
                <a:rPr lang="en-GB" sz="800" b="1" dirty="0">
                  <a:solidFill>
                    <a:schemeClr val="bg1"/>
                  </a:solidFill>
                  <a:latin typeface="Arial Narrow" panose="020B0606020202030204" pitchFamily="34" charset="0"/>
                </a:rPr>
                <a:t>PRO 40 PREMIUM </a:t>
              </a:r>
              <a:r>
                <a:rPr lang="en-GB" sz="800" dirty="0">
                  <a:solidFill>
                    <a:schemeClr val="bg1"/>
                  </a:solidFill>
                  <a:latin typeface="Arial Narrow" panose="020B0606020202030204" pitchFamily="34" charset="0"/>
                </a:rPr>
                <a:t>Highly concentrated glass cleaner for streak-free, fast drying performance. 2 x 2L 9053590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MAXX WINDUS C2 </a:t>
              </a:r>
              <a:r>
                <a:rPr lang="en-GB" sz="800" dirty="0">
                  <a:solidFill>
                    <a:schemeClr val="bg1"/>
                  </a:solidFill>
                  <a:latin typeface="Arial Narrow" panose="020B0606020202030204" pitchFamily="34" charset="0"/>
                </a:rPr>
                <a:t>Ready-to-use glass cleaner for windows, mirrors, glass, plastic etc.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750ml </a:t>
              </a:r>
              <a:r>
                <a:rPr lang="en-GB" sz="800" dirty="0" smtClean="0">
                  <a:solidFill>
                    <a:schemeClr val="bg1"/>
                  </a:solidFill>
                  <a:latin typeface="Arial Narrow" panose="020B0606020202030204" pitchFamily="34" charset="0"/>
                </a:rPr>
                <a:t>9084640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MAXX </a:t>
              </a:r>
              <a:r>
                <a:rPr lang="en-GB" sz="800" b="1" dirty="0">
                  <a:solidFill>
                    <a:schemeClr val="bg1"/>
                  </a:solidFill>
                  <a:latin typeface="Arial Narrow" panose="020B0606020202030204" pitchFamily="34" charset="0"/>
                </a:rPr>
                <a:t>MAGIC2 </a:t>
              </a:r>
              <a:r>
                <a:rPr lang="en-GB" sz="800" b="1" dirty="0" smtClean="0">
                  <a:solidFill>
                    <a:schemeClr val="bg1"/>
                  </a:solidFill>
                  <a:latin typeface="Arial Narrow" panose="020B0606020202030204" pitchFamily="34" charset="0"/>
                </a:rPr>
                <a:t>F</a:t>
              </a:r>
              <a:r>
                <a:rPr lang="en-GB" sz="800" dirty="0" smtClean="0">
                  <a:solidFill>
                    <a:schemeClr val="bg1"/>
                  </a:solidFill>
                  <a:latin typeface="Arial Narrow" panose="020B0606020202030204" pitchFamily="34" charset="0"/>
                </a:rPr>
                <a:t>loor </a:t>
              </a:r>
              <a:r>
                <a:rPr lang="en-GB" sz="800" dirty="0">
                  <a:solidFill>
                    <a:schemeClr val="bg1"/>
                  </a:solidFill>
                  <a:latin typeface="Arial Narrow" panose="020B0606020202030204" pitchFamily="34" charset="0"/>
                </a:rPr>
                <a:t>cleaner suitable for all kind of floors like tiles, vinyl, natural and artificial stones. The super-wetting technology removes light to heavy dirt ingrained deep in the pores of the floor. </a:t>
              </a:r>
              <a:r>
                <a:rPr lang="en-GB" sz="800" dirty="0" smtClean="0">
                  <a:solidFill>
                    <a:schemeClr val="bg1"/>
                  </a:solidFill>
                  <a:latin typeface="Arial Narrow" panose="020B0606020202030204" pitchFamily="34" charset="0"/>
                </a:rPr>
                <a:t>Ecolabel  12 </a:t>
              </a:r>
              <a:r>
                <a:rPr lang="en-GB" sz="800" dirty="0">
                  <a:solidFill>
                    <a:schemeClr val="bg1"/>
                  </a:solidFill>
                  <a:latin typeface="Arial Narrow" panose="020B0606020202030204" pitchFamily="34" charset="0"/>
                </a:rPr>
                <a:t>x 1L 9084460 </a:t>
              </a:r>
              <a:r>
                <a:rPr lang="en-GB" sz="800" dirty="0" smtClean="0">
                  <a:solidFill>
                    <a:schemeClr val="bg1"/>
                  </a:solidFill>
                  <a:latin typeface="Arial Narrow" panose="020B0606020202030204" pitchFamily="34" charset="0"/>
                </a:rPr>
                <a:t>, 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9084500</a:t>
              </a:r>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MAXX </a:t>
              </a:r>
              <a:r>
                <a:rPr lang="en-GB" sz="800" b="1" dirty="0">
                  <a:solidFill>
                    <a:schemeClr val="bg1"/>
                  </a:solidFill>
                  <a:latin typeface="Arial Narrow" panose="020B0606020202030204" pitchFamily="34" charset="0"/>
                </a:rPr>
                <a:t>BRIAL2 </a:t>
              </a:r>
              <a:r>
                <a:rPr lang="en-GB" sz="800" dirty="0">
                  <a:solidFill>
                    <a:schemeClr val="bg1"/>
                  </a:solidFill>
                  <a:latin typeface="Arial Narrow" panose="020B0606020202030204" pitchFamily="34" charset="0"/>
                </a:rPr>
                <a:t>Daily surface cleaner offers cleaning and leaves a streak-free shine</a:t>
              </a:r>
              <a:r>
                <a:rPr lang="en-GB" sz="800" dirty="0" smtClean="0">
                  <a:solidFill>
                    <a:schemeClr val="bg1"/>
                  </a:solidFill>
                  <a:latin typeface="Arial Narrow" panose="020B0606020202030204" pitchFamily="34" charset="0"/>
                </a:rPr>
                <a:t>.</a:t>
              </a:r>
            </a:p>
            <a:p>
              <a:r>
                <a:rPr lang="en-GB" sz="800" dirty="0" smtClean="0">
                  <a:solidFill>
                    <a:schemeClr val="bg1"/>
                  </a:solidFill>
                  <a:latin typeface="Arial Narrow" panose="020B0606020202030204" pitchFamily="34" charset="0"/>
                </a:rPr>
                <a:t>Ecolabel  </a:t>
              </a:r>
            </a:p>
            <a:p>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1L </a:t>
              </a:r>
              <a:r>
                <a:rPr lang="en-GB" sz="800" dirty="0" smtClean="0">
                  <a:solidFill>
                    <a:schemeClr val="bg1"/>
                  </a:solidFill>
                  <a:latin typeface="Arial Narrow" panose="020B0606020202030204" pitchFamily="34" charset="0"/>
                </a:rPr>
                <a:t>9084380, 2 </a:t>
              </a:r>
              <a:r>
                <a:rPr lang="en-GB" sz="800" dirty="0">
                  <a:solidFill>
                    <a:schemeClr val="bg1"/>
                  </a:solidFill>
                  <a:latin typeface="Arial Narrow" panose="020B0606020202030204" pitchFamily="34" charset="0"/>
                </a:rPr>
                <a:t>x 5L 9084400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1032"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92680" y="2021478"/>
              <a:ext cx="525346" cy="5253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97617" y="2688404"/>
              <a:ext cx="551463" cy="5514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92680" y="4172279"/>
              <a:ext cx="551463" cy="55146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3292680" y="3353391"/>
              <a:ext cx="556400" cy="607570"/>
              <a:chOff x="3639716" y="4686631"/>
              <a:chExt cx="1143000" cy="1143000"/>
            </a:xfrm>
            <a:effectLst/>
          </p:grpSpPr>
          <p:pic>
            <p:nvPicPr>
              <p:cNvPr id="8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39716" y="4686631"/>
                <a:ext cx="1143000" cy="11430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18221" y="4738015"/>
                <a:ext cx="781050" cy="1066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grpSp>
      <p:sp>
        <p:nvSpPr>
          <p:cNvPr id="11" name="Rectangle 10"/>
          <p:cNvSpPr/>
          <p:nvPr/>
        </p:nvSpPr>
        <p:spPr>
          <a:xfrm>
            <a:off x="7381429" y="1772816"/>
            <a:ext cx="81320" cy="195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3" name="Picture 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80313" y="460703"/>
            <a:ext cx="1769141" cy="67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Restroom 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4" name="Isosceles Triangle 43"/>
          <p:cNvSpPr/>
          <p:nvPr/>
        </p:nvSpPr>
        <p:spPr>
          <a:xfrm rot="5400000">
            <a:off x="7462887" y="383610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TextBox 56">
            <a:hlinkClick r:id="rId2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8" name="TextBox 57">
            <a:hlinkClick r:id="rId26"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9" name="TextBox 58">
            <a:hlinkClick r:id="rId27"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60" name="TextBox 59">
            <a:hlinkClick r:id="rId28"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61" name="TextBox 60">
            <a:hlinkClick r:id="rId5"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2" name="Rectangle 61">
            <a:hlinkClick r:id="rId2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hlinkClick r:id="rId30" action="ppaction://hlinksldjump"/>
          </p:cNvPr>
          <p:cNvSpPr txBox="1"/>
          <p:nvPr/>
        </p:nvSpPr>
        <p:spPr>
          <a:xfrm flipH="1">
            <a:off x="7584879" y="3503732"/>
            <a:ext cx="1386374" cy="150407"/>
          </a:xfrm>
          <a:prstGeom prst="rect">
            <a:avLst/>
          </a:prstGeom>
          <a:noFill/>
        </p:spPr>
        <p:txBody>
          <a:bodyPr wrap="square" rtlCol="0">
            <a:spAutoFit/>
          </a:bodyPr>
          <a:lstStyle/>
          <a:p>
            <a:endParaRPr lang="en-GB" sz="1100" dirty="0"/>
          </a:p>
        </p:txBody>
      </p:sp>
      <p:grpSp>
        <p:nvGrpSpPr>
          <p:cNvPr id="64" name="Group 63"/>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 name="Rectangle 66">
            <a:hlinkClick r:id="rId3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483768" y="5176002"/>
            <a:ext cx="269222" cy="269222"/>
          </a:xfrm>
          <a:prstGeom prst="rect">
            <a:avLst/>
          </a:prstGeom>
        </p:spPr>
      </p:pic>
      <p:pic>
        <p:nvPicPr>
          <p:cNvPr id="69" name="Picture 6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65390" y="2753927"/>
            <a:ext cx="269222" cy="269222"/>
          </a:xfrm>
          <a:prstGeom prst="rect">
            <a:avLst/>
          </a:prstGeom>
        </p:spPr>
      </p:pic>
      <p:pic>
        <p:nvPicPr>
          <p:cNvPr id="70" name="Picture 6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65390" y="3428562"/>
            <a:ext cx="269222" cy="269222"/>
          </a:xfrm>
          <a:prstGeom prst="rect">
            <a:avLst/>
          </a:prstGeom>
        </p:spPr>
      </p:pic>
      <p:pic>
        <p:nvPicPr>
          <p:cNvPr id="71" name="Picture 7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565390" y="4313399"/>
            <a:ext cx="269222" cy="269222"/>
          </a:xfrm>
          <a:prstGeom prst="rect">
            <a:avLst/>
          </a:prstGeom>
        </p:spPr>
      </p:pic>
    </p:spTree>
    <p:extLst>
      <p:ext uri="{BB962C8B-B14F-4D97-AF65-F5344CB8AC3E}">
        <p14:creationId xmlns:p14="http://schemas.microsoft.com/office/powerpoint/2010/main" val="2906013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crampal\Downloads\White Bathroom.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3672" y="536692"/>
            <a:ext cx="9747672" cy="64927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8"/>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49" y="553707"/>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p:cNvSpPr txBox="1"/>
          <p:nvPr/>
        </p:nvSpPr>
        <p:spPr>
          <a:xfrm>
            <a:off x="226933" y="668515"/>
            <a:ext cx="44069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Restroom Solutions</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Restroom Cleaning Solutions</a:t>
            </a:r>
            <a:endParaRPr lang="en-GB" sz="2400" dirty="0">
              <a:solidFill>
                <a:srgbClr val="0070C0"/>
              </a:solidFill>
              <a:latin typeface="Arial Narrow" panose="020B0606020202030204" pitchFamily="34" charset="0"/>
              <a:cs typeface="Arial" panose="020B0604020202020204" pitchFamily="34" charset="0"/>
            </a:endParaRPr>
          </a:p>
        </p:txBody>
      </p:sp>
      <p:sp>
        <p:nvSpPr>
          <p:cNvPr id="11" name="Rectangle 10"/>
          <p:cNvSpPr/>
          <p:nvPr/>
        </p:nvSpPr>
        <p:spPr>
          <a:xfrm>
            <a:off x="7381429" y="1772816"/>
            <a:ext cx="81320" cy="195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313" y="460703"/>
            <a:ext cx="1769141" cy="67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7447329" y="970940"/>
            <a:ext cx="1721946" cy="455509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Restroom </a:t>
            </a:r>
            <a:endParaRPr lang="en-GB" sz="800" b="1" u="sng" dirty="0" smtClean="0">
              <a:solidFill>
                <a:srgbClr val="0070C0"/>
              </a:solidFill>
              <a:latin typeface="Arial Narrow" panose="020B0606020202030204" pitchFamily="34" charset="0"/>
              <a:cs typeface="Arial" panose="020B0604020202020204" pitchFamily="34" charset="0"/>
            </a:endParaRPr>
          </a:p>
          <a:p>
            <a:endParaRPr lang="en-GB" sz="1100" dirty="0" smtClean="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Restroom solutions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4" name="Isosceles Triangle 43"/>
          <p:cNvSpPr/>
          <p:nvPr/>
        </p:nvSpPr>
        <p:spPr>
          <a:xfrm rot="5400000">
            <a:off x="7462887" y="383610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p:cNvCxnSpPr/>
          <p:nvPr/>
        </p:nvCxnSpPr>
        <p:spPr>
          <a:xfrm flipH="1" flipV="1">
            <a:off x="7447328" y="3131755"/>
            <a:ext cx="2" cy="8904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TextBox 55">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7" name="TextBox 56">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8" name="TextBox 57">
            <a:hlinkClick r:id="rId16" action="ppaction://hlinksldjump"/>
          </p:cNvPr>
          <p:cNvSpPr txBox="1"/>
          <p:nvPr/>
        </p:nvSpPr>
        <p:spPr>
          <a:xfrm>
            <a:off x="7508886" y="4149080"/>
            <a:ext cx="1268255" cy="369332"/>
          </a:xfrm>
          <a:prstGeom prst="rect">
            <a:avLst/>
          </a:prstGeom>
          <a:noFill/>
        </p:spPr>
        <p:txBody>
          <a:bodyPr wrap="square" rtlCol="0">
            <a:spAutoFit/>
          </a:bodyPr>
          <a:lstStyle/>
          <a:p>
            <a:endParaRPr lang="en-GB" dirty="0"/>
          </a:p>
        </p:txBody>
      </p:sp>
      <p:sp>
        <p:nvSpPr>
          <p:cNvPr id="59" name="TextBox 58">
            <a:hlinkClick r:id="rId17" action="ppaction://hlinksldjump"/>
          </p:cNvPr>
          <p:cNvSpPr txBox="1"/>
          <p:nvPr/>
        </p:nvSpPr>
        <p:spPr>
          <a:xfrm>
            <a:off x="7443942" y="4653136"/>
            <a:ext cx="1672749" cy="584775"/>
          </a:xfrm>
          <a:prstGeom prst="rect">
            <a:avLst/>
          </a:prstGeom>
          <a:noFill/>
        </p:spPr>
        <p:txBody>
          <a:bodyPr wrap="square" rtlCol="0">
            <a:spAutoFit/>
          </a:bodyPr>
          <a:lstStyle/>
          <a:p>
            <a:endParaRPr lang="en-GB" sz="1600" dirty="0" smtClean="0"/>
          </a:p>
          <a:p>
            <a:endParaRPr lang="en-GB" sz="1600" dirty="0"/>
          </a:p>
        </p:txBody>
      </p:sp>
      <p:sp>
        <p:nvSpPr>
          <p:cNvPr id="60" name="TextBox 59">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1" name="Rectangle 60">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hlinkClick r:id="rId19" action="ppaction://hlinksldjump"/>
          </p:cNvPr>
          <p:cNvSpPr txBox="1"/>
          <p:nvPr/>
        </p:nvSpPr>
        <p:spPr>
          <a:xfrm>
            <a:off x="760089" y="5441647"/>
            <a:ext cx="2113540" cy="394158"/>
          </a:xfrm>
          <a:prstGeom prst="rect">
            <a:avLst/>
          </a:prstGeom>
          <a:noFill/>
        </p:spPr>
        <p:txBody>
          <a:bodyPr wrap="square" rtlCol="0">
            <a:spAutoFit/>
          </a:bodyPr>
          <a:lstStyle/>
          <a:p>
            <a:endParaRPr lang="en-GB" sz="2000" dirty="0"/>
          </a:p>
        </p:txBody>
      </p:sp>
      <p:grpSp>
        <p:nvGrpSpPr>
          <p:cNvPr id="64" name="Group 63"/>
          <p:cNvGrpSpPr/>
          <p:nvPr/>
        </p:nvGrpSpPr>
        <p:grpSpPr>
          <a:xfrm>
            <a:off x="8419885" y="56486"/>
            <a:ext cx="650563" cy="308320"/>
            <a:chOff x="8352387" y="6708921"/>
            <a:chExt cx="730859" cy="346375"/>
          </a:xfrm>
        </p:grpSpPr>
        <p:pic>
          <p:nvPicPr>
            <p:cNvPr id="65"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 name="Rectangle 72">
            <a:hlinkClick r:id="rId22"/>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307975" y="1556792"/>
            <a:ext cx="7072339" cy="4408075"/>
            <a:chOff x="307975" y="1556792"/>
            <a:chExt cx="7072339" cy="4408075"/>
          </a:xfrm>
        </p:grpSpPr>
        <p:grpSp>
          <p:nvGrpSpPr>
            <p:cNvPr id="19" name="Group 18"/>
            <p:cNvGrpSpPr/>
            <p:nvPr/>
          </p:nvGrpSpPr>
          <p:grpSpPr>
            <a:xfrm>
              <a:off x="307975" y="1556792"/>
              <a:ext cx="7072339" cy="4408075"/>
              <a:chOff x="307975" y="1556792"/>
              <a:chExt cx="7072339" cy="4408075"/>
            </a:xfrm>
          </p:grpSpPr>
          <p:grpSp>
            <p:nvGrpSpPr>
              <p:cNvPr id="5" name="Group 4"/>
              <p:cNvGrpSpPr/>
              <p:nvPr/>
            </p:nvGrpSpPr>
            <p:grpSpPr>
              <a:xfrm>
                <a:off x="307975" y="1556792"/>
                <a:ext cx="7072339" cy="4408075"/>
                <a:chOff x="307975" y="1556792"/>
                <a:chExt cx="7072338" cy="4408075"/>
              </a:xfrm>
            </p:grpSpPr>
            <p:pic>
              <p:nvPicPr>
                <p:cNvPr id="72"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7975" y="1556792"/>
                  <a:ext cx="7072338"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Content Placeholder 4"/>
                <p:cNvSpPr txBox="1">
                  <a:spLocks/>
                </p:cNvSpPr>
                <p:nvPr/>
              </p:nvSpPr>
              <p:spPr bwMode="auto">
                <a:xfrm>
                  <a:off x="611105" y="1583895"/>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Disinfectant Cleaners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7" name="Straight Connector 76"/>
                <p:cNvCxnSpPr/>
                <p:nvPr/>
              </p:nvCxnSpPr>
              <p:spPr>
                <a:xfrm>
                  <a:off x="640881" y="185692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Content Placeholder 4"/>
                <p:cNvSpPr txBox="1">
                  <a:spLocks/>
                </p:cNvSpPr>
                <p:nvPr/>
              </p:nvSpPr>
              <p:spPr bwMode="auto">
                <a:xfrm>
                  <a:off x="3055637" y="1583895"/>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Restroom Cleaning Tools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0" name="Straight Connector 79"/>
                <p:cNvCxnSpPr/>
                <p:nvPr/>
              </p:nvCxnSpPr>
              <p:spPr>
                <a:xfrm>
                  <a:off x="3085413" y="1856929"/>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Content Placeholder 4"/>
                <p:cNvSpPr txBox="1">
                  <a:spLocks/>
                </p:cNvSpPr>
                <p:nvPr/>
              </p:nvSpPr>
              <p:spPr bwMode="auto">
                <a:xfrm>
                  <a:off x="5364087" y="1617226"/>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Restroom Odour Control</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2" name="Straight Connector 81"/>
                <p:cNvCxnSpPr/>
                <p:nvPr/>
              </p:nvCxnSpPr>
              <p:spPr>
                <a:xfrm>
                  <a:off x="5393863" y="1890260"/>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491880" y="2028906"/>
                  <a:ext cx="1762086" cy="2923877"/>
                </a:xfrm>
                <a:prstGeom prst="rect">
                  <a:avLst/>
                </a:prstGeom>
              </p:spPr>
              <p:txBody>
                <a:bodyPr wrap="square">
                  <a:spAutoFit/>
                </a:bodyPr>
                <a:lstStyle/>
                <a:p>
                  <a:r>
                    <a:rPr lang="en-GB" sz="800" b="1" dirty="0" smtClean="0">
                      <a:solidFill>
                        <a:schemeClr val="bg1"/>
                      </a:solidFill>
                      <a:latin typeface="Arial Narrow" panose="020B0606020202030204" pitchFamily="34" charset="0"/>
                    </a:rPr>
                    <a:t>MICROFIBRE </a:t>
                  </a:r>
                  <a:r>
                    <a:rPr lang="en-GB" sz="800" b="1" dirty="0">
                      <a:solidFill>
                        <a:schemeClr val="bg1"/>
                      </a:solidFill>
                      <a:latin typeface="Arial Narrow" panose="020B0606020202030204" pitchFamily="34" charset="0"/>
                    </a:rPr>
                    <a:t>CLOTHS POLIFIX </a:t>
                  </a:r>
                  <a:r>
                    <a:rPr lang="en-GB" sz="800" dirty="0">
                      <a:solidFill>
                        <a:schemeClr val="bg1"/>
                      </a:solidFill>
                      <a:latin typeface="Arial Narrow" panose="020B0606020202030204" pitchFamily="34" charset="0"/>
                    </a:rPr>
                    <a:t>Strong, durable, easy-rinse microfiber cloths – full colour-coding available. 1 x 50pcs Blue: 10000013, Yellow: 10000031 Green: 10000026, Red: 1000017 	</a:t>
                  </a:r>
                </a:p>
                <a:p>
                  <a:r>
                    <a:rPr lang="en-GB" sz="800" b="1" dirty="0">
                      <a:solidFill>
                        <a:schemeClr val="bg1"/>
                      </a:solidFill>
                      <a:latin typeface="Arial Narrow" panose="020B0606020202030204" pitchFamily="34" charset="0"/>
                    </a:rPr>
                    <a:t>WARNING SIGN </a:t>
                  </a:r>
                  <a:r>
                    <a:rPr lang="en-GB" sz="800" dirty="0">
                      <a:solidFill>
                        <a:schemeClr val="bg1"/>
                      </a:solidFill>
                      <a:latin typeface="Arial Narrow" panose="020B0606020202030204" pitchFamily="34" charset="0"/>
                    </a:rPr>
                    <a:t>to alert people for slippery floors. </a:t>
                  </a:r>
                </a:p>
                <a:p>
                  <a:r>
                    <a:rPr lang="en-GB" sz="800" dirty="0">
                      <a:solidFill>
                        <a:schemeClr val="bg1"/>
                      </a:solidFill>
                      <a:latin typeface="Arial Narrow" panose="020B0606020202030204" pitchFamily="34" charset="0"/>
                    </a:rPr>
                    <a:t>1 piece 7000-1216 </a:t>
                  </a:r>
                  <a:r>
                    <a:rPr lang="en-GB" sz="800" dirty="0"/>
                    <a:t>	</a:t>
                  </a:r>
                </a:p>
                <a:p>
                  <a:r>
                    <a:rPr lang="en-GB" sz="800" dirty="0"/>
                    <a:t>	</a:t>
                  </a: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6L </a:t>
                  </a:r>
                  <a:r>
                    <a:rPr lang="en-GB" sz="800" b="1" dirty="0">
                      <a:solidFill>
                        <a:schemeClr val="bg1"/>
                      </a:solidFill>
                      <a:latin typeface="Arial Narrow" panose="020B0606020202030204" pitchFamily="34" charset="0"/>
                    </a:rPr>
                    <a:t>BUCKETS </a:t>
                  </a:r>
                  <a:r>
                    <a:rPr lang="en-GB" sz="800" dirty="0">
                      <a:solidFill>
                        <a:schemeClr val="bg1"/>
                      </a:solidFill>
                      <a:latin typeface="Arial Narrow" panose="020B0606020202030204" pitchFamily="34" charset="0"/>
                    </a:rPr>
                    <a:t>Durable, chemical resistant 6L buckets – full colour coding available.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1 </a:t>
                  </a:r>
                  <a:r>
                    <a:rPr lang="en-GB" sz="800" dirty="0">
                      <a:solidFill>
                        <a:schemeClr val="bg1"/>
                      </a:solidFill>
                      <a:latin typeface="Arial Narrow" panose="020B0606020202030204" pitchFamily="34" charset="0"/>
                    </a:rPr>
                    <a:t>x 6L Blue: 8119 , Yellow: </a:t>
                  </a:r>
                  <a:r>
                    <a:rPr lang="en-GB" sz="800" dirty="0" smtClean="0">
                      <a:solidFill>
                        <a:schemeClr val="bg1"/>
                      </a:solidFill>
                      <a:latin typeface="Arial Narrow" panose="020B0606020202030204" pitchFamily="34" charset="0"/>
                    </a:rPr>
                    <a:t>8120, </a:t>
                  </a:r>
                  <a:r>
                    <a:rPr lang="en-GB" sz="800" dirty="0">
                      <a:solidFill>
                        <a:schemeClr val="bg1"/>
                      </a:solidFill>
                      <a:latin typeface="Arial Narrow" panose="020B0606020202030204" pitchFamily="34" charset="0"/>
                    </a:rPr>
                    <a:t>Red: 8118 White: 8121</a:t>
                  </a:r>
                  <a:endParaRPr lang="en-GB" sz="800"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BLIZZARD </a:t>
                  </a:r>
                  <a:r>
                    <a:rPr lang="en-GB" sz="800" b="1" dirty="0">
                      <a:solidFill>
                        <a:schemeClr val="bg1"/>
                      </a:solidFill>
                      <a:latin typeface="Arial Narrow" panose="020B0606020202030204" pitchFamily="34" charset="0"/>
                    </a:rPr>
                    <a:t>COMBIPACK </a:t>
                  </a:r>
                  <a:r>
                    <a:rPr lang="en-GB" sz="800" dirty="0">
                      <a:solidFill>
                        <a:schemeClr val="bg1"/>
                      </a:solidFill>
                      <a:latin typeface="Arial Narrow" panose="020B0606020202030204" pitchFamily="34" charset="0"/>
                    </a:rPr>
                    <a:t>Starter kit for floor cleaning consisting of single castor bucket, mop </a:t>
                  </a:r>
                  <a:r>
                    <a:rPr lang="en-GB" sz="800" dirty="0" smtClean="0">
                      <a:solidFill>
                        <a:schemeClr val="bg1"/>
                      </a:solidFill>
                      <a:latin typeface="Arial Narrow" panose="020B0606020202030204" pitchFamily="34" charset="0"/>
                    </a:rPr>
                    <a:t>holder/handle and flat </a:t>
                  </a:r>
                  <a:r>
                    <a:rPr lang="en-GB" sz="800" dirty="0">
                      <a:solidFill>
                        <a:schemeClr val="bg1"/>
                      </a:solidFill>
                      <a:latin typeface="Arial Narrow" panose="020B0606020202030204" pitchFamily="34" charset="0"/>
                    </a:rPr>
                    <a:t>cotton mop. Starter Kit, 40cm holder, single castor </a:t>
                  </a:r>
                  <a:r>
                    <a:rPr lang="en-GB" sz="800" dirty="0" smtClean="0">
                      <a:solidFill>
                        <a:schemeClr val="bg1"/>
                      </a:solidFill>
                      <a:latin typeface="Arial Narrow" panose="020B0606020202030204" pitchFamily="34" charset="0"/>
                    </a:rPr>
                    <a:t>8129</a:t>
                  </a:r>
                </a:p>
                <a:p>
                  <a:r>
                    <a:rPr lang="en-GB" sz="800" dirty="0">
                      <a:solidFill>
                        <a:schemeClr val="bg1"/>
                      </a:solidFill>
                      <a:latin typeface="Arial Narrow" panose="020B0606020202030204" pitchFamily="34" charset="0"/>
                    </a:rPr>
                    <a:t>Blizzard Mop with Clip replacement head also available 8100 </a:t>
                  </a:r>
                  <a:endParaRPr lang="en-GB" sz="800" dirty="0" smtClean="0">
                    <a:solidFill>
                      <a:schemeClr val="bg1"/>
                    </a:solidFill>
                    <a:latin typeface="Arial Narrow" panose="020B0606020202030204" pitchFamily="34" charset="0"/>
                  </a:endParaRPr>
                </a:p>
              </p:txBody>
            </p:sp>
            <p:pic>
              <p:nvPicPr>
                <p:cNvPr id="2050"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721" y="2073505"/>
                  <a:ext cx="458757" cy="45875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3023013" y="2085596"/>
                  <a:ext cx="484309" cy="4202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2" name="Picture 6"/>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a:stretch/>
              </p:blipFill>
              <p:spPr bwMode="auto">
                <a:xfrm>
                  <a:off x="3018375" y="3429000"/>
                  <a:ext cx="498832" cy="4350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a:stretch/>
              </p:blipFill>
              <p:spPr bwMode="auto">
                <a:xfrm>
                  <a:off x="3055637" y="4090259"/>
                  <a:ext cx="461570" cy="42765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6" name="Picture 7"/>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a:stretch/>
              </p:blipFill>
              <p:spPr bwMode="auto">
                <a:xfrm>
                  <a:off x="3045752" y="2759922"/>
                  <a:ext cx="461570" cy="41128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a:xfrm>
                  <a:off x="5764230" y="2061099"/>
                  <a:ext cx="1616083" cy="2185214"/>
                </a:xfrm>
                <a:prstGeom prst="rect">
                  <a:avLst/>
                </a:prstGeom>
              </p:spPr>
              <p:txBody>
                <a:bodyPr wrap="square">
                  <a:spAutoFit/>
                </a:bodyPr>
                <a:lstStyle/>
                <a:p>
                  <a:r>
                    <a:rPr lang="en-GB" sz="800" b="1" dirty="0">
                      <a:solidFill>
                        <a:schemeClr val="bg1"/>
                      </a:solidFill>
                      <a:latin typeface="Arial Narrow" panose="020B0606020202030204" pitchFamily="34" charset="0"/>
                    </a:rPr>
                    <a:t>OASIS PRO 56 PREMIUM </a:t>
                  </a:r>
                  <a:r>
                    <a:rPr lang="en-GB" sz="800" dirty="0">
                      <a:solidFill>
                        <a:schemeClr val="bg1"/>
                      </a:solidFill>
                      <a:latin typeface="Arial Narrow" panose="020B0606020202030204" pitchFamily="34" charset="0"/>
                    </a:rPr>
                    <a:t>Highly concentrated air freshener with winter escape fragrance. 2 x 2L 9051860 	</a:t>
                  </a:r>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KRISTALIN </a:t>
                  </a:r>
                  <a:r>
                    <a:rPr lang="en-GB" sz="800" b="1" dirty="0">
                      <a:solidFill>
                        <a:schemeClr val="bg1"/>
                      </a:solidFill>
                      <a:latin typeface="Arial Narrow" panose="020B0606020202030204" pitchFamily="34" charset="0"/>
                    </a:rPr>
                    <a:t>BIO </a:t>
                  </a:r>
                  <a:r>
                    <a:rPr lang="en-GB" sz="800" dirty="0">
                      <a:solidFill>
                        <a:schemeClr val="bg1"/>
                      </a:solidFill>
                      <a:latin typeface="Arial Narrow" panose="020B0606020202030204" pitchFamily="34" charset="0"/>
                    </a:rPr>
                    <a:t>Bathroom cleaner and odour counteractant based on natural ingredients. 2 x 5L 3027900 </a:t>
                  </a:r>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68" name="TextBox 67">
                  <a:hlinkClick r:id="rId29" action="ppaction://hlinksldjump"/>
                </p:cNvPr>
                <p:cNvSpPr txBox="1"/>
                <p:nvPr/>
              </p:nvSpPr>
              <p:spPr>
                <a:xfrm>
                  <a:off x="969903" y="5454104"/>
                  <a:ext cx="1903726"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PREVIOUS PAGE</a:t>
                  </a:r>
                  <a:endParaRPr lang="en-GB" sz="2800" dirty="0">
                    <a:solidFill>
                      <a:schemeClr val="bg1"/>
                    </a:solidFill>
                    <a:latin typeface="Arial Narrow" panose="020B0606020202030204" pitchFamily="34" charset="0"/>
                  </a:endParaRPr>
                </a:p>
              </p:txBody>
            </p:sp>
            <p:sp>
              <p:nvSpPr>
                <p:cNvPr id="69" name="Rectangle 68">
                  <a:hlinkClick r:id="rId29" action="ppaction://hlinksldjump"/>
                </p:cNvPr>
                <p:cNvSpPr/>
                <p:nvPr/>
              </p:nvSpPr>
              <p:spPr>
                <a:xfrm>
                  <a:off x="703502" y="5318536"/>
                  <a:ext cx="405880" cy="646331"/>
                </a:xfrm>
                <a:prstGeom prst="rect">
                  <a:avLst/>
                </a:prstGeom>
              </p:spPr>
              <p:txBody>
                <a:bodyPr wrap="none">
                  <a:spAutoFit/>
                </a:bodyPr>
                <a:lstStyle/>
                <a:p>
                  <a:r>
                    <a:rPr lang="en-GB" sz="3600" b="1" dirty="0">
                      <a:solidFill>
                        <a:schemeClr val="bg1"/>
                      </a:solidFill>
                      <a:latin typeface="Arial Narrow" panose="020B0606020202030204" pitchFamily="34" charset="0"/>
                    </a:rPr>
                    <a:t>&lt;</a:t>
                  </a:r>
                </a:p>
              </p:txBody>
            </p:sp>
            <p:cxnSp>
              <p:nvCxnSpPr>
                <p:cNvPr id="70" name="Straight Connector 69"/>
                <p:cNvCxnSpPr/>
                <p:nvPr/>
              </p:nvCxnSpPr>
              <p:spPr>
                <a:xfrm>
                  <a:off x="795068" y="5441647"/>
                  <a:ext cx="19767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6" name="Picture 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284418" y="2086977"/>
                  <a:ext cx="476250" cy="4762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76034" y="2729172"/>
                  <a:ext cx="510264" cy="5102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78" name="Rectangle 77"/>
              <p:cNvSpPr/>
              <p:nvPr/>
            </p:nvSpPr>
            <p:spPr>
              <a:xfrm>
                <a:off x="1119478" y="2004970"/>
                <a:ext cx="1796338" cy="1246495"/>
              </a:xfrm>
              <a:prstGeom prst="rect">
                <a:avLst/>
              </a:prstGeom>
            </p:spPr>
            <p:txBody>
              <a:bodyPr wrap="square">
                <a:spAutoFit/>
              </a:bodyPr>
              <a:lstStyle/>
              <a:p>
                <a:r>
                  <a:rPr lang="en-GB" sz="800" b="1" dirty="0">
                    <a:solidFill>
                      <a:schemeClr val="bg1"/>
                    </a:solidFill>
                    <a:latin typeface="Arial Narrow" panose="020B0606020202030204" pitchFamily="34" charset="0"/>
                  </a:rPr>
                  <a:t>SIRAFAN SPEED </a:t>
                </a:r>
                <a:r>
                  <a:rPr lang="en-GB" sz="800" dirty="0">
                    <a:solidFill>
                      <a:schemeClr val="bg1"/>
                    </a:solidFill>
                    <a:latin typeface="Arial Narrow" panose="020B0606020202030204" pitchFamily="34" charset="0"/>
                  </a:rPr>
                  <a:t>Rinse-free fast disinfectant based on alcohol with fast dry capabilities. 6 x 750ml </a:t>
                </a:r>
                <a:r>
                  <a:rPr lang="en-GB" sz="800" dirty="0" smtClean="0">
                    <a:solidFill>
                      <a:schemeClr val="bg1"/>
                    </a:solidFill>
                    <a:latin typeface="Arial Narrow" panose="020B0606020202030204" pitchFamily="34" charset="0"/>
                  </a:rPr>
                  <a:t>90307</a:t>
                </a: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3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MIKRO-QUAT </a:t>
                </a:r>
                <a:r>
                  <a:rPr lang="en-GB" sz="800" b="1" dirty="0">
                    <a:solidFill>
                      <a:schemeClr val="bg1"/>
                    </a:solidFill>
                    <a:latin typeface="Arial Narrow" panose="020B0606020202030204" pitchFamily="34" charset="0"/>
                  </a:rPr>
                  <a:t>CLASSIC </a:t>
                </a:r>
                <a:r>
                  <a:rPr lang="en-GB" sz="800" dirty="0">
                    <a:solidFill>
                      <a:schemeClr val="bg1"/>
                    </a:solidFill>
                    <a:latin typeface="Arial Narrow" panose="020B0606020202030204" pitchFamily="34" charset="0"/>
                  </a:rPr>
                  <a:t>Colour-coded cleaner &amp; </a:t>
                </a:r>
                <a:r>
                  <a:rPr lang="en-GB" sz="800" dirty="0" smtClean="0">
                    <a:solidFill>
                      <a:schemeClr val="bg1"/>
                    </a:solidFill>
                    <a:latin typeface="Arial Narrow" panose="020B0606020202030204" pitchFamily="34" charset="0"/>
                  </a:rPr>
                  <a:t>disinfectant.</a:t>
                </a:r>
              </a:p>
              <a:p>
                <a:r>
                  <a:rPr lang="en-GB" sz="800" dirty="0" smtClean="0">
                    <a:solidFill>
                      <a:schemeClr val="bg1"/>
                    </a:solidFill>
                    <a:latin typeface="Arial Narrow" panose="020B0606020202030204" pitchFamily="34" charset="0"/>
                  </a:rPr>
                  <a:t>2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9044140</a:t>
                </a:r>
              </a:p>
              <a:p>
                <a:endParaRPr lang="en-GB" sz="800" dirty="0" smtClean="0">
                  <a:solidFill>
                    <a:schemeClr val="bg1"/>
                  </a:solidFill>
                  <a:latin typeface="Arial Narrow" panose="020B0606020202030204" pitchFamily="34" charset="0"/>
                </a:endParaRPr>
              </a:p>
            </p:txBody>
          </p:sp>
        </p:grpSp>
        <p:pic>
          <p:nvPicPr>
            <p:cNvPr id="74"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11105" y="2702039"/>
              <a:ext cx="531148" cy="4926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87" name="Rectangle 86"/>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spTree>
    <p:extLst>
      <p:ext uri="{BB962C8B-B14F-4D97-AF65-F5344CB8AC3E}">
        <p14:creationId xmlns:p14="http://schemas.microsoft.com/office/powerpoint/2010/main" val="2112165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60"/>
          <a:stretch/>
        </p:blipFill>
        <p:spPr bwMode="auto">
          <a:xfrm>
            <a:off x="-48313" y="-349253"/>
            <a:ext cx="9231615" cy="788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833464" y="2159650"/>
            <a:ext cx="4437724" cy="2646878"/>
          </a:xfrm>
          <a:prstGeom prst="rect">
            <a:avLst/>
          </a:prstGeom>
        </p:spPr>
        <p:txBody>
          <a:bodyPr wrap="square">
            <a:spAutoFit/>
          </a:bodyPr>
          <a:lstStyle/>
          <a:p>
            <a:pPr algn="r"/>
            <a:r>
              <a:rPr lang="en-GB" sz="1600" b="1" dirty="0">
                <a:solidFill>
                  <a:srgbClr val="0070C0"/>
                </a:solidFill>
                <a:latin typeface="Arial Narrow" panose="020B0606020202030204" pitchFamily="34" charset="0"/>
              </a:rPr>
              <a:t>Did you know the second leading cause of </a:t>
            </a:r>
            <a:endParaRPr lang="en-GB" sz="1600" b="1" dirty="0" smtClean="0">
              <a:solidFill>
                <a:srgbClr val="0070C0"/>
              </a:solidFill>
              <a:latin typeface="Arial Narrow" panose="020B0606020202030204" pitchFamily="34" charset="0"/>
            </a:endParaRPr>
          </a:p>
          <a:p>
            <a:pPr algn="r"/>
            <a:r>
              <a:rPr lang="en-GB" sz="1600" b="1" dirty="0" smtClean="0">
                <a:solidFill>
                  <a:srgbClr val="0070C0"/>
                </a:solidFill>
                <a:latin typeface="Arial Narrow" panose="020B0606020202030204" pitchFamily="34" charset="0"/>
              </a:rPr>
              <a:t>foodborne </a:t>
            </a:r>
            <a:r>
              <a:rPr lang="en-GB" sz="1600" b="1" dirty="0">
                <a:solidFill>
                  <a:srgbClr val="0070C0"/>
                </a:solidFill>
                <a:latin typeface="Arial Narrow" panose="020B0606020202030204" pitchFamily="34" charset="0"/>
              </a:rPr>
              <a:t>illness is poor hand hygiene</a:t>
            </a:r>
            <a:r>
              <a:rPr lang="en-GB" sz="1600" b="1" dirty="0" smtClean="0">
                <a:solidFill>
                  <a:srgbClr val="0070C0"/>
                </a:solidFill>
                <a:latin typeface="Arial Narrow" panose="020B0606020202030204" pitchFamily="34" charset="0"/>
              </a:rPr>
              <a:t>?</a:t>
            </a:r>
            <a:endParaRPr lang="en-GB" sz="200" b="1" dirty="0" smtClean="0">
              <a:solidFill>
                <a:srgbClr val="0070C0"/>
              </a:solidFill>
              <a:latin typeface="Arial Narrow" panose="020B0606020202030204" pitchFamily="34" charset="0"/>
            </a:endParaRPr>
          </a:p>
          <a:p>
            <a:pPr algn="r"/>
            <a:endParaRPr lang="en-GB" sz="200" dirty="0" smtClean="0">
              <a:solidFill>
                <a:srgbClr val="0070C0"/>
              </a:solidFill>
              <a:latin typeface="Arial Narrow" panose="020B0606020202030204" pitchFamily="34" charset="0"/>
            </a:endParaRPr>
          </a:p>
          <a:p>
            <a:pPr algn="r"/>
            <a:endParaRPr lang="en-GB" sz="200" dirty="0">
              <a:solidFill>
                <a:srgbClr val="0070C0"/>
              </a:solidFill>
              <a:latin typeface="Arial Narrow" panose="020B0606020202030204" pitchFamily="34" charset="0"/>
            </a:endParaRPr>
          </a:p>
          <a:p>
            <a:pPr algn="r"/>
            <a:r>
              <a:rPr lang="en-GB" sz="1400" dirty="0" smtClean="0">
                <a:solidFill>
                  <a:srgbClr val="0070C0"/>
                </a:solidFill>
                <a:latin typeface="Arial Narrow" panose="020B0606020202030204" pitchFamily="34" charset="0"/>
              </a:rPr>
              <a:t>Being </a:t>
            </a:r>
            <a:r>
              <a:rPr lang="en-GB" sz="1400" dirty="0">
                <a:solidFill>
                  <a:srgbClr val="0070C0"/>
                </a:solidFill>
                <a:latin typeface="Arial Narrow" panose="020B0606020202030204" pitchFamily="34" charset="0"/>
              </a:rPr>
              <a:t>in contact with raw food, cleaning surfaces and equipment or handling waste can lead to hands becoming contaminated. Microbes (i.e. bacteria, fungi, viruses) are not visible and can spread unknowingly from one person to </a:t>
            </a:r>
            <a:r>
              <a:rPr lang="en-GB" sz="1400" dirty="0" smtClean="0">
                <a:solidFill>
                  <a:srgbClr val="0070C0"/>
                </a:solidFill>
                <a:latin typeface="Arial Narrow" panose="020B0606020202030204" pitchFamily="34" charset="0"/>
              </a:rPr>
              <a:t>another.</a:t>
            </a:r>
          </a:p>
          <a:p>
            <a:pPr algn="r"/>
            <a:endParaRPr lang="en-GB" sz="1400" dirty="0">
              <a:solidFill>
                <a:srgbClr val="0070C0"/>
              </a:solidFill>
              <a:latin typeface="Arial Narrow" panose="020B0606020202030204" pitchFamily="34" charset="0"/>
            </a:endParaRPr>
          </a:p>
          <a:p>
            <a:pPr algn="r"/>
            <a:r>
              <a:rPr lang="en-GB" sz="1400" dirty="0">
                <a:solidFill>
                  <a:srgbClr val="0070C0"/>
                </a:solidFill>
                <a:latin typeface="Arial Narrow" panose="020B0606020202030204" pitchFamily="34" charset="0"/>
              </a:rPr>
              <a:t>Ecolab offers a complete hand hygiene package </a:t>
            </a:r>
            <a:endParaRPr lang="en-GB" sz="1400" dirty="0" smtClean="0">
              <a:solidFill>
                <a:srgbClr val="0070C0"/>
              </a:solidFill>
              <a:latin typeface="Arial Narrow" panose="020B0606020202030204" pitchFamily="34" charset="0"/>
            </a:endParaRPr>
          </a:p>
          <a:p>
            <a:pPr algn="r"/>
            <a:r>
              <a:rPr lang="en-GB" sz="1400" dirty="0" smtClean="0">
                <a:solidFill>
                  <a:srgbClr val="0070C0"/>
                </a:solidFill>
                <a:latin typeface="Arial Narrow" panose="020B0606020202030204" pitchFamily="34" charset="0"/>
              </a:rPr>
              <a:t>including EN </a:t>
            </a:r>
            <a:r>
              <a:rPr lang="en-GB" sz="1400" dirty="0">
                <a:solidFill>
                  <a:srgbClr val="0070C0"/>
                </a:solidFill>
                <a:latin typeface="Arial Narrow" panose="020B0606020202030204" pitchFamily="34" charset="0"/>
              </a:rPr>
              <a:t>tested </a:t>
            </a:r>
            <a:r>
              <a:rPr lang="en-GB" sz="1400" dirty="0" smtClean="0">
                <a:solidFill>
                  <a:srgbClr val="0070C0"/>
                </a:solidFill>
                <a:latin typeface="Arial Narrow" panose="020B0606020202030204" pitchFamily="34" charset="0"/>
              </a:rPr>
              <a:t>disinfectants </a:t>
            </a:r>
            <a:r>
              <a:rPr lang="en-GB" sz="1400" dirty="0">
                <a:solidFill>
                  <a:srgbClr val="0070C0"/>
                </a:solidFill>
                <a:latin typeface="Arial Narrow" panose="020B0606020202030204" pitchFamily="34" charset="0"/>
              </a:rPr>
              <a:t>as well as </a:t>
            </a:r>
            <a:endParaRPr lang="en-GB" sz="1400" dirty="0" smtClean="0">
              <a:solidFill>
                <a:srgbClr val="0070C0"/>
              </a:solidFill>
              <a:latin typeface="Arial Narrow" panose="020B0606020202030204" pitchFamily="34" charset="0"/>
            </a:endParaRPr>
          </a:p>
          <a:p>
            <a:pPr algn="r"/>
            <a:r>
              <a:rPr lang="en-GB" sz="1400" dirty="0" smtClean="0">
                <a:solidFill>
                  <a:srgbClr val="0070C0"/>
                </a:solidFill>
                <a:latin typeface="Arial Narrow" panose="020B0606020202030204" pitchFamily="34" charset="0"/>
              </a:rPr>
              <a:t>soaps</a:t>
            </a:r>
            <a:r>
              <a:rPr lang="en-GB" sz="1400" dirty="0">
                <a:solidFill>
                  <a:srgbClr val="0070C0"/>
                </a:solidFill>
                <a:latin typeface="Arial Narrow" panose="020B0606020202030204" pitchFamily="34" charset="0"/>
              </a:rPr>
              <a:t>, </a:t>
            </a:r>
            <a:r>
              <a:rPr lang="en-GB" sz="1400" dirty="0" smtClean="0">
                <a:solidFill>
                  <a:srgbClr val="0070C0"/>
                </a:solidFill>
                <a:latin typeface="Arial Narrow" panose="020B0606020202030204" pitchFamily="34" charset="0"/>
              </a:rPr>
              <a:t>moisturisers </a:t>
            </a:r>
            <a:r>
              <a:rPr lang="en-GB" sz="1400" dirty="0">
                <a:solidFill>
                  <a:srgbClr val="0070C0"/>
                </a:solidFill>
                <a:latin typeface="Arial Narrow" panose="020B0606020202030204" pitchFamily="34" charset="0"/>
              </a:rPr>
              <a:t>and skin protectors. </a:t>
            </a:r>
          </a:p>
          <a:p>
            <a:pPr algn="r"/>
            <a:r>
              <a:rPr lang="en-GB" dirty="0" smtClean="0">
                <a:solidFill>
                  <a:srgbClr val="0070C0"/>
                </a:solidFill>
                <a:latin typeface="Arial Narrow" panose="020B0606020202030204" pitchFamily="34" charset="0"/>
              </a:rPr>
              <a:t> </a:t>
            </a:r>
            <a:endParaRPr lang="en-GB" dirty="0">
              <a:solidFill>
                <a:srgbClr val="0070C0"/>
              </a:solidFill>
              <a:latin typeface="Arial Narrow" panose="020B0606020202030204" pitchFamily="34" charset="0"/>
            </a:endParaRPr>
          </a:p>
        </p:txBody>
      </p:sp>
      <p:cxnSp>
        <p:nvCxnSpPr>
          <p:cNvPr id="66" name="Straight Connector 65"/>
          <p:cNvCxnSpPr/>
          <p:nvPr/>
        </p:nvCxnSpPr>
        <p:spPr>
          <a:xfrm>
            <a:off x="2495934"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17511" y="1701145"/>
            <a:ext cx="2446504"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Why Clean Matters</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4893647"/>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Why </a:t>
            </a:r>
            <a:r>
              <a:rPr lang="en-GB" sz="1100" dirty="0">
                <a:solidFill>
                  <a:srgbClr val="0070C0"/>
                </a:solidFill>
                <a:latin typeface="Arial Narrow" panose="020B0606020202030204" pitchFamily="34" charset="0"/>
                <a:cs typeface="Arial" panose="020B0604020202020204" pitchFamily="34" charset="0"/>
              </a:rPr>
              <a:t>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Nexa</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5886291"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Hand Hygiene</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It Only </a:t>
            </a:r>
            <a:r>
              <a:rPr lang="en-GB" sz="2400" dirty="0">
                <a:solidFill>
                  <a:srgbClr val="0070C0"/>
                </a:solidFill>
                <a:latin typeface="Arial Narrow" panose="020B0606020202030204" pitchFamily="34" charset="0"/>
                <a:cs typeface="Arial" panose="020B0604020202020204" pitchFamily="34" charset="0"/>
              </a:rPr>
              <a:t>T</a:t>
            </a:r>
            <a:r>
              <a:rPr lang="en-GB" sz="2400" dirty="0" smtClean="0">
                <a:solidFill>
                  <a:srgbClr val="0070C0"/>
                </a:solidFill>
                <a:latin typeface="Arial Narrow" panose="020B0606020202030204" pitchFamily="34" charset="0"/>
                <a:cs typeface="Arial" panose="020B0604020202020204" pitchFamily="34" charset="0"/>
              </a:rPr>
              <a:t>akes </a:t>
            </a:r>
            <a:r>
              <a:rPr lang="en-GB" sz="2400" dirty="0">
                <a:solidFill>
                  <a:srgbClr val="0070C0"/>
                </a:solidFill>
                <a:latin typeface="Arial Narrow" panose="020B0606020202030204" pitchFamily="34" charset="0"/>
                <a:cs typeface="Arial" panose="020B0604020202020204" pitchFamily="34" charset="0"/>
              </a:rPr>
              <a:t>O</a:t>
            </a:r>
            <a:r>
              <a:rPr lang="en-GB" sz="2400" dirty="0" smtClean="0">
                <a:solidFill>
                  <a:srgbClr val="0070C0"/>
                </a:solidFill>
                <a:latin typeface="Arial Narrow" panose="020B0606020202030204" pitchFamily="34" charset="0"/>
                <a:cs typeface="Arial" panose="020B0604020202020204" pitchFamily="34" charset="0"/>
              </a:rPr>
              <a:t>ne </a:t>
            </a:r>
            <a:r>
              <a:rPr lang="en-GB" sz="2400" dirty="0">
                <a:solidFill>
                  <a:srgbClr val="0070C0"/>
                </a:solidFill>
                <a:latin typeface="Arial Narrow" panose="020B0606020202030204" pitchFamily="34" charset="0"/>
                <a:cs typeface="Arial" panose="020B0604020202020204" pitchFamily="34" charset="0"/>
              </a:rPr>
              <a:t>I</a:t>
            </a:r>
            <a:r>
              <a:rPr lang="en-GB" sz="2400" dirty="0" smtClean="0">
                <a:solidFill>
                  <a:srgbClr val="0070C0"/>
                </a:solidFill>
                <a:latin typeface="Arial Narrow" panose="020B0606020202030204" pitchFamily="34" charset="0"/>
                <a:cs typeface="Arial" panose="020B0604020202020204" pitchFamily="34" charset="0"/>
              </a:rPr>
              <a:t>ncident to Destroy a Reputation</a:t>
            </a:r>
            <a:endParaRPr lang="en-GB" sz="2400" dirty="0">
              <a:solidFill>
                <a:srgbClr val="0070C0"/>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62887" y="3618414"/>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1719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rot="10800000">
            <a:off x="2460061" y="4773998"/>
            <a:ext cx="4920249" cy="1235554"/>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cxnSp>
        <p:nvCxnSpPr>
          <p:cNvPr id="45" name="Straight Connector 44"/>
          <p:cNvCxnSpPr/>
          <p:nvPr/>
        </p:nvCxnSpPr>
        <p:spPr>
          <a:xfrm flipH="1">
            <a:off x="2495934" y="4771295"/>
            <a:ext cx="4884377" cy="270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03341" y="4916302"/>
            <a:ext cx="2956605" cy="830997"/>
          </a:xfrm>
          <a:prstGeom prst="rect">
            <a:avLst/>
          </a:prstGeom>
        </p:spPr>
        <p:txBody>
          <a:bodyPr wrap="square">
            <a:spAutoFit/>
          </a:bodyPr>
          <a:lstStyle/>
          <a:p>
            <a:pPr algn="r"/>
            <a:r>
              <a:rPr lang="en-GB" sz="1200" dirty="0">
                <a:solidFill>
                  <a:srgbClr val="0070C0"/>
                </a:solidFill>
                <a:latin typeface="Arial Narrow" panose="020B0606020202030204" pitchFamily="34" charset="0"/>
              </a:rPr>
              <a:t>After handling raw food, many foodborne pathogens can be found on hands including </a:t>
            </a:r>
            <a:r>
              <a:rPr lang="en-GB" sz="1200" b="1" dirty="0">
                <a:solidFill>
                  <a:srgbClr val="0070C0"/>
                </a:solidFill>
                <a:latin typeface="Arial Narrow" panose="020B0606020202030204" pitchFamily="34" charset="0"/>
              </a:rPr>
              <a:t>Staphylococcus</a:t>
            </a:r>
            <a:r>
              <a:rPr lang="en-GB" sz="1200" dirty="0">
                <a:solidFill>
                  <a:srgbClr val="0070C0"/>
                </a:solidFill>
                <a:latin typeface="Arial Narrow" panose="020B0606020202030204" pitchFamily="34" charset="0"/>
              </a:rPr>
              <a:t> and </a:t>
            </a:r>
            <a:r>
              <a:rPr lang="en-GB" sz="1200" b="1" dirty="0" smtClean="0">
                <a:solidFill>
                  <a:srgbClr val="0070C0"/>
                </a:solidFill>
                <a:latin typeface="Arial Narrow" panose="020B0606020202030204" pitchFamily="34" charset="0"/>
              </a:rPr>
              <a:t>E.coli</a:t>
            </a:r>
            <a:r>
              <a:rPr lang="en-GB" sz="1200" dirty="0" smtClean="0">
                <a:solidFill>
                  <a:srgbClr val="0070C0"/>
                </a:solidFill>
                <a:latin typeface="Arial Narrow" panose="020B0606020202030204" pitchFamily="34" charset="0"/>
              </a:rPr>
              <a:t>.</a:t>
            </a:r>
          </a:p>
          <a:p>
            <a:pPr algn="r"/>
            <a:endParaRPr lang="en-GB" sz="1200" dirty="0">
              <a:solidFill>
                <a:srgbClr val="0070C0"/>
              </a:solidFill>
              <a:latin typeface="Arial Narrow" panose="020B0606020202030204" pitchFamily="34" charset="0"/>
            </a:endParaRP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28190" y="4837543"/>
            <a:ext cx="1003764" cy="988517"/>
          </a:xfrm>
          <a:prstGeom prst="roundRect">
            <a:avLst>
              <a:gd name="adj" fmla="val 8594"/>
            </a:avLst>
          </a:prstGeom>
          <a:solidFill>
            <a:srgbClr val="FFFFFF">
              <a:shade val="85000"/>
            </a:srgbClr>
          </a:solidFill>
          <a:ln w="9525">
            <a:solidFill>
              <a:srgbClr val="0070C0"/>
            </a:solidFill>
            <a:miter lim="800000"/>
            <a:headEnd/>
            <a:tailEnd/>
          </a:ln>
          <a:effectLst/>
          <a:extLst/>
        </p:spPr>
      </p:pic>
      <p:pic>
        <p:nvPicPr>
          <p:cNvPr id="46" name="Picture 2" descr="C:\Users\crampal\Desktop\FS Broch pics\handwash.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545" y="2219403"/>
            <a:ext cx="2473607" cy="241831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36" name="TextBox 35">
            <a:hlinkClick r:id="rId1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0" name="TextBox 39">
            <a:hlinkClick r:id="rId16"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7" name="TextBox 46">
            <a:hlinkClick r:id="rId17"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48" name="TextBox 47">
            <a:hlinkClick r:id="rId18" action="ppaction://hlinksldjump"/>
          </p:cNvPr>
          <p:cNvSpPr txBox="1"/>
          <p:nvPr/>
        </p:nvSpPr>
        <p:spPr>
          <a:xfrm>
            <a:off x="7452198" y="5039412"/>
            <a:ext cx="1672749" cy="584775"/>
          </a:xfrm>
          <a:prstGeom prst="rect">
            <a:avLst/>
          </a:prstGeom>
          <a:noFill/>
        </p:spPr>
        <p:txBody>
          <a:bodyPr wrap="square" rtlCol="0">
            <a:spAutoFit/>
          </a:bodyPr>
          <a:lstStyle/>
          <a:p>
            <a:endParaRPr lang="en-GB" sz="1600" dirty="0" smtClean="0"/>
          </a:p>
          <a:p>
            <a:endParaRPr lang="en-GB" sz="1600" dirty="0"/>
          </a:p>
        </p:txBody>
      </p:sp>
      <p:sp>
        <p:nvSpPr>
          <p:cNvPr id="50" name="TextBox 49">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1" name="Rectangle 50">
            <a:hlinkClick r:id="rId1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a:hlinkClick r:id="rId20"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53" name="TextBox 52">
            <a:hlinkClick r:id="rId21"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54" name="TextBox 53">
            <a:hlinkClick r:id="rId22" action="ppaction://hlinksldjump"/>
          </p:cNvPr>
          <p:cNvSpPr txBox="1"/>
          <p:nvPr/>
        </p:nvSpPr>
        <p:spPr>
          <a:xfrm>
            <a:off x="7601396" y="4662488"/>
            <a:ext cx="1148501" cy="150343"/>
          </a:xfrm>
          <a:prstGeom prst="rect">
            <a:avLst/>
          </a:prstGeom>
          <a:noFill/>
        </p:spPr>
        <p:txBody>
          <a:bodyPr wrap="square" rtlCol="0">
            <a:spAutoFit/>
          </a:bodyPr>
          <a:lstStyle/>
          <a:p>
            <a:endParaRPr lang="en-GB" sz="1100" dirty="0"/>
          </a:p>
        </p:txBody>
      </p:sp>
      <p:grpSp>
        <p:nvGrpSpPr>
          <p:cNvPr id="55" name="Group 54"/>
          <p:cNvGrpSpPr/>
          <p:nvPr/>
        </p:nvGrpSpPr>
        <p:grpSpPr>
          <a:xfrm>
            <a:off x="8419885" y="56486"/>
            <a:ext cx="650563" cy="308320"/>
            <a:chOff x="8352387" y="6708921"/>
            <a:chExt cx="730859" cy="346375"/>
          </a:xfrm>
        </p:grpSpPr>
        <p:pic>
          <p:nvPicPr>
            <p:cNvPr id="56"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 name="Rectangle 57">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6092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60"/>
          <a:stretch/>
        </p:blipFill>
        <p:spPr bwMode="auto">
          <a:xfrm>
            <a:off x="-48313" y="-349253"/>
            <a:ext cx="9231615" cy="788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 r="-1913" b="28544"/>
          <a:stretch/>
        </p:blipFill>
        <p:spPr bwMode="auto">
          <a:xfrm>
            <a:off x="7380311" y="460704"/>
            <a:ext cx="1802991" cy="70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4893647"/>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Nexa</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5886291"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Hand Hygiene</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It Only Takes One Incident to Destroy a Reputation</a:t>
            </a:r>
          </a:p>
        </p:txBody>
      </p:sp>
      <p:sp>
        <p:nvSpPr>
          <p:cNvPr id="43" name="Isosceles Triangle 42"/>
          <p:cNvSpPr/>
          <p:nvPr/>
        </p:nvSpPr>
        <p:spPr>
          <a:xfrm rot="5400000">
            <a:off x="7462887" y="3986442"/>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1719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Content Placeholder 4"/>
          <p:cNvSpPr txBox="1">
            <a:spLocks/>
          </p:cNvSpPr>
          <p:nvPr/>
        </p:nvSpPr>
        <p:spPr bwMode="auto">
          <a:xfrm>
            <a:off x="2717915" y="1780768"/>
            <a:ext cx="4827195" cy="433245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200" b="1" dirty="0" smtClean="0">
                <a:solidFill>
                  <a:srgbClr val="0070C0"/>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IMPORTANCE OF HAND HYGIENE IS UNKNOWN BY STAFF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LACK OF KNOWLEDGE OF EFFECTIVE PROCEDURES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INCORRECT PRODUCT SELECTION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INSUFFICIENT PRODUCT CONTACT TIME AND CONCENTRATION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INCORRECT PROCEDURE FREQUENCY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POOR HAND HYGIENE </a:t>
            </a:r>
            <a:r>
              <a:rPr lang="en-GB" sz="1200" dirty="0" smtClean="0">
                <a:solidFill>
                  <a:schemeClr val="bg1">
                    <a:lumMod val="65000"/>
                  </a:schemeClr>
                </a:solidFill>
                <a:latin typeface="Arial Narrow" panose="020B0606020202030204" pitchFamily="34" charset="0"/>
                <a:cs typeface="Arial" panose="020B0604020202020204" pitchFamily="34" charset="0"/>
              </a:rPr>
              <a:t>INFRASTRUCTURE</a:t>
            </a:r>
          </a:p>
          <a:p>
            <a:pPr marL="0" indent="0">
              <a:lnSpc>
                <a:spcPct val="100000"/>
              </a:lnSpc>
              <a:spcBef>
                <a:spcPts val="0"/>
              </a:spcBef>
              <a:spcAft>
                <a:spcPts val="0"/>
              </a:spcAft>
              <a:buNone/>
            </a:pPr>
            <a:r>
              <a:rPr lang="en-GB" sz="1200" dirty="0" smtClean="0">
                <a:solidFill>
                  <a:schemeClr val="bg1">
                    <a:lumMod val="65000"/>
                  </a:schemeClr>
                </a:solidFill>
                <a:latin typeface="Arial Narrow" panose="020B0606020202030204" pitchFamily="34" charset="0"/>
                <a:cs typeface="Arial" panose="020B0604020202020204" pitchFamily="34" charset="0"/>
              </a:rPr>
              <a:t> </a:t>
            </a: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200" b="1" dirty="0" smtClean="0">
                <a:solidFill>
                  <a:srgbClr val="0070C0"/>
                </a:solidFill>
                <a:latin typeface="Arial Narrow" panose="020B0606020202030204" pitchFamily="34" charset="0"/>
                <a:cs typeface="Arial" panose="020B0604020202020204" pitchFamily="34" charset="0"/>
              </a:rPr>
              <a:t>YOUR ECOLAB TERRITORY MANAGER CAN HELP IMPROVE </a:t>
            </a:r>
          </a:p>
          <a:p>
            <a:pPr marL="0" indent="0">
              <a:lnSpc>
                <a:spcPct val="100000"/>
              </a:lnSpc>
              <a:spcBef>
                <a:spcPts val="0"/>
              </a:spcBef>
              <a:spcAft>
                <a:spcPts val="0"/>
              </a:spcAft>
              <a:buNone/>
            </a:pPr>
            <a:r>
              <a:rPr lang="en-GB" sz="1200" b="1" dirty="0" smtClean="0">
                <a:solidFill>
                  <a:srgbClr val="0070C0"/>
                </a:solidFill>
                <a:latin typeface="Arial Narrow" panose="020B0606020202030204" pitchFamily="34" charset="0"/>
                <a:cs typeface="Arial" panose="020B0604020202020204" pitchFamily="34" charset="0"/>
              </a:rPr>
              <a:t>COMPLIANCE BY OFFERING CUSTOMISED HAND HYGIENE SOLUTIONS: </a:t>
            </a:r>
            <a:endParaRPr lang="en-US"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smtClean="0">
                <a:solidFill>
                  <a:schemeClr val="bg1">
                    <a:lumMod val="65000"/>
                  </a:schemeClr>
                </a:solidFill>
                <a:latin typeface="Arial Narrow" panose="020B0606020202030204" pitchFamily="34" charset="0"/>
                <a:cs typeface="Arial" panose="020B0604020202020204" pitchFamily="34" charset="0"/>
              </a:rPr>
              <a:t>HELPING </a:t>
            </a:r>
            <a:r>
              <a:rPr lang="en-GB" sz="1200" dirty="0">
                <a:solidFill>
                  <a:schemeClr val="bg1">
                    <a:lumMod val="65000"/>
                  </a:schemeClr>
                </a:solidFill>
                <a:latin typeface="Arial Narrow" panose="020B0606020202030204" pitchFamily="34" charset="0"/>
                <a:cs typeface="Arial" panose="020B0604020202020204" pitchFamily="34" charset="0"/>
              </a:rPr>
              <a:t>YOU SELECT THE MOST APPROPRIATE HAND HYGIENE PRODUCTS AND DEFINE THE PROCEDURES NEEDED IN YOUR OPERATION.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IDENTIFY CHANGES NEEDED FOR EFFECTIVE HAND HYGIENE INCLUDING ADVICE ON SINK AND DISPENSER LOCATIONS.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TRAINING EMPLOYEES ON SUCCESSFUL HAND HYGIENE PROCEDURES USING MEMORABLE TECHNIQUES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p:txBody>
      </p:sp>
      <p:cxnSp>
        <p:nvCxnSpPr>
          <p:cNvPr id="40" name="Straight Connector 39"/>
          <p:cNvCxnSpPr/>
          <p:nvPr/>
        </p:nvCxnSpPr>
        <p:spPr>
          <a:xfrm>
            <a:off x="2794827" y="2060848"/>
            <a:ext cx="44414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794827" y="3931621"/>
            <a:ext cx="444146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0450" y="2195513"/>
            <a:ext cx="19431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 Single Corner Rectangle 44"/>
          <p:cNvSpPr/>
          <p:nvPr/>
        </p:nvSpPr>
        <p:spPr>
          <a:xfrm rot="10800000" flipH="1" flipV="1">
            <a:off x="-48313" y="2132856"/>
            <a:ext cx="2225950" cy="667221"/>
          </a:xfrm>
          <a:prstGeom prst="round1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Narrow" panose="020B0606020202030204" pitchFamily="34" charset="0"/>
              </a:rPr>
              <a:t>Find out more about invisible microbes…</a:t>
            </a:r>
            <a:endParaRPr lang="en-GB" dirty="0">
              <a:latin typeface="Arial Narrow" panose="020B0606020202030204" pitchFamily="34" charset="0"/>
            </a:endParaRPr>
          </a:p>
        </p:txBody>
      </p:sp>
      <p:sp>
        <p:nvSpPr>
          <p:cNvPr id="48" name="Round Single Corner Rectangle 47"/>
          <p:cNvSpPr/>
          <p:nvPr/>
        </p:nvSpPr>
        <p:spPr>
          <a:xfrm rot="10800000" flipH="1">
            <a:off x="-46750" y="2800078"/>
            <a:ext cx="2225950" cy="1519014"/>
          </a:xfrm>
          <a:prstGeom prst="round1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8560" y="2795570"/>
            <a:ext cx="2082452" cy="15631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69711" y="3134401"/>
            <a:ext cx="675185" cy="523220"/>
          </a:xfrm>
          <a:prstGeom prst="rect">
            <a:avLst/>
          </a:prstGeom>
        </p:spPr>
        <p:txBody>
          <a:bodyPr wrap="none">
            <a:spAutoFit/>
          </a:bodyPr>
          <a:lstStyle/>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CLICK </a:t>
            </a:r>
          </a:p>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HERE</a:t>
            </a:r>
            <a:endParaRPr lang="en-US" sz="1400" b="1" dirty="0">
              <a:solidFill>
                <a:srgbClr val="0070C0"/>
              </a:solidFill>
              <a:latin typeface="Arial Narrow" panose="020B0606020202030204" pitchFamily="34" charset="0"/>
              <a:cs typeface="Arial" panose="020B0604020202020204" pitchFamily="34" charset="0"/>
            </a:endParaRPr>
          </a:p>
        </p:txBody>
      </p:sp>
      <p:sp>
        <p:nvSpPr>
          <p:cNvPr id="38" name="TextBox 37">
            <a:hlinkClick r:id="rId15"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6"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0" name="TextBox 49">
            <a:hlinkClick r:id="rId17"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51" name="TextBox 50">
            <a:hlinkClick r:id="rId18" action="ppaction://hlinksldjump"/>
          </p:cNvPr>
          <p:cNvSpPr txBox="1"/>
          <p:nvPr/>
        </p:nvSpPr>
        <p:spPr>
          <a:xfrm>
            <a:off x="7452198" y="5039412"/>
            <a:ext cx="1672749" cy="584775"/>
          </a:xfrm>
          <a:prstGeom prst="rect">
            <a:avLst/>
          </a:prstGeom>
          <a:noFill/>
        </p:spPr>
        <p:txBody>
          <a:bodyPr wrap="square" rtlCol="0">
            <a:spAutoFit/>
          </a:bodyPr>
          <a:lstStyle/>
          <a:p>
            <a:endParaRPr lang="en-GB" sz="1600" dirty="0" smtClean="0"/>
          </a:p>
          <a:p>
            <a:endParaRPr lang="en-GB" sz="1600" dirty="0"/>
          </a:p>
        </p:txBody>
      </p:sp>
      <p:sp>
        <p:nvSpPr>
          <p:cNvPr id="52" name="TextBox 51">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3" name="Rectangle 52">
            <a:hlinkClick r:id="rId1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a:hlinkClick r:id="rId20"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55" name="TextBox 54">
            <a:hlinkClick r:id="rId17"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56" name="TextBox 55">
            <a:hlinkClick r:id="rId21"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57" name="TextBox 56">
            <a:hlinkClick r:id="rId22" action="ppaction://hlinksldjump"/>
          </p:cNvPr>
          <p:cNvSpPr txBox="1"/>
          <p:nvPr/>
        </p:nvSpPr>
        <p:spPr>
          <a:xfrm>
            <a:off x="7601396" y="4662488"/>
            <a:ext cx="1148501" cy="150343"/>
          </a:xfrm>
          <a:prstGeom prst="rect">
            <a:avLst/>
          </a:prstGeom>
          <a:noFill/>
        </p:spPr>
        <p:txBody>
          <a:bodyPr wrap="square" rtlCol="0">
            <a:spAutoFit/>
          </a:bodyPr>
          <a:lstStyle/>
          <a:p>
            <a:endParaRPr lang="en-GB" sz="1100" dirty="0"/>
          </a:p>
        </p:txBody>
      </p:sp>
      <p:grpSp>
        <p:nvGrpSpPr>
          <p:cNvPr id="59" name="Group 58"/>
          <p:cNvGrpSpPr/>
          <p:nvPr/>
        </p:nvGrpSpPr>
        <p:grpSpPr>
          <a:xfrm>
            <a:off x="8419885" y="56486"/>
            <a:ext cx="650563" cy="308320"/>
            <a:chOff x="8352387" y="6708921"/>
            <a:chExt cx="730859" cy="346375"/>
          </a:xfrm>
        </p:grpSpPr>
        <p:pic>
          <p:nvPicPr>
            <p:cNvPr id="60"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2" name="Rectangle 61">
            <a:hlinkClick r:id="rId25"/>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407488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260"/>
          <a:stretch/>
        </p:blipFill>
        <p:spPr bwMode="auto">
          <a:xfrm>
            <a:off x="-48313" y="-349253"/>
            <a:ext cx="9231615" cy="788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4"/>
            <a:ext cx="1769143" cy="70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4893647"/>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Nexa</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6180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Hand Hygiene</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Microbes are Invisible</a:t>
            </a:r>
            <a:endParaRPr lang="en-GB" sz="2400" dirty="0">
              <a:solidFill>
                <a:srgbClr val="0070C0"/>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62887" y="3986442"/>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1719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1652" y="1609636"/>
            <a:ext cx="7153377" cy="523220"/>
          </a:xfrm>
          <a:prstGeom prst="rect">
            <a:avLst/>
          </a:prstGeom>
        </p:spPr>
        <p:txBody>
          <a:bodyPr wrap="square">
            <a:spAutoFit/>
          </a:bodyPr>
          <a:lstStyle/>
          <a:p>
            <a:r>
              <a:rPr lang="en-GB" sz="1400" dirty="0">
                <a:solidFill>
                  <a:srgbClr val="0070C0"/>
                </a:solidFill>
                <a:latin typeface="Arial Narrow" panose="020B0606020202030204" pitchFamily="34" charset="0"/>
              </a:rPr>
              <a:t>They can be made visible by culturing them in the laboratory. The visual below shows 3 fingerprints on a plate made out of yeast-dextrose agar, followed by 24 hours at 37</a:t>
            </a:r>
            <a:r>
              <a:rPr lang="en-GB" sz="1400" baseline="30000" dirty="0">
                <a:solidFill>
                  <a:srgbClr val="0070C0"/>
                </a:solidFill>
                <a:latin typeface="Arial Narrow" panose="020B0606020202030204" pitchFamily="34" charset="0"/>
              </a:rPr>
              <a:t>o</a:t>
            </a:r>
            <a:r>
              <a:rPr lang="en-GB" sz="1400" dirty="0">
                <a:solidFill>
                  <a:srgbClr val="0070C0"/>
                </a:solidFill>
                <a:latin typeface="Arial Narrow" panose="020B0606020202030204" pitchFamily="34" charset="0"/>
              </a:rPr>
              <a:t>C of incubation. </a:t>
            </a:r>
          </a:p>
        </p:txBody>
      </p:sp>
      <p:sp>
        <p:nvSpPr>
          <p:cNvPr id="40" name="TextBox 39">
            <a:hlinkClick r:id="rId13" action="ppaction://hlinksldjump"/>
          </p:cNvPr>
          <p:cNvSpPr txBox="1"/>
          <p:nvPr/>
        </p:nvSpPr>
        <p:spPr>
          <a:xfrm>
            <a:off x="6245112" y="5566955"/>
            <a:ext cx="688009" cy="400110"/>
          </a:xfrm>
          <a:prstGeom prst="rect">
            <a:avLst/>
          </a:prstGeom>
          <a:noFill/>
        </p:spPr>
        <p:txBody>
          <a:bodyPr wrap="none" rtlCol="0">
            <a:spAutoFit/>
          </a:bodyPr>
          <a:lstStyle/>
          <a:p>
            <a:r>
              <a:rPr lang="en-GB" sz="2000" b="1" dirty="0" smtClean="0">
                <a:solidFill>
                  <a:srgbClr val="0070C0"/>
                </a:solidFill>
                <a:latin typeface="Arial Narrow" panose="020B0606020202030204" pitchFamily="34" charset="0"/>
              </a:rPr>
              <a:t>Nexa</a:t>
            </a:r>
            <a:endParaRPr lang="en-GB" sz="2800" b="1" dirty="0">
              <a:solidFill>
                <a:srgbClr val="0070C0"/>
              </a:solidFill>
              <a:latin typeface="Arial Narrow" panose="020B0606020202030204" pitchFamily="34" charset="0"/>
            </a:endParaRPr>
          </a:p>
        </p:txBody>
      </p:sp>
      <p:sp>
        <p:nvSpPr>
          <p:cNvPr id="47" name="Rectangle 46">
            <a:hlinkClick r:id="rId13" action="ppaction://hlinksldjump"/>
          </p:cNvPr>
          <p:cNvSpPr/>
          <p:nvPr/>
        </p:nvSpPr>
        <p:spPr>
          <a:xfrm>
            <a:off x="6865858" y="547545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50" name="Straight Connector 49"/>
          <p:cNvCxnSpPr/>
          <p:nvPr/>
        </p:nvCxnSpPr>
        <p:spPr>
          <a:xfrm>
            <a:off x="6245112" y="5566955"/>
            <a:ext cx="9191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1" name="TextBox 50">
            <a:hlinkClick r:id="rId13" action="ppaction://hlinksldjump"/>
          </p:cNvPr>
          <p:cNvSpPr txBox="1"/>
          <p:nvPr/>
        </p:nvSpPr>
        <p:spPr>
          <a:xfrm>
            <a:off x="303834" y="5566955"/>
            <a:ext cx="688009" cy="400110"/>
          </a:xfrm>
          <a:prstGeom prst="rect">
            <a:avLst/>
          </a:prstGeom>
          <a:noFill/>
        </p:spPr>
        <p:txBody>
          <a:bodyPr wrap="none" rtlCol="0">
            <a:spAutoFit/>
          </a:bodyPr>
          <a:lstStyle/>
          <a:p>
            <a:r>
              <a:rPr lang="en-GB" sz="2000" b="1" dirty="0" smtClean="0">
                <a:solidFill>
                  <a:srgbClr val="0070C0"/>
                </a:solidFill>
                <a:latin typeface="Arial Narrow" panose="020B0606020202030204" pitchFamily="34" charset="0"/>
              </a:rPr>
              <a:t>Back</a:t>
            </a:r>
            <a:endParaRPr lang="en-GB" sz="2800" b="1" dirty="0">
              <a:solidFill>
                <a:srgbClr val="0070C0"/>
              </a:solidFill>
              <a:latin typeface="Arial Narrow" panose="020B0606020202030204" pitchFamily="34" charset="0"/>
            </a:endParaRPr>
          </a:p>
        </p:txBody>
      </p:sp>
      <p:sp>
        <p:nvSpPr>
          <p:cNvPr id="52" name="Rectangle 51">
            <a:hlinkClick r:id="rId13" action="ppaction://hlinksldjump"/>
          </p:cNvPr>
          <p:cNvSpPr/>
          <p:nvPr/>
        </p:nvSpPr>
        <p:spPr>
          <a:xfrm rot="10800000">
            <a:off x="-39995" y="5409734"/>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53" name="Straight Connector 52"/>
          <p:cNvCxnSpPr/>
          <p:nvPr/>
        </p:nvCxnSpPr>
        <p:spPr>
          <a:xfrm>
            <a:off x="39599" y="5566955"/>
            <a:ext cx="91917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TextBox 53">
            <a:hlinkClick r:id="rId13"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5" name="TextBox 54">
            <a:hlinkClick r:id="rId14"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56" name="TextBox 55">
            <a:hlinkClick r:id="rId15"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57" name="TextBox 56">
            <a:hlinkClick r:id="rId16" action="ppaction://hlinksldjump"/>
          </p:cNvPr>
          <p:cNvSpPr txBox="1"/>
          <p:nvPr/>
        </p:nvSpPr>
        <p:spPr>
          <a:xfrm>
            <a:off x="7452198" y="5039412"/>
            <a:ext cx="1672749" cy="584775"/>
          </a:xfrm>
          <a:prstGeom prst="rect">
            <a:avLst/>
          </a:prstGeom>
          <a:noFill/>
        </p:spPr>
        <p:txBody>
          <a:bodyPr wrap="square" rtlCol="0">
            <a:spAutoFit/>
          </a:bodyPr>
          <a:lstStyle/>
          <a:p>
            <a:endParaRPr lang="en-GB" sz="1600" dirty="0" smtClean="0"/>
          </a:p>
          <a:p>
            <a:endParaRPr lang="en-GB" sz="1600" dirty="0"/>
          </a:p>
        </p:txBody>
      </p:sp>
      <p:sp>
        <p:nvSpPr>
          <p:cNvPr id="58" name="TextBox 57">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9" name="Rectangle 58">
            <a:hlinkClick r:id="rId1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hlinkClick r:id="rId18"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61" name="TextBox 60">
            <a:hlinkClick r:id="rId15"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62" name="TextBox 61">
            <a:hlinkClick r:id="rId19"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63" name="TextBox 62">
            <a:hlinkClick r:id="rId20" action="ppaction://hlinksldjump"/>
          </p:cNvPr>
          <p:cNvSpPr txBox="1"/>
          <p:nvPr/>
        </p:nvSpPr>
        <p:spPr>
          <a:xfrm>
            <a:off x="7601396" y="4659050"/>
            <a:ext cx="1148501" cy="150343"/>
          </a:xfrm>
          <a:prstGeom prst="rect">
            <a:avLst/>
          </a:prstGeom>
          <a:noFill/>
        </p:spPr>
        <p:txBody>
          <a:bodyPr wrap="square" rtlCol="0">
            <a:spAutoFit/>
          </a:bodyPr>
          <a:lstStyle/>
          <a:p>
            <a:endParaRPr lang="en-GB" sz="1100" dirty="0"/>
          </a:p>
        </p:txBody>
      </p:sp>
      <p:sp>
        <p:nvSpPr>
          <p:cNvPr id="64" name="TextBox 63">
            <a:hlinkClick r:id="rId19" action="ppaction://hlinksldjump"/>
          </p:cNvPr>
          <p:cNvSpPr txBox="1"/>
          <p:nvPr/>
        </p:nvSpPr>
        <p:spPr>
          <a:xfrm>
            <a:off x="6245112" y="5577815"/>
            <a:ext cx="1069917" cy="389249"/>
          </a:xfrm>
          <a:prstGeom prst="rect">
            <a:avLst/>
          </a:prstGeom>
          <a:noFill/>
        </p:spPr>
        <p:txBody>
          <a:bodyPr wrap="square" rtlCol="0">
            <a:spAutoFit/>
          </a:bodyPr>
          <a:lstStyle/>
          <a:p>
            <a:endParaRPr lang="en-GB" dirty="0"/>
          </a:p>
        </p:txBody>
      </p:sp>
      <p:sp>
        <p:nvSpPr>
          <p:cNvPr id="65" name="TextBox 64">
            <a:hlinkClick r:id="rId18" action="ppaction://hlinksldjump"/>
          </p:cNvPr>
          <p:cNvSpPr txBox="1"/>
          <p:nvPr/>
        </p:nvSpPr>
        <p:spPr>
          <a:xfrm>
            <a:off x="39599" y="5572385"/>
            <a:ext cx="1069917" cy="389249"/>
          </a:xfrm>
          <a:prstGeom prst="rect">
            <a:avLst/>
          </a:prstGeom>
          <a:noFill/>
        </p:spPr>
        <p:txBody>
          <a:bodyPr wrap="square" rtlCol="0">
            <a:spAutoFit/>
          </a:bodyPr>
          <a:lstStyle/>
          <a:p>
            <a:endParaRPr lang="en-GB" dirty="0"/>
          </a:p>
        </p:txBody>
      </p:sp>
      <p:grpSp>
        <p:nvGrpSpPr>
          <p:cNvPr id="66" name="Group 65"/>
          <p:cNvGrpSpPr/>
          <p:nvPr/>
        </p:nvGrpSpPr>
        <p:grpSpPr>
          <a:xfrm>
            <a:off x="8419885" y="56486"/>
            <a:ext cx="650563" cy="308320"/>
            <a:chOff x="8352387" y="6708921"/>
            <a:chExt cx="730859" cy="346375"/>
          </a:xfrm>
        </p:grpSpPr>
        <p:pic>
          <p:nvPicPr>
            <p:cNvPr id="67"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Rectangle 70">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ound Single Corner Rectangle 84"/>
          <p:cNvSpPr/>
          <p:nvPr/>
        </p:nvSpPr>
        <p:spPr>
          <a:xfrm rot="10800000" flipH="1" flipV="1">
            <a:off x="-48313" y="2132856"/>
            <a:ext cx="2225950" cy="667221"/>
          </a:xfrm>
          <a:prstGeom prst="round1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Narrow" panose="020B0606020202030204" pitchFamily="34" charset="0"/>
              </a:rPr>
              <a:t>Find out more about invisible microbes…</a:t>
            </a:r>
            <a:endParaRPr lang="en-GB" dirty="0">
              <a:latin typeface="Arial Narrow" panose="020B0606020202030204" pitchFamily="34" charset="0"/>
            </a:endParaRPr>
          </a:p>
        </p:txBody>
      </p:sp>
      <p:sp>
        <p:nvSpPr>
          <p:cNvPr id="86" name="Round Single Corner Rectangle 85"/>
          <p:cNvSpPr/>
          <p:nvPr/>
        </p:nvSpPr>
        <p:spPr>
          <a:xfrm rot="10800000" flipH="1">
            <a:off x="-46750" y="2800078"/>
            <a:ext cx="2225950" cy="1519014"/>
          </a:xfrm>
          <a:prstGeom prst="round1Rect">
            <a:avLst/>
          </a:prstGeom>
          <a:solidFill>
            <a:schemeClr val="bg1"/>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7"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68560" y="2795570"/>
            <a:ext cx="2082452" cy="156319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Rectangle 87"/>
          <p:cNvSpPr/>
          <p:nvPr/>
        </p:nvSpPr>
        <p:spPr>
          <a:xfrm>
            <a:off x="1366171" y="3134401"/>
            <a:ext cx="675185" cy="523220"/>
          </a:xfrm>
          <a:prstGeom prst="rect">
            <a:avLst/>
          </a:prstGeom>
        </p:spPr>
        <p:txBody>
          <a:bodyPr wrap="none">
            <a:spAutoFit/>
          </a:bodyPr>
          <a:lstStyle/>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CLICK </a:t>
            </a:r>
          </a:p>
          <a:p>
            <a:pPr lvl="0" defTabSz="1023938" eaLnBrk="0" fontAlgn="base" hangingPunct="0">
              <a:buClr>
                <a:srgbClr val="007AC9"/>
              </a:buClr>
              <a:buSzPct val="70000"/>
              <a:defRPr/>
            </a:pPr>
            <a:r>
              <a:rPr lang="en-US" sz="1400" b="1" dirty="0" smtClean="0">
                <a:solidFill>
                  <a:srgbClr val="0070C0"/>
                </a:solidFill>
                <a:latin typeface="Arial Narrow" panose="020B0606020202030204" pitchFamily="34" charset="0"/>
                <a:cs typeface="Arial" panose="020B0604020202020204" pitchFamily="34" charset="0"/>
              </a:rPr>
              <a:t>HERE</a:t>
            </a:r>
            <a:endParaRPr lang="en-US" sz="1400" b="1" dirty="0">
              <a:solidFill>
                <a:srgbClr val="0070C0"/>
              </a:solidFill>
              <a:latin typeface="Arial Narrow" panose="020B0606020202030204" pitchFamily="34" charset="0"/>
              <a:cs typeface="Arial" panose="020B0604020202020204" pitchFamily="34" charset="0"/>
            </a:endParaRPr>
          </a:p>
        </p:txBody>
      </p:sp>
      <p:sp>
        <p:nvSpPr>
          <p:cNvPr id="89" name="Rectangle 88"/>
          <p:cNvSpPr/>
          <p:nvPr/>
        </p:nvSpPr>
        <p:spPr>
          <a:xfrm>
            <a:off x="4932040" y="2276872"/>
            <a:ext cx="2361120" cy="646331"/>
          </a:xfrm>
          <a:prstGeom prst="rect">
            <a:avLst/>
          </a:prstGeom>
          <a:solidFill>
            <a:schemeClr val="bg1"/>
          </a:solidFill>
          <a:ln>
            <a:solidFill>
              <a:srgbClr val="0070C0"/>
            </a:solidFill>
          </a:ln>
        </p:spPr>
        <p:txBody>
          <a:bodyPr wrap="square">
            <a:spAutoFit/>
          </a:bodyPr>
          <a:lstStyle/>
          <a:p>
            <a:pPr algn="ctr"/>
            <a:r>
              <a:rPr lang="en-GB" sz="1200" dirty="0">
                <a:solidFill>
                  <a:srgbClr val="0070C0"/>
                </a:solidFill>
                <a:latin typeface="Arial Narrow" panose="020B0606020202030204" pitchFamily="34" charset="0"/>
                <a:cs typeface="Arial" panose="020B0604020202020204" pitchFamily="34" charset="0"/>
              </a:rPr>
              <a:t>FINGERPRINT OF A WASHED HAND WITH WARM WATER, SOAP AND DRYED AFTERWARDS </a:t>
            </a:r>
          </a:p>
        </p:txBody>
      </p:sp>
      <p:sp>
        <p:nvSpPr>
          <p:cNvPr id="90" name="Rectangle 89"/>
          <p:cNvSpPr/>
          <p:nvPr/>
        </p:nvSpPr>
        <p:spPr>
          <a:xfrm>
            <a:off x="155575" y="3355114"/>
            <a:ext cx="2421193" cy="830997"/>
          </a:xfrm>
          <a:prstGeom prst="rect">
            <a:avLst/>
          </a:prstGeom>
          <a:solidFill>
            <a:schemeClr val="bg1"/>
          </a:solidFill>
          <a:ln>
            <a:solidFill>
              <a:srgbClr val="0070C0"/>
            </a:solidFill>
          </a:ln>
        </p:spPr>
        <p:txBody>
          <a:bodyPr wrap="square">
            <a:spAutoFit/>
          </a:bodyPr>
          <a:lstStyle/>
          <a:p>
            <a:pPr algn="ctr"/>
            <a:r>
              <a:rPr lang="en-GB" sz="1200" dirty="0" smtClean="0">
                <a:solidFill>
                  <a:srgbClr val="0070C0"/>
                </a:solidFill>
                <a:latin typeface="Arial Narrow" panose="020B0606020202030204" pitchFamily="34" charset="0"/>
                <a:cs typeface="Arial" panose="020B0604020202020204" pitchFamily="34" charset="0"/>
              </a:rPr>
              <a:t>FINGERPRINT OF A WASHED HAND WITH WARM WATER, SOAP AND DRYED AFTERWARDS, FOLLOWED BY A HYGIENIC HAND DISINFECTION </a:t>
            </a:r>
            <a:endParaRPr lang="en-GB" sz="1200" dirty="0">
              <a:solidFill>
                <a:srgbClr val="0070C0"/>
              </a:solidFill>
              <a:latin typeface="Arial Narrow" panose="020B0606020202030204" pitchFamily="34" charset="0"/>
              <a:cs typeface="Arial" panose="020B0604020202020204" pitchFamily="34" charset="0"/>
            </a:endParaRPr>
          </a:p>
        </p:txBody>
      </p:sp>
      <p:sp>
        <p:nvSpPr>
          <p:cNvPr id="91" name="Rectangle 90"/>
          <p:cNvSpPr/>
          <p:nvPr/>
        </p:nvSpPr>
        <p:spPr>
          <a:xfrm>
            <a:off x="4572001" y="4503390"/>
            <a:ext cx="2361120" cy="461665"/>
          </a:xfrm>
          <a:prstGeom prst="rect">
            <a:avLst/>
          </a:prstGeom>
          <a:solidFill>
            <a:schemeClr val="bg1"/>
          </a:solidFill>
          <a:ln>
            <a:solidFill>
              <a:srgbClr val="0070C0"/>
            </a:solidFill>
          </a:ln>
        </p:spPr>
        <p:txBody>
          <a:bodyPr wrap="square">
            <a:spAutoFit/>
          </a:bodyPr>
          <a:lstStyle/>
          <a:p>
            <a:pPr algn="ctr"/>
            <a:r>
              <a:rPr lang="en-GB" sz="1200" dirty="0">
                <a:solidFill>
                  <a:srgbClr val="0070C0"/>
                </a:solidFill>
                <a:latin typeface="Arial Narrow" panose="020B0606020202030204" pitchFamily="34" charset="0"/>
                <a:cs typeface="Arial" panose="020B0604020202020204" pitchFamily="34" charset="0"/>
              </a:rPr>
              <a:t>FINGERPRINT OF AN </a:t>
            </a:r>
          </a:p>
          <a:p>
            <a:pPr algn="ctr"/>
            <a:r>
              <a:rPr lang="en-GB" sz="1200" dirty="0">
                <a:solidFill>
                  <a:srgbClr val="0070C0"/>
                </a:solidFill>
                <a:latin typeface="Arial Narrow" panose="020B0606020202030204" pitchFamily="34" charset="0"/>
                <a:cs typeface="Arial" panose="020B0604020202020204" pitchFamily="34" charset="0"/>
              </a:rPr>
              <a:t>UNWASHED HAND</a:t>
            </a:r>
          </a:p>
        </p:txBody>
      </p:sp>
      <p:cxnSp>
        <p:nvCxnSpPr>
          <p:cNvPr id="92" name="Straight Connector 91"/>
          <p:cNvCxnSpPr>
            <a:stCxn id="90" idx="3"/>
          </p:cNvCxnSpPr>
          <p:nvPr/>
        </p:nvCxnSpPr>
        <p:spPr>
          <a:xfrm flipV="1">
            <a:off x="2576768" y="3770612"/>
            <a:ext cx="10255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567494" y="2532765"/>
            <a:ext cx="3645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211960" y="2532765"/>
            <a:ext cx="360042" cy="523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1" idx="0"/>
          </p:cNvCxnSpPr>
          <p:nvPr/>
        </p:nvCxnSpPr>
        <p:spPr>
          <a:xfrm flipH="1" flipV="1">
            <a:off x="4499992" y="3804482"/>
            <a:ext cx="1252569" cy="6989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131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
                                            <p:txEl>
                                              <p:pRg st="1" end="1"/>
                                            </p:txEl>
                                          </p:spTgt>
                                        </p:tgtEl>
                                        <p:attrNameLst>
                                          <p:attrName>style.visibility</p:attrName>
                                        </p:attrNameLst>
                                      </p:cBhvr>
                                      <p:to>
                                        <p:strVal val="visible"/>
                                      </p:to>
                                    </p:set>
                                    <p:animEffect transition="in" filter="fade">
                                      <p:cBhvr>
                                        <p:cTn id="10" dur="500"/>
                                        <p:tgtEl>
                                          <p:spTgt spid="39">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xit" presetSubtype="0" fill="hold" grpId="0" nodeType="withEffect">
                                  <p:stCondLst>
                                    <p:cond delay="0"/>
                                  </p:stCondLst>
                                  <p:childTnLst>
                                    <p:animEffect transition="out" filter="fade">
                                      <p:cBhvr>
                                        <p:cTn id="31" dur="500"/>
                                        <p:tgtEl>
                                          <p:spTgt spid="86"/>
                                        </p:tgtEl>
                                      </p:cBhvr>
                                    </p:animEffect>
                                    <p:set>
                                      <p:cBhvr>
                                        <p:cTn id="32" dur="1" fill="hold">
                                          <p:stCondLst>
                                            <p:cond delay="499"/>
                                          </p:stCondLst>
                                        </p:cTn>
                                        <p:tgtEl>
                                          <p:spTgt spid="86"/>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88"/>
                                        </p:tgtEl>
                                      </p:cBhvr>
                                    </p:animEffect>
                                    <p:set>
                                      <p:cBhvr>
                                        <p:cTn id="35" dur="1" fill="hold">
                                          <p:stCondLst>
                                            <p:cond delay="499"/>
                                          </p:stCondLst>
                                        </p:cTn>
                                        <p:tgtEl>
                                          <p:spTgt spid="8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85"/>
                                        </p:tgtEl>
                                      </p:cBhvr>
                                    </p:animEffect>
                                    <p:set>
                                      <p:cBhvr>
                                        <p:cTn id="38" dur="1" fill="hold">
                                          <p:stCondLst>
                                            <p:cond delay="499"/>
                                          </p:stCondLst>
                                        </p:cTn>
                                        <p:tgtEl>
                                          <p:spTgt spid="85"/>
                                        </p:tgtEl>
                                        <p:attrNameLst>
                                          <p:attrName>style.visibility</p:attrName>
                                        </p:attrNameLst>
                                      </p:cBhvr>
                                      <p:to>
                                        <p:strVal val="hidden"/>
                                      </p:to>
                                    </p:set>
                                  </p:childTnLst>
                                </p:cTn>
                              </p:par>
                              <p:par>
                                <p:cTn id="39" presetID="63" presetClass="path" presetSubtype="0" accel="50000" decel="50000" fill="hold" nodeType="withEffect">
                                  <p:stCondLst>
                                    <p:cond delay="0"/>
                                  </p:stCondLst>
                                  <p:childTnLst>
                                    <p:animMotion origin="layout" path="M -3.61111E-6 2.22222E-6 L 0.3507 2.22222E-6 " pathEditMode="relative" rAng="0" ptsTypes="AA">
                                      <p:cBhvr>
                                        <p:cTn id="40" dur="2000" fill="hold"/>
                                        <p:tgtEl>
                                          <p:spTgt spid="87"/>
                                        </p:tgtEl>
                                        <p:attrNameLst>
                                          <p:attrName>ppt_x</p:attrName>
                                          <p:attrName>ppt_y</p:attrName>
                                        </p:attrNameLst>
                                      </p:cBhvr>
                                      <p:rCtr x="17535" y="0"/>
                                    </p:animMotion>
                                  </p:childTnLst>
                                </p:cTn>
                              </p:par>
                              <p:par>
                                <p:cTn id="41" presetID="6" presetClass="emph" presetSubtype="0" fill="hold" nodeType="withEffect">
                                  <p:stCondLst>
                                    <p:cond delay="0"/>
                                  </p:stCondLst>
                                  <p:childTnLst>
                                    <p:animScale>
                                      <p:cBhvr>
                                        <p:cTn id="42" dur="2000" fill="hold"/>
                                        <p:tgtEl>
                                          <p:spTgt spid="87"/>
                                        </p:tgtEl>
                                      </p:cBhvr>
                                      <p:by x="150000" y="150000"/>
                                    </p:animScale>
                                  </p:childTnLst>
                                </p:cTn>
                              </p:par>
                            </p:childTnLst>
                          </p:cTn>
                        </p:par>
                        <p:par>
                          <p:cTn id="43" fill="hold">
                            <p:stCondLst>
                              <p:cond delay="2500"/>
                            </p:stCondLst>
                            <p:childTnLst>
                              <p:par>
                                <p:cTn id="44" presetID="10" presetClass="entr" presetSubtype="0" fill="hold" grpId="0" nodeType="afterEffect">
                                  <p:stCondLst>
                                    <p:cond delay="100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childTnLst>
                                </p:cTn>
                              </p:par>
                              <p:par>
                                <p:cTn id="47" presetID="10" presetClass="entr" presetSubtype="0" fill="hold" nodeType="withEffect">
                                  <p:stCondLst>
                                    <p:cond delay="100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500"/>
                                        <p:tgtEl>
                                          <p:spTgt spid="95"/>
                                        </p:tgtEl>
                                      </p:cBhvr>
                                    </p:animEffect>
                                  </p:childTnLst>
                                </p:cTn>
                              </p:par>
                            </p:childTnLst>
                          </p:cTn>
                        </p:par>
                        <p:par>
                          <p:cTn id="50" fill="hold">
                            <p:stCondLst>
                              <p:cond delay="4000"/>
                            </p:stCondLst>
                            <p:childTnLst>
                              <p:par>
                                <p:cTn id="51" presetID="10" presetClass="entr" presetSubtype="0" fill="hold" grpId="0" nodeType="afterEffect">
                                  <p:stCondLst>
                                    <p:cond delay="100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500"/>
                                        <p:tgtEl>
                                          <p:spTgt spid="89"/>
                                        </p:tgtEl>
                                      </p:cBhvr>
                                    </p:animEffect>
                                  </p:childTnLst>
                                </p:cTn>
                              </p:par>
                              <p:par>
                                <p:cTn id="54" presetID="10" presetClass="entr" presetSubtype="0" fill="hold" nodeType="withEffect">
                                  <p:stCondLst>
                                    <p:cond delay="1000"/>
                                  </p:stCondLst>
                                  <p:childTnLst>
                                    <p:set>
                                      <p:cBhvr>
                                        <p:cTn id="55" dur="1" fill="hold">
                                          <p:stCondLst>
                                            <p:cond delay="0"/>
                                          </p:stCondLst>
                                        </p:cTn>
                                        <p:tgtEl>
                                          <p:spTgt spid="94"/>
                                        </p:tgtEl>
                                        <p:attrNameLst>
                                          <p:attrName>style.visibility</p:attrName>
                                        </p:attrNameLst>
                                      </p:cBhvr>
                                      <p:to>
                                        <p:strVal val="visible"/>
                                      </p:to>
                                    </p:set>
                                    <p:animEffect transition="in" filter="fade">
                                      <p:cBhvr>
                                        <p:cTn id="56" dur="500"/>
                                        <p:tgtEl>
                                          <p:spTgt spid="94"/>
                                        </p:tgtEl>
                                      </p:cBhvr>
                                    </p:animEffect>
                                  </p:childTnLst>
                                </p:cTn>
                              </p:par>
                              <p:par>
                                <p:cTn id="57" presetID="10" presetClass="entr" presetSubtype="0" fill="hold" nodeType="withEffect">
                                  <p:stCondLst>
                                    <p:cond delay="100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500"/>
                                        <p:tgtEl>
                                          <p:spTgt spid="93"/>
                                        </p:tgtEl>
                                      </p:cBhvr>
                                    </p:animEffect>
                                  </p:childTnLst>
                                </p:cTn>
                              </p:par>
                            </p:childTnLst>
                          </p:cTn>
                        </p:par>
                        <p:par>
                          <p:cTn id="60" fill="hold">
                            <p:stCondLst>
                              <p:cond delay="5500"/>
                            </p:stCondLst>
                            <p:childTnLst>
                              <p:par>
                                <p:cTn id="61" presetID="10" presetClass="entr" presetSubtype="0" fill="hold" grpId="0" nodeType="afterEffect">
                                  <p:stCondLst>
                                    <p:cond delay="100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par>
                                <p:cTn id="64" presetID="10" presetClass="entr" presetSubtype="0" fill="hold" nodeType="withEffect">
                                  <p:stCondLst>
                                    <p:cond delay="100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p:bldP spid="51" grpId="0"/>
      <p:bldP spid="52" grpId="0"/>
      <p:bldP spid="85" grpId="0" animBg="1"/>
      <p:bldP spid="86" grpId="0" animBg="1"/>
      <p:bldP spid="88" grpId="0"/>
      <p:bldP spid="89" grpId="0" animBg="1"/>
      <p:bldP spid="90" grpId="0" animBg="1"/>
      <p:bldP spid="9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5793/food-healthy-hand-cook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335" r="17901" b="41018"/>
          <a:stretch/>
        </p:blipFill>
        <p:spPr bwMode="auto">
          <a:xfrm>
            <a:off x="-100136" y="1330980"/>
            <a:ext cx="9269411" cy="62024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4593"/>
          <a:stretch/>
        </p:blipFill>
        <p:spPr bwMode="auto">
          <a:xfrm>
            <a:off x="-100136" y="553709"/>
            <a:ext cx="9269411"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3189"/>
          <a:stretch/>
        </p:blipFill>
        <p:spPr bwMode="auto">
          <a:xfrm>
            <a:off x="-252536" y="553709"/>
            <a:ext cx="9421811"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5062924"/>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Nexa</a:t>
            </a:r>
          </a:p>
          <a:p>
            <a:r>
              <a:rPr lang="en-GB" sz="1000" dirty="0">
                <a:solidFill>
                  <a:schemeClr val="bg1">
                    <a:lumMod val="65000"/>
                  </a:schemeClr>
                </a:solidFill>
                <a:latin typeface="Arial Narrow" panose="020B0606020202030204" pitchFamily="34" charset="0"/>
                <a:cs typeface="Arial" panose="020B0604020202020204" pitchFamily="34" charset="0"/>
              </a:rPr>
              <a:t>   - Nexa info</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73504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Nexa</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Clean Without a Doubt</a:t>
            </a:r>
          </a:p>
        </p:txBody>
      </p:sp>
      <p:sp>
        <p:nvSpPr>
          <p:cNvPr id="43" name="Isosceles Triangle 42"/>
          <p:cNvSpPr/>
          <p:nvPr/>
        </p:nvSpPr>
        <p:spPr>
          <a:xfrm rot="5400000">
            <a:off x="7462887" y="4324840"/>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Content Placeholder 4"/>
          <p:cNvSpPr txBox="1">
            <a:spLocks/>
          </p:cNvSpPr>
          <p:nvPr/>
        </p:nvSpPr>
        <p:spPr bwMode="auto">
          <a:xfrm>
            <a:off x="283641" y="2410220"/>
            <a:ext cx="4230068"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a:lnSpc>
                <a:spcPct val="120000"/>
              </a:lnSpc>
            </a:pPr>
            <a:r>
              <a:rPr lang="en-US" sz="1600" dirty="0" smtClean="0">
                <a:solidFill>
                  <a:schemeClr val="bg1">
                    <a:lumMod val="65000"/>
                  </a:schemeClr>
                </a:solidFill>
                <a:latin typeface="Arial Narrow" panose="020B0606020202030204" pitchFamily="34" charset="0"/>
                <a:cs typeface="Arial" panose="020B0604020202020204" pitchFamily="34" charset="0"/>
              </a:rPr>
              <a:t>The </a:t>
            </a:r>
            <a:r>
              <a:rPr lang="en-US" sz="1600" dirty="0">
                <a:solidFill>
                  <a:schemeClr val="bg1">
                    <a:lumMod val="65000"/>
                  </a:schemeClr>
                </a:solidFill>
                <a:latin typeface="Arial Narrow" panose="020B0606020202030204" pitchFamily="34" charset="0"/>
                <a:cs typeface="Arial" panose="020B0604020202020204" pitchFamily="34" charset="0"/>
              </a:rPr>
              <a:t>anti-drip </a:t>
            </a:r>
            <a:r>
              <a:rPr lang="en-US" sz="1600" dirty="0" smtClean="0">
                <a:solidFill>
                  <a:schemeClr val="bg1">
                    <a:lumMod val="65000"/>
                  </a:schemeClr>
                </a:solidFill>
                <a:latin typeface="Arial Narrow" panose="020B0606020202030204" pitchFamily="34" charset="0"/>
                <a:cs typeface="Arial" panose="020B0604020202020204" pitchFamily="34" charset="0"/>
              </a:rPr>
              <a:t>pump </a:t>
            </a:r>
            <a:r>
              <a:rPr lang="en-US" sz="1600" dirty="0">
                <a:solidFill>
                  <a:schemeClr val="bg1">
                    <a:lumMod val="65000"/>
                  </a:schemeClr>
                </a:solidFill>
                <a:latin typeface="Arial Narrow" panose="020B0606020202030204" pitchFamily="34" charset="0"/>
                <a:cs typeface="Arial" panose="020B0604020202020204" pitchFamily="34" charset="0"/>
              </a:rPr>
              <a:t>used in </a:t>
            </a:r>
            <a:r>
              <a:rPr lang="en-US" sz="1600" dirty="0" smtClean="0">
                <a:solidFill>
                  <a:schemeClr val="bg1">
                    <a:lumMod val="65000"/>
                  </a:schemeClr>
                </a:solidFill>
                <a:latin typeface="Arial Narrow" panose="020B0606020202030204" pitchFamily="34" charset="0"/>
                <a:cs typeface="Arial" panose="020B0604020202020204" pitchFamily="34" charset="0"/>
              </a:rPr>
              <a:t>the </a:t>
            </a:r>
            <a:r>
              <a:rPr lang="en-US" sz="1600" dirty="0">
                <a:solidFill>
                  <a:schemeClr val="bg1">
                    <a:lumMod val="65000"/>
                  </a:schemeClr>
                </a:solidFill>
                <a:latin typeface="Arial Narrow" panose="020B0606020202030204" pitchFamily="34" charset="0"/>
                <a:cs typeface="Arial" panose="020B0604020202020204" pitchFamily="34" charset="0"/>
              </a:rPr>
              <a:t>dispenser pulls </a:t>
            </a:r>
            <a:br>
              <a:rPr lang="en-US" sz="1600" dirty="0">
                <a:solidFill>
                  <a:schemeClr val="bg1">
                    <a:lumMod val="65000"/>
                  </a:schemeClr>
                </a:solidFill>
                <a:latin typeface="Arial Narrow" panose="020B0606020202030204" pitchFamily="34" charset="0"/>
                <a:cs typeface="Arial" panose="020B0604020202020204" pitchFamily="34" charset="0"/>
              </a:rPr>
            </a:br>
            <a:r>
              <a:rPr lang="en-US" sz="1600" dirty="0">
                <a:solidFill>
                  <a:schemeClr val="bg1">
                    <a:lumMod val="65000"/>
                  </a:schemeClr>
                </a:solidFill>
                <a:latin typeface="Arial Narrow" panose="020B0606020202030204" pitchFamily="34" charset="0"/>
                <a:cs typeface="Arial" panose="020B0604020202020204" pitchFamily="34" charset="0"/>
              </a:rPr>
              <a:t>excess product back in, helping to avoid costly product waste and </a:t>
            </a:r>
            <a:r>
              <a:rPr lang="en-US" sz="1600" dirty="0" smtClean="0">
                <a:solidFill>
                  <a:schemeClr val="bg1">
                    <a:lumMod val="65000"/>
                  </a:schemeClr>
                </a:solidFill>
                <a:latin typeface="Arial Narrow" panose="020B0606020202030204" pitchFamily="34" charset="0"/>
                <a:cs typeface="Arial" panose="020B0604020202020204" pitchFamily="34" charset="0"/>
              </a:rPr>
              <a:t>slips </a:t>
            </a:r>
            <a:r>
              <a:rPr lang="en-US" sz="1600" dirty="0">
                <a:solidFill>
                  <a:schemeClr val="bg1">
                    <a:lumMod val="65000"/>
                  </a:schemeClr>
                </a:solidFill>
                <a:latin typeface="Arial Narrow" panose="020B0606020202030204" pitchFamily="34" charset="0"/>
                <a:cs typeface="Arial" panose="020B0604020202020204" pitchFamily="34" charset="0"/>
              </a:rPr>
              <a:t>and falls </a:t>
            </a:r>
            <a:endParaRPr lang="en-GB" sz="16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600" dirty="0">
                <a:solidFill>
                  <a:schemeClr val="bg1">
                    <a:lumMod val="65000"/>
                  </a:schemeClr>
                </a:solidFill>
                <a:latin typeface="Arial Narrow" panose="020B0606020202030204" pitchFamily="34" charset="0"/>
                <a:cs typeface="Arial" panose="020B0604020202020204" pitchFamily="34" charset="0"/>
              </a:rPr>
              <a:t>Up-to 99% of product is dispensed </a:t>
            </a:r>
            <a:endParaRPr lang="en-GB" sz="16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600" dirty="0" smtClean="0">
                <a:solidFill>
                  <a:schemeClr val="bg1">
                    <a:lumMod val="65000"/>
                  </a:schemeClr>
                </a:solidFill>
                <a:latin typeface="Arial Narrow" panose="020B0606020202030204" pitchFamily="34" charset="0"/>
                <a:cs typeface="Arial" panose="020B0604020202020204" pitchFamily="34" charset="0"/>
              </a:rPr>
              <a:t>Easily recycled, collapsible bottles</a:t>
            </a:r>
            <a:endParaRPr lang="en-GB" sz="16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600" dirty="0">
                <a:solidFill>
                  <a:schemeClr val="bg1">
                    <a:lumMod val="65000"/>
                  </a:schemeClr>
                </a:solidFill>
                <a:latin typeface="Arial Narrow" panose="020B0606020202030204" pitchFamily="34" charset="0"/>
                <a:cs typeface="Arial" panose="020B0604020202020204" pitchFamily="34" charset="0"/>
              </a:rPr>
              <a:t>Energy saving touch free dispenser lasts 44% longer before requiring a change of battery* </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8" name="Content Placeholder 4"/>
          <p:cNvSpPr txBox="1">
            <a:spLocks/>
          </p:cNvSpPr>
          <p:nvPr/>
        </p:nvSpPr>
        <p:spPr bwMode="auto">
          <a:xfrm>
            <a:off x="269924" y="1499513"/>
            <a:ext cx="7038380" cy="864810"/>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defRPr/>
            </a:pPr>
            <a:r>
              <a:rPr lang="en-GB" sz="1600" b="1" dirty="0" smtClean="0">
                <a:solidFill>
                  <a:srgbClr val="0070C0"/>
                </a:solidFill>
                <a:latin typeface="Arial Narrow" panose="020B0606020202030204" pitchFamily="34" charset="0"/>
                <a:cs typeface="Arial" panose="020B0604020202020204" pitchFamily="34" charset="0"/>
              </a:rPr>
              <a:t>Ecolab </a:t>
            </a:r>
            <a:r>
              <a:rPr lang="en-GB" sz="1600" b="1" dirty="0">
                <a:solidFill>
                  <a:srgbClr val="0070C0"/>
                </a:solidFill>
                <a:latin typeface="Arial Narrow" panose="020B0606020202030204" pitchFamily="34" charset="0"/>
                <a:cs typeface="Arial" panose="020B0604020202020204" pitchFamily="34" charset="0"/>
              </a:rPr>
              <a:t>help to wash more than </a:t>
            </a:r>
            <a:r>
              <a:rPr lang="en-GB" sz="1600" b="1" dirty="0">
                <a:solidFill>
                  <a:srgbClr val="00B0F0"/>
                </a:solidFill>
                <a:latin typeface="Arial Narrow" panose="020B0606020202030204" pitchFamily="34" charset="0"/>
                <a:cs typeface="Arial" panose="020B0604020202020204" pitchFamily="34" charset="0"/>
              </a:rPr>
              <a:t>31 billion hands </a:t>
            </a:r>
            <a:r>
              <a:rPr lang="en-GB" sz="1600" b="1" dirty="0">
                <a:solidFill>
                  <a:srgbClr val="0070C0"/>
                </a:solidFill>
                <a:latin typeface="Arial Narrow" panose="020B0606020202030204" pitchFamily="34" charset="0"/>
                <a:cs typeface="Arial" panose="020B0604020202020204" pitchFamily="34" charset="0"/>
              </a:rPr>
              <a:t>annually across the globe. Our latest hand care innovation, Nexa, is the perfect combination of bacteria-killing chemistry with technology and training </a:t>
            </a:r>
            <a:endParaRPr lang="en-GB" sz="16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endParaRPr lang="en-GB" sz="16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endParaRPr lang="en-GB" sz="1600" b="1" dirty="0" smtClean="0">
              <a:solidFill>
                <a:srgbClr val="0070C0"/>
              </a:solidFill>
              <a:latin typeface="Arial Narrow" panose="020B0606020202030204" pitchFamily="34" charset="0"/>
              <a:cs typeface="Arial" panose="020B060402020202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72" name="Picture 7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326249" y="2524948"/>
            <a:ext cx="3051780" cy="1695588"/>
          </a:xfrm>
          <a:prstGeom prst="rect">
            <a:avLst/>
          </a:prstGeom>
        </p:spPr>
      </p:pic>
      <p:sp>
        <p:nvSpPr>
          <p:cNvPr id="11" name="Rectangle 10"/>
          <p:cNvSpPr/>
          <p:nvPr/>
        </p:nvSpPr>
        <p:spPr>
          <a:xfrm>
            <a:off x="643461" y="7205377"/>
            <a:ext cx="6736851" cy="338554"/>
          </a:xfrm>
          <a:prstGeom prst="rect">
            <a:avLst/>
          </a:prstGeom>
        </p:spPr>
        <p:txBody>
          <a:bodyPr wrap="square">
            <a:spAutoFit/>
          </a:bodyPr>
          <a:lstStyle/>
          <a:p>
            <a:pPr algn="r"/>
            <a:r>
              <a:rPr lang="en-GB" sz="800" dirty="0">
                <a:latin typeface="Arial Narrow" panose="020B0606020202030204" pitchFamily="34" charset="0"/>
              </a:rPr>
              <a:t>* Over the course of 50 months at 50 actuations per day, in comparative testing using Ecolab’s Nexa Touch-Free dispenser, and leading competitor’s dispenser - North America. </a:t>
            </a:r>
          </a:p>
          <a:p>
            <a:pPr algn="r"/>
            <a:r>
              <a:rPr lang="en-GB" sz="800" dirty="0">
                <a:latin typeface="Arial Narrow" panose="020B0606020202030204" pitchFamily="34" charset="0"/>
              </a:rPr>
              <a:t>**Lower dose volume (0.7ml vs. 1.0ml) compared to Nexa Hand soap liquid</a:t>
            </a:r>
          </a:p>
        </p:txBody>
      </p:sp>
      <p:pic>
        <p:nvPicPr>
          <p:cNvPr id="78"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9377" y="4825873"/>
            <a:ext cx="6781616" cy="103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76" descr="Template_Background_6b.jp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55575" y="4560287"/>
            <a:ext cx="1239689" cy="1304300"/>
          </a:xfrm>
          <a:prstGeom prst="roundRect">
            <a:avLst>
              <a:gd name="adj" fmla="val 8594"/>
            </a:avLst>
          </a:prstGeom>
          <a:solidFill>
            <a:srgbClr val="FFFFFF">
              <a:shade val="85000"/>
            </a:srgbClr>
          </a:solidFill>
          <a:ln>
            <a:solidFill>
              <a:schemeClr val="accent1"/>
            </a:solidFill>
          </a:ln>
          <a:effectLst/>
        </p:spPr>
      </p:pic>
      <p:pic>
        <p:nvPicPr>
          <p:cNvPr id="1030"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0347" y="4446192"/>
            <a:ext cx="1052909" cy="12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1395264" y="4880210"/>
            <a:ext cx="5192959" cy="1015663"/>
          </a:xfrm>
          <a:prstGeom prst="rect">
            <a:avLst/>
          </a:prstGeom>
        </p:spPr>
        <p:txBody>
          <a:bodyPr wrap="square">
            <a:spAutoFit/>
          </a:bodyPr>
          <a:lstStyle/>
          <a:p>
            <a:r>
              <a:rPr lang="en-GB" sz="1200" b="1" dirty="0" smtClean="0">
                <a:solidFill>
                  <a:schemeClr val="bg1"/>
                </a:solidFill>
                <a:latin typeface="Arial Narrow" panose="020B0606020202030204" pitchFamily="34" charset="0"/>
                <a:cs typeface="Arial" panose="020B0604020202020204" pitchFamily="34" charset="0"/>
              </a:rPr>
              <a:t>Nexa’s </a:t>
            </a:r>
            <a:r>
              <a:rPr lang="en-GB" sz="1200" b="1" dirty="0">
                <a:solidFill>
                  <a:schemeClr val="bg1"/>
                </a:solidFill>
                <a:latin typeface="Arial Narrow" panose="020B0606020202030204" pitchFamily="34" charset="0"/>
                <a:cs typeface="Arial" panose="020B0604020202020204" pitchFamily="34" charset="0"/>
              </a:rPr>
              <a:t>Foam products </a:t>
            </a:r>
            <a:r>
              <a:rPr lang="en-GB" sz="1200" dirty="0">
                <a:solidFill>
                  <a:schemeClr val="bg1"/>
                </a:solidFill>
                <a:latin typeface="Arial Narrow" panose="020B0606020202030204" pitchFamily="34" charset="0"/>
                <a:cs typeface="Arial" panose="020B0604020202020204" pitchFamily="34" charset="0"/>
              </a:rPr>
              <a:t>require </a:t>
            </a:r>
            <a:r>
              <a:rPr lang="en-GB" sz="1200" b="1" dirty="0">
                <a:solidFill>
                  <a:schemeClr val="bg1"/>
                </a:solidFill>
                <a:latin typeface="Arial Narrow" panose="020B0606020202030204" pitchFamily="34" charset="0"/>
                <a:cs typeface="Arial" panose="020B0604020202020204" pitchFamily="34" charset="0"/>
              </a:rPr>
              <a:t>30% less dosage volume </a:t>
            </a:r>
            <a:r>
              <a:rPr lang="en-GB" sz="1200" dirty="0">
                <a:solidFill>
                  <a:schemeClr val="bg1"/>
                </a:solidFill>
                <a:latin typeface="Arial Narrow" panose="020B0606020202030204" pitchFamily="34" charset="0"/>
                <a:cs typeface="Arial" panose="020B0604020202020204" pitchFamily="34" charset="0"/>
              </a:rPr>
              <a:t>compared to traditional liquid soaps, so a smaller amount of product can be used without compromising on the cleaning </a:t>
            </a:r>
            <a:r>
              <a:rPr lang="en-GB" sz="1200" dirty="0" smtClean="0">
                <a:solidFill>
                  <a:schemeClr val="bg1"/>
                </a:solidFill>
                <a:latin typeface="Arial Narrow" panose="020B0606020202030204" pitchFamily="34" charset="0"/>
                <a:cs typeface="Arial" panose="020B0604020202020204" pitchFamily="34" charset="0"/>
              </a:rPr>
              <a:t>efficiency**. </a:t>
            </a:r>
            <a:r>
              <a:rPr lang="en-GB" sz="1200" dirty="0">
                <a:solidFill>
                  <a:schemeClr val="bg1"/>
                </a:solidFill>
                <a:latin typeface="Arial Narrow" panose="020B0606020202030204" pitchFamily="34" charset="0"/>
                <a:cs typeface="Arial" panose="020B0604020202020204" pitchFamily="34" charset="0"/>
              </a:rPr>
              <a:t>Plus because foam soap </a:t>
            </a:r>
            <a:r>
              <a:rPr lang="en-GB" sz="1200" b="1" dirty="0">
                <a:solidFill>
                  <a:schemeClr val="bg1"/>
                </a:solidFill>
                <a:latin typeface="Arial Narrow" panose="020B0606020202030204" pitchFamily="34" charset="0"/>
                <a:cs typeface="Arial" panose="020B0604020202020204" pitchFamily="34" charset="0"/>
              </a:rPr>
              <a:t>requires less chemicals </a:t>
            </a:r>
            <a:r>
              <a:rPr lang="en-GB" sz="1200" dirty="0">
                <a:solidFill>
                  <a:schemeClr val="bg1"/>
                </a:solidFill>
                <a:latin typeface="Arial Narrow" panose="020B0606020202030204" pitchFamily="34" charset="0"/>
                <a:cs typeface="Arial" panose="020B0604020202020204" pitchFamily="34" charset="0"/>
              </a:rPr>
              <a:t>than liquid soaps, you don’t need as much water to rinse the product, which </a:t>
            </a:r>
            <a:r>
              <a:rPr lang="en-GB" sz="1200" b="1" dirty="0">
                <a:solidFill>
                  <a:schemeClr val="bg1"/>
                </a:solidFill>
                <a:latin typeface="Arial Narrow" panose="020B0606020202030204" pitchFamily="34" charset="0"/>
                <a:cs typeface="Arial" panose="020B0604020202020204" pitchFamily="34" charset="0"/>
              </a:rPr>
              <a:t>saves on water and the energy</a:t>
            </a:r>
            <a:r>
              <a:rPr lang="en-GB" sz="1200" dirty="0">
                <a:solidFill>
                  <a:schemeClr val="bg1"/>
                </a:solidFill>
                <a:latin typeface="Arial Narrow" panose="020B0606020202030204" pitchFamily="34" charset="0"/>
                <a:cs typeface="Arial" panose="020B0604020202020204" pitchFamily="34" charset="0"/>
              </a:rPr>
              <a:t> required to warm it. </a:t>
            </a:r>
          </a:p>
        </p:txBody>
      </p:sp>
      <p:cxnSp>
        <p:nvCxnSpPr>
          <p:cNvPr id="79" name="Straight Connector 78"/>
          <p:cNvCxnSpPr/>
          <p:nvPr/>
        </p:nvCxnSpPr>
        <p:spPr>
          <a:xfrm flipV="1">
            <a:off x="7447329" y="3634544"/>
            <a:ext cx="0" cy="13066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hlinkClick r:id="rId17"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1" name="TextBox 80">
            <a:hlinkClick r:id="rId18"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82" name="TextBox 81">
            <a:hlinkClick r:id="rId19"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83" name="TextBox 82">
            <a:hlinkClick r:id="rId20" action="ppaction://hlinksldjump"/>
          </p:cNvPr>
          <p:cNvSpPr txBox="1"/>
          <p:nvPr/>
        </p:nvSpPr>
        <p:spPr>
          <a:xfrm>
            <a:off x="7459085" y="5144229"/>
            <a:ext cx="1672749" cy="584775"/>
          </a:xfrm>
          <a:prstGeom prst="rect">
            <a:avLst/>
          </a:prstGeom>
          <a:noFill/>
        </p:spPr>
        <p:txBody>
          <a:bodyPr wrap="square" rtlCol="0">
            <a:spAutoFit/>
          </a:bodyPr>
          <a:lstStyle/>
          <a:p>
            <a:endParaRPr lang="en-GB" sz="1600" dirty="0" smtClean="0"/>
          </a:p>
          <a:p>
            <a:endParaRPr lang="en-GB" sz="1600" dirty="0"/>
          </a:p>
        </p:txBody>
      </p:sp>
      <p:sp>
        <p:nvSpPr>
          <p:cNvPr id="84" name="TextBox 83">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85" name="Rectangle 84">
            <a:hlinkClick r:id="rId21"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a:hlinkClick r:id="rId22"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45" name="TextBox 44">
            <a:hlinkClick r:id="rId19"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46" name="TextBox 45">
            <a:hlinkClick r:id="rId23" action="ppaction://hlinksldjump"/>
          </p:cNvPr>
          <p:cNvSpPr txBox="1"/>
          <p:nvPr/>
        </p:nvSpPr>
        <p:spPr>
          <a:xfrm>
            <a:off x="7601396" y="4789667"/>
            <a:ext cx="1148501" cy="150343"/>
          </a:xfrm>
          <a:prstGeom prst="rect">
            <a:avLst/>
          </a:prstGeom>
          <a:noFill/>
        </p:spPr>
        <p:txBody>
          <a:bodyPr wrap="square" rtlCol="0">
            <a:spAutoFit/>
          </a:bodyPr>
          <a:lstStyle/>
          <a:p>
            <a:endParaRPr lang="en-GB" sz="1100" dirty="0"/>
          </a:p>
        </p:txBody>
      </p:sp>
      <p:sp>
        <p:nvSpPr>
          <p:cNvPr id="47" name="TextBox 46">
            <a:hlinkClick r:id="rId24" action="ppaction://hlinksldjump"/>
          </p:cNvPr>
          <p:cNvSpPr txBox="1"/>
          <p:nvPr/>
        </p:nvSpPr>
        <p:spPr>
          <a:xfrm>
            <a:off x="7582899" y="4447056"/>
            <a:ext cx="1148501" cy="150343"/>
          </a:xfrm>
          <a:prstGeom prst="rect">
            <a:avLst/>
          </a:prstGeom>
          <a:noFill/>
        </p:spPr>
        <p:txBody>
          <a:bodyPr wrap="square" rtlCol="0">
            <a:spAutoFit/>
          </a:bodyPr>
          <a:lstStyle/>
          <a:p>
            <a:endParaRPr lang="en-GB" sz="1100" dirty="0"/>
          </a:p>
        </p:txBody>
      </p:sp>
      <p:pic>
        <p:nvPicPr>
          <p:cNvPr id="50" name="Picture 2">
            <a:hlinkClick r:id="rId25"/>
          </p:cNvPr>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6568626" y="893145"/>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50">
            <a:hlinkClick r:id="rId25"/>
          </p:cNvPr>
          <p:cNvSpPr/>
          <p:nvPr/>
        </p:nvSpPr>
        <p:spPr>
          <a:xfrm>
            <a:off x="4599219" y="1002789"/>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Nexa</a:t>
            </a:r>
            <a:endParaRPr lang="en-GB" sz="1100" dirty="0">
              <a:solidFill>
                <a:srgbClr val="0070C0"/>
              </a:solidFill>
              <a:latin typeface="Arial Narrow" panose="020B0606020202030204" pitchFamily="34" charset="0"/>
              <a:cs typeface="Arial" panose="020B0604020202020204" pitchFamily="34" charset="0"/>
            </a:endParaRPr>
          </a:p>
        </p:txBody>
      </p:sp>
      <p:sp>
        <p:nvSpPr>
          <p:cNvPr id="3" name="TextBox 2">
            <a:hlinkClick r:id="rId27"/>
          </p:cNvPr>
          <p:cNvSpPr txBox="1"/>
          <p:nvPr/>
        </p:nvSpPr>
        <p:spPr>
          <a:xfrm>
            <a:off x="4914053" y="905618"/>
            <a:ext cx="2356666" cy="425362"/>
          </a:xfrm>
          <a:prstGeom prst="rect">
            <a:avLst/>
          </a:prstGeom>
          <a:noFill/>
        </p:spPr>
        <p:txBody>
          <a:bodyPr wrap="square" rtlCol="0">
            <a:spAutoFit/>
          </a:bodyPr>
          <a:lstStyle/>
          <a:p>
            <a:endParaRPr lang="en-GB" dirty="0"/>
          </a:p>
        </p:txBody>
      </p:sp>
      <p:grpSp>
        <p:nvGrpSpPr>
          <p:cNvPr id="52" name="Group 51"/>
          <p:cNvGrpSpPr/>
          <p:nvPr/>
        </p:nvGrpSpPr>
        <p:grpSpPr>
          <a:xfrm>
            <a:off x="8419885" y="56486"/>
            <a:ext cx="650563" cy="308320"/>
            <a:chOff x="8352387" y="6708921"/>
            <a:chExt cx="730859" cy="346375"/>
          </a:xfrm>
        </p:grpSpPr>
        <p:pic>
          <p:nvPicPr>
            <p:cNvPr id="53"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5" name="Rectangle 54">
            <a:hlinkClick r:id="rId3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3620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par>
                                <p:cTn id="8" presetID="22" presetClass="entr" presetSubtype="8" fill="hold" nodeType="withEffect">
                                  <p:stCondLst>
                                    <p:cond delay="0"/>
                                  </p:stCondLst>
                                  <p:childTnLst>
                                    <p:set>
                                      <p:cBhvr>
                                        <p:cTn id="9" dur="1" fill="hold">
                                          <p:stCondLst>
                                            <p:cond delay="0"/>
                                          </p:stCondLst>
                                        </p:cTn>
                                        <p:tgtEl>
                                          <p:spTgt spid="65">
                                            <p:txEl>
                                              <p:pRg st="0" end="0"/>
                                            </p:txEl>
                                          </p:spTgt>
                                        </p:tgtEl>
                                        <p:attrNameLst>
                                          <p:attrName>style.visibility</p:attrName>
                                        </p:attrNameLst>
                                      </p:cBhvr>
                                      <p:to>
                                        <p:strVal val="visible"/>
                                      </p:to>
                                    </p:set>
                                    <p:animEffect transition="in" filter="wipe(left)">
                                      <p:cBhvr>
                                        <p:cTn id="10" dur="500"/>
                                        <p:tgtEl>
                                          <p:spTgt spid="65">
                                            <p:txEl>
                                              <p:pRg st="0" end="0"/>
                                            </p:txEl>
                                          </p:spTgt>
                                        </p:tgtEl>
                                      </p:cBhvr>
                                    </p:animEffect>
                                  </p:childTnLst>
                                </p:cTn>
                              </p:par>
                            </p:childTnLst>
                          </p:cTn>
                        </p:par>
                        <p:par>
                          <p:cTn id="11" fill="hold">
                            <p:stCondLst>
                              <p:cond delay="500"/>
                            </p:stCondLst>
                            <p:childTnLst>
                              <p:par>
                                <p:cTn id="12" presetID="22" presetClass="entr" presetSubtype="4" repeatCount="200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ipe(down)">
                                      <p:cBhvr>
                                        <p:cTn id="14" dur="2000"/>
                                        <p:tgtEl>
                                          <p:spTgt spid="10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5793/food-healthy-hand-coo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69" r="17901" b="34248"/>
          <a:stretch/>
        </p:blipFill>
        <p:spPr bwMode="auto">
          <a:xfrm>
            <a:off x="-252536" y="1330980"/>
            <a:ext cx="9421811" cy="69143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73504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Nexa </a:t>
            </a:r>
          </a:p>
          <a:p>
            <a:r>
              <a:rPr lang="en-GB" sz="2400" dirty="0" smtClean="0">
                <a:solidFill>
                  <a:srgbClr val="0070C0"/>
                </a:solidFill>
                <a:latin typeface="Arial Narrow" panose="020B0606020202030204" pitchFamily="34" charset="0"/>
                <a:cs typeface="Arial" panose="020B0604020202020204" pitchFamily="34" charset="0"/>
              </a:rPr>
              <a:t>Clean Without a Doubt</a:t>
            </a:r>
            <a:endParaRPr lang="en-GB" sz="2400" dirty="0">
              <a:solidFill>
                <a:srgbClr val="0070C0"/>
              </a:solidFill>
              <a:latin typeface="Arial Narrow" panose="020B0606020202030204" pitchFamily="34" charset="0"/>
              <a:cs typeface="Arial" panose="020B0604020202020204" pitchFamily="34" charset="0"/>
            </a:endParaRPr>
          </a:p>
        </p:txBody>
      </p:sp>
      <p:grpSp>
        <p:nvGrpSpPr>
          <p:cNvPr id="22" name="Group 21"/>
          <p:cNvGrpSpPr/>
          <p:nvPr/>
        </p:nvGrpSpPr>
        <p:grpSpPr>
          <a:xfrm>
            <a:off x="307975" y="1581472"/>
            <a:ext cx="7072338" cy="4297463"/>
            <a:chOff x="307975" y="1581472"/>
            <a:chExt cx="7072338" cy="4297463"/>
          </a:xfrm>
        </p:grpSpPr>
        <p:pic>
          <p:nvPicPr>
            <p:cNvPr id="4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1581472"/>
              <a:ext cx="7072338"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4232875" y="5258131"/>
              <a:ext cx="2779928" cy="400110"/>
            </a:xfrm>
            <a:prstGeom prst="rect">
              <a:avLst/>
            </a:prstGeom>
            <a:noFill/>
          </p:spPr>
          <p:txBody>
            <a:bodyPr wrap="none" rtlCol="0">
              <a:spAutoFit/>
            </a:bodyPr>
            <a:lstStyle/>
            <a:p>
              <a:r>
                <a:rPr lang="en-GB" sz="2000" dirty="0" smtClean="0">
                  <a:solidFill>
                    <a:schemeClr val="bg1"/>
                  </a:solidFill>
                  <a:latin typeface="Arial Narrow" panose="020B0606020202030204" pitchFamily="34" charset="0"/>
                </a:rPr>
                <a:t>More Soaps &amp; Disinfectants</a:t>
              </a:r>
              <a:endParaRPr lang="en-GB" sz="2800" dirty="0">
                <a:solidFill>
                  <a:schemeClr val="bg1"/>
                </a:solidFill>
                <a:latin typeface="Arial Narrow" panose="020B0606020202030204" pitchFamily="34" charset="0"/>
              </a:endParaRPr>
            </a:p>
          </p:txBody>
        </p:sp>
        <p:sp>
          <p:nvSpPr>
            <p:cNvPr id="47" name="Rectangle 46"/>
            <p:cNvSpPr/>
            <p:nvPr/>
          </p:nvSpPr>
          <p:spPr>
            <a:xfrm>
              <a:off x="6917983" y="5128345"/>
              <a:ext cx="405880" cy="646331"/>
            </a:xfrm>
            <a:prstGeom prst="rect">
              <a:avLst/>
            </a:prstGeom>
          </p:spPr>
          <p:txBody>
            <a:bodyPr wrap="none">
              <a:spAutoFit/>
            </a:bodyPr>
            <a:lstStyle/>
            <a:p>
              <a:r>
                <a:rPr lang="en-GB" sz="3600" b="1" dirty="0" smtClean="0">
                  <a:solidFill>
                    <a:schemeClr val="bg1"/>
                  </a:solidFill>
                  <a:latin typeface="Arial Narrow" panose="020B0606020202030204" pitchFamily="34" charset="0"/>
                </a:rPr>
                <a:t>&gt;</a:t>
              </a:r>
              <a:endParaRPr lang="en-GB" sz="3600" b="1" dirty="0"/>
            </a:p>
          </p:txBody>
        </p:sp>
        <p:cxnSp>
          <p:nvCxnSpPr>
            <p:cNvPr id="51" name="Straight Connector 50"/>
            <p:cNvCxnSpPr/>
            <p:nvPr/>
          </p:nvCxnSpPr>
          <p:spPr>
            <a:xfrm>
              <a:off x="4284340" y="5247009"/>
              <a:ext cx="2937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ontent Placeholder 4"/>
            <p:cNvSpPr txBox="1">
              <a:spLocks/>
            </p:cNvSpPr>
            <p:nvPr/>
          </p:nvSpPr>
          <p:spPr bwMode="auto">
            <a:xfrm>
              <a:off x="611105"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Nexa Soap/Disinfectants</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5" name="Straight Connector 54"/>
            <p:cNvCxnSpPr/>
            <p:nvPr/>
          </p:nvCxnSpPr>
          <p:spPr>
            <a:xfrm>
              <a:off x="640881"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119478" y="1960845"/>
              <a:ext cx="1940354" cy="2970044"/>
            </a:xfrm>
            <a:prstGeom prst="rect">
              <a:avLst/>
            </a:prstGeom>
          </p:spPr>
          <p:txBody>
            <a:bodyPr wrap="square">
              <a:spAutoFit/>
            </a:bodyPr>
            <a:lstStyle/>
            <a:p>
              <a:r>
                <a:rPr lang="en-GB" sz="800" b="1" dirty="0">
                  <a:solidFill>
                    <a:schemeClr val="bg1"/>
                  </a:solidFill>
                  <a:latin typeface="Arial Narrow" panose="020B0606020202030204" pitchFamily="34" charset="0"/>
                </a:rPr>
                <a:t>FOAM 1 </a:t>
              </a:r>
              <a:r>
                <a:rPr lang="en-GB" sz="800" dirty="0">
                  <a:solidFill>
                    <a:schemeClr val="bg1"/>
                  </a:solidFill>
                  <a:latin typeface="Arial Narrow" panose="020B0606020202030204" pitchFamily="34" charset="0"/>
                </a:rPr>
                <a:t>Gentle foaming hand soap with a pleasant and fresh fragrance, making it ideal for public restrooms. </a:t>
              </a:r>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750ml 9085980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FOAM 2 </a:t>
              </a:r>
              <a:r>
                <a:rPr lang="en-GB" sz="800" dirty="0">
                  <a:solidFill>
                    <a:schemeClr val="bg1"/>
                  </a:solidFill>
                  <a:latin typeface="Arial Narrow" panose="020B0606020202030204" pitchFamily="34" charset="0"/>
                </a:rPr>
                <a:t>Perfume and dye-free foaming hand soap ...mainly used in food preparation areas. </a:t>
              </a:r>
              <a:r>
                <a:rPr lang="en-GB" sz="800" dirty="0" smtClean="0">
                  <a:solidFill>
                    <a:schemeClr val="bg1"/>
                  </a:solidFill>
                  <a:latin typeface="Arial Narrow" panose="020B0606020202030204" pitchFamily="34" charset="0"/>
                </a:rPr>
                <a:t>6 </a:t>
              </a:r>
              <a:r>
                <a:rPr lang="en-GB" sz="800" dirty="0">
                  <a:solidFill>
                    <a:schemeClr val="bg1"/>
                  </a:solidFill>
                  <a:latin typeface="Arial Narrow" panose="020B0606020202030204" pitchFamily="34" charset="0"/>
                </a:rPr>
                <a:t>x 750ml 9086000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SOAP 2 </a:t>
              </a:r>
              <a:r>
                <a:rPr lang="en-GB" sz="800" dirty="0">
                  <a:solidFill>
                    <a:schemeClr val="bg1"/>
                  </a:solidFill>
                  <a:latin typeface="Arial Narrow" panose="020B0606020202030204" pitchFamily="34" charset="0"/>
                </a:rPr>
                <a:t>Gentle hand </a:t>
              </a:r>
              <a:r>
                <a:rPr lang="en-GB" sz="800" dirty="0" smtClean="0">
                  <a:solidFill>
                    <a:schemeClr val="bg1"/>
                  </a:solidFill>
                  <a:latin typeface="Arial Narrow" panose="020B0606020202030204" pitchFamily="34" charset="0"/>
                </a:rPr>
                <a:t>cleanser </a:t>
              </a:r>
              <a:r>
                <a:rPr lang="en-GB" sz="800" dirty="0">
                  <a:solidFill>
                    <a:schemeClr val="bg1"/>
                  </a:solidFill>
                  <a:latin typeface="Arial Narrow" panose="020B0606020202030204" pitchFamily="34" charset="0"/>
                </a:rPr>
                <a:t>formulated with a blend of gentle surfactants to maximise cleaning efficacy and skin </a:t>
              </a:r>
              <a:r>
                <a:rPr lang="en-GB" sz="800" dirty="0" smtClean="0">
                  <a:solidFill>
                    <a:schemeClr val="bg1"/>
                  </a:solidFill>
                  <a:latin typeface="Arial Narrow" panose="020B0606020202030204" pitchFamily="34" charset="0"/>
                </a:rPr>
                <a:t>compatibility. 6 </a:t>
              </a:r>
              <a:r>
                <a:rPr lang="en-GB" sz="800" dirty="0">
                  <a:solidFill>
                    <a:schemeClr val="bg1"/>
                  </a:solidFill>
                  <a:latin typeface="Arial Narrow" panose="020B0606020202030204" pitchFamily="34" charset="0"/>
                </a:rPr>
                <a:t>x 750ml 9086080 </a:t>
              </a:r>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300" dirty="0">
                <a:solidFill>
                  <a:schemeClr val="bg1"/>
                </a:solidFill>
                <a:latin typeface="Arial Narrow" panose="020B0606020202030204" pitchFamily="34" charset="0"/>
              </a:endParaRPr>
            </a:p>
            <a:p>
              <a:r>
                <a:rPr lang="en-GB" sz="800" b="1" dirty="0">
                  <a:solidFill>
                    <a:schemeClr val="bg1"/>
                  </a:solidFill>
                  <a:latin typeface="Arial Narrow" panose="020B0606020202030204" pitchFamily="34" charset="0"/>
                </a:rPr>
                <a:t>EPICARE 5C </a:t>
              </a:r>
              <a:r>
                <a:rPr lang="en-GB" sz="800" dirty="0">
                  <a:solidFill>
                    <a:schemeClr val="bg1"/>
                  </a:solidFill>
                  <a:latin typeface="Arial Narrow" panose="020B0606020202030204" pitchFamily="34" charset="0"/>
                </a:rPr>
                <a:t>Dermatologically tested, Triclosan-free antimicrobial hand washing </a:t>
              </a:r>
              <a:r>
                <a:rPr lang="en-GB" sz="800" dirty="0" smtClean="0">
                  <a:solidFill>
                    <a:schemeClr val="bg1"/>
                  </a:solidFill>
                  <a:latin typeface="Arial Narrow" panose="020B0606020202030204" pitchFamily="34" charset="0"/>
                </a:rPr>
                <a:t>lotion with </a:t>
              </a:r>
              <a:r>
                <a:rPr lang="en-GB" sz="800" dirty="0">
                  <a:solidFill>
                    <a:schemeClr val="bg1"/>
                  </a:solidFill>
                  <a:latin typeface="Arial Narrow" panose="020B0606020202030204" pitchFamily="34" charset="0"/>
                </a:rPr>
                <a:t>a moisturising effect to prevent skin from drying out, making it ideal</a:t>
              </a:r>
            </a:p>
            <a:p>
              <a:r>
                <a:rPr lang="en-GB" sz="800" dirty="0">
                  <a:solidFill>
                    <a:schemeClr val="bg1"/>
                  </a:solidFill>
                  <a:latin typeface="Arial Narrow" panose="020B0606020202030204" pitchFamily="34" charset="0"/>
                </a:rPr>
                <a:t>for food </a:t>
              </a:r>
              <a:r>
                <a:rPr lang="en-GB" sz="800" dirty="0" smtClean="0">
                  <a:solidFill>
                    <a:schemeClr val="bg1"/>
                  </a:solidFill>
                  <a:latin typeface="Arial Narrow" panose="020B0606020202030204" pitchFamily="34" charset="0"/>
                </a:rPr>
                <a:t>handlers. </a:t>
              </a:r>
              <a:r>
                <a:rPr lang="en-GB" sz="800" dirty="0">
                  <a:solidFill>
                    <a:schemeClr val="bg1"/>
                  </a:solidFill>
                  <a:latin typeface="Arial Narrow" panose="020B0606020202030204" pitchFamily="34" charset="0"/>
                </a:rPr>
                <a:t>6 x 750ml </a:t>
              </a:r>
              <a:r>
                <a:rPr lang="en-GB" sz="800" dirty="0" smtClean="0">
                  <a:solidFill>
                    <a:schemeClr val="bg1"/>
                  </a:solidFill>
                  <a:latin typeface="Arial Narrow" panose="020B0606020202030204" pitchFamily="34" charset="0"/>
                </a:rPr>
                <a:t>9086250</a:t>
              </a:r>
              <a:r>
                <a:rPr lang="en-GB" sz="800" dirty="0"/>
                <a:t>	</a:t>
              </a:r>
            </a:p>
            <a:p>
              <a:r>
                <a:rPr lang="en-GB" sz="800" dirty="0"/>
                <a:t>	</a:t>
              </a:r>
            </a:p>
            <a:p>
              <a:r>
                <a:rPr lang="en-GB" sz="800" dirty="0">
                  <a:solidFill>
                    <a:schemeClr val="bg1"/>
                  </a:solidFill>
                  <a:latin typeface="Arial Narrow" panose="020B0606020202030204" pitchFamily="34" charset="0"/>
                </a:rPr>
                <a:t>	</a:t>
              </a:r>
            </a:p>
          </p:txBody>
        </p:sp>
        <p:sp>
          <p:nvSpPr>
            <p:cNvPr id="64" name="Content Placeholder 4"/>
            <p:cNvSpPr txBox="1">
              <a:spLocks/>
            </p:cNvSpPr>
            <p:nvPr/>
          </p:nvSpPr>
          <p:spPr bwMode="auto">
            <a:xfrm>
              <a:off x="3201404" y="2721784"/>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a:solidFill>
                    <a:schemeClr val="bg1"/>
                  </a:solidFill>
                  <a:latin typeface="Arial Narrow" panose="020B0606020202030204" pitchFamily="34" charset="0"/>
                  <a:cs typeface="Arial" panose="020B0604020202020204" pitchFamily="34" charset="0"/>
                </a:rPr>
                <a:t>Nexa Dispensers</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6" name="Straight Connector 65"/>
            <p:cNvCxnSpPr/>
            <p:nvPr/>
          </p:nvCxnSpPr>
          <p:spPr>
            <a:xfrm>
              <a:off x="3231180" y="2994818"/>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818026" y="1970173"/>
              <a:ext cx="1804813" cy="3908762"/>
            </a:xfrm>
            <a:prstGeom prst="rect">
              <a:avLst/>
            </a:prstGeom>
          </p:spPr>
          <p:txBody>
            <a:bodyPr wrap="square">
              <a:spAutoFit/>
            </a:bodyPr>
            <a:lstStyle/>
            <a:p>
              <a:r>
                <a:rPr lang="en-GB" sz="800" b="1" dirty="0">
                  <a:solidFill>
                    <a:schemeClr val="bg1"/>
                  </a:solidFill>
                  <a:latin typeface="Arial Narrow" panose="020B0606020202030204" pitchFamily="34" charset="0"/>
                </a:rPr>
                <a:t>SPIRIGEL COMPLETE </a:t>
              </a:r>
              <a:r>
                <a:rPr lang="en-GB" sz="800" dirty="0">
                  <a:solidFill>
                    <a:schemeClr val="bg1"/>
                  </a:solidFill>
                  <a:latin typeface="Arial Narrow" panose="020B0606020202030204" pitchFamily="34" charset="0"/>
                </a:rPr>
                <a:t>A colourless, alcohol based gel for the rapid disinfection of physically clean hands. 6 x 750ml </a:t>
              </a:r>
              <a:r>
                <a:rPr lang="en-GB" sz="800" dirty="0" smtClean="0">
                  <a:solidFill>
                    <a:schemeClr val="bg1"/>
                  </a:solidFill>
                  <a:latin typeface="Arial Narrow" panose="020B0606020202030204" pitchFamily="34" charset="0"/>
                </a:rPr>
                <a:t>9086310</a:t>
              </a:r>
            </a:p>
            <a:p>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endParaRPr lang="en-GB" sz="800" b="1"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NEXA </a:t>
              </a:r>
              <a:r>
                <a:rPr lang="en-GB" sz="800" b="1" dirty="0">
                  <a:solidFill>
                    <a:schemeClr val="bg1"/>
                  </a:solidFill>
                  <a:latin typeface="Arial Narrow" panose="020B0606020202030204" pitchFamily="34" charset="0"/>
                </a:rPr>
                <a:t>COMPACT TOUCH-FREE DISPENSER </a:t>
              </a:r>
              <a:r>
                <a:rPr lang="en-GB" sz="800" dirty="0">
                  <a:solidFill>
                    <a:schemeClr val="bg1"/>
                  </a:solidFill>
                  <a:latin typeface="Arial Narrow" panose="020B0606020202030204" pitchFamily="34" charset="0"/>
                </a:rPr>
                <a:t>Energy efficient, touch-free dispenser which automatically pumps the right amount of product onto hands. </a:t>
              </a:r>
            </a:p>
            <a:p>
              <a:r>
                <a:rPr lang="en-GB" sz="800" dirty="0">
                  <a:solidFill>
                    <a:schemeClr val="bg1"/>
                  </a:solidFill>
                  <a:latin typeface="Arial Narrow" panose="020B0606020202030204" pitchFamily="34" charset="0"/>
                </a:rPr>
                <a:t>1 x 1 10034386 </a:t>
              </a:r>
            </a:p>
            <a:p>
              <a:r>
                <a:rPr lang="en-GB" sz="800" dirty="0">
                  <a:solidFill>
                    <a:schemeClr val="bg1"/>
                  </a:solidFill>
                  <a:latin typeface="Arial Narrow" panose="020B0606020202030204" pitchFamily="34" charset="0"/>
                </a:rPr>
                <a:t>	</a:t>
              </a:r>
            </a:p>
            <a:p>
              <a:r>
                <a:rPr lang="en-GB" sz="800" b="1" dirty="0">
                  <a:solidFill>
                    <a:schemeClr val="bg1"/>
                  </a:solidFill>
                  <a:latin typeface="Arial Narrow" panose="020B0606020202030204" pitchFamily="34" charset="0"/>
                </a:rPr>
                <a:t>NEXA COMPACT MANUAL DISPENSER</a:t>
              </a:r>
            </a:p>
            <a:p>
              <a:r>
                <a:rPr lang="en-GB" sz="800" dirty="0">
                  <a:solidFill>
                    <a:schemeClr val="bg1"/>
                  </a:solidFill>
                  <a:latin typeface="Arial Narrow" panose="020B0606020202030204" pitchFamily="34" charset="0"/>
                </a:rPr>
                <a:t>Manual dispenser with push bar or optional elbow activator. The dispenser's hand push bar surface inhibits the growth of</a:t>
              </a:r>
            </a:p>
            <a:p>
              <a:r>
                <a:rPr lang="en-GB" sz="800" dirty="0">
                  <a:solidFill>
                    <a:schemeClr val="bg1"/>
                  </a:solidFill>
                  <a:latin typeface="Arial Narrow" panose="020B0606020202030204" pitchFamily="34" charset="0"/>
                </a:rPr>
                <a:t>bacteria (ISO22196). Active Substance: silver phosphate glass. 1 x 1 </a:t>
              </a:r>
              <a:r>
                <a:rPr lang="en-GB" sz="800" dirty="0" smtClean="0">
                  <a:solidFill>
                    <a:schemeClr val="bg1"/>
                  </a:solidFill>
                  <a:latin typeface="Arial Narrow" panose="020B0606020202030204" pitchFamily="34" charset="0"/>
                </a:rPr>
                <a:t>10034385</a:t>
              </a:r>
            </a:p>
            <a:p>
              <a:endParaRPr lang="en-GB" sz="4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Can be combined with Elbow Activator </a:t>
              </a:r>
            </a:p>
            <a:p>
              <a:r>
                <a:rPr lang="en-GB" sz="800" dirty="0" smtClean="0">
                  <a:solidFill>
                    <a:schemeClr val="bg1"/>
                  </a:solidFill>
                  <a:latin typeface="Arial Narrow" panose="020B0606020202030204" pitchFamily="34" charset="0"/>
                </a:rPr>
                <a:t>1x1 10034736</a:t>
              </a:r>
            </a:p>
            <a:p>
              <a:endParaRPr lang="en-GB" sz="800" b="1"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sp>
          <p:nvSpPr>
            <p:cNvPr id="16" name="Rounded Rectangle 15"/>
            <p:cNvSpPr/>
            <p:nvPr/>
          </p:nvSpPr>
          <p:spPr>
            <a:xfrm>
              <a:off x="3325821" y="3257889"/>
              <a:ext cx="525346" cy="543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1" name="Picture 80"/>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3432535" y="3280278"/>
              <a:ext cx="311917" cy="510639"/>
            </a:xfrm>
            <a:prstGeom prst="rect">
              <a:avLst/>
            </a:prstGeom>
          </p:spPr>
        </p:pic>
        <p:sp>
          <p:nvSpPr>
            <p:cNvPr id="82" name="Rounded Rectangle 81"/>
            <p:cNvSpPr/>
            <p:nvPr/>
          </p:nvSpPr>
          <p:spPr>
            <a:xfrm>
              <a:off x="3310022" y="3994743"/>
              <a:ext cx="525346" cy="543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3" name="Picture 82"/>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3432534" y="4003431"/>
              <a:ext cx="304323" cy="510639"/>
            </a:xfrm>
            <a:prstGeom prst="rect">
              <a:avLst/>
            </a:prstGeom>
          </p:spPr>
        </p:pic>
        <p:sp>
          <p:nvSpPr>
            <p:cNvPr id="86" name="Rounded Rectangle 85"/>
            <p:cNvSpPr/>
            <p:nvPr/>
          </p:nvSpPr>
          <p:spPr>
            <a:xfrm>
              <a:off x="611105" y="1979663"/>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8"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0022" y="1979663"/>
              <a:ext cx="307512" cy="466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Rounded Rectangle 87"/>
            <p:cNvSpPr/>
            <p:nvPr/>
          </p:nvSpPr>
          <p:spPr>
            <a:xfrm>
              <a:off x="587788" y="2588034"/>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Rounded Rectangle 88"/>
            <p:cNvSpPr/>
            <p:nvPr/>
          </p:nvSpPr>
          <p:spPr>
            <a:xfrm>
              <a:off x="587788" y="3247819"/>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Rounded Rectangle 90"/>
            <p:cNvSpPr/>
            <p:nvPr/>
          </p:nvSpPr>
          <p:spPr>
            <a:xfrm>
              <a:off x="587788" y="3906972"/>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Rounded Rectangle 92"/>
            <p:cNvSpPr/>
            <p:nvPr/>
          </p:nvSpPr>
          <p:spPr>
            <a:xfrm>
              <a:off x="3291287" y="1979663"/>
              <a:ext cx="525346" cy="481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9"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0084" y="2603343"/>
              <a:ext cx="300754" cy="45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1568" y="3252548"/>
              <a:ext cx="308841" cy="46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4721" y="3906972"/>
              <a:ext cx="318011" cy="48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8146" y="1994870"/>
              <a:ext cx="291628" cy="44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5733726" y="1994870"/>
            <a:ext cx="1729023" cy="2627973"/>
            <a:chOff x="5733726" y="1994870"/>
            <a:chExt cx="1729023" cy="2627973"/>
          </a:xfrm>
        </p:grpSpPr>
        <p:grpSp>
          <p:nvGrpSpPr>
            <p:cNvPr id="21" name="Group 20"/>
            <p:cNvGrpSpPr/>
            <p:nvPr/>
          </p:nvGrpSpPr>
          <p:grpSpPr>
            <a:xfrm>
              <a:off x="5757408" y="1994870"/>
              <a:ext cx="1705341" cy="2627973"/>
              <a:chOff x="5757408" y="1994870"/>
              <a:chExt cx="1705341" cy="2627973"/>
            </a:xfrm>
          </p:grpSpPr>
          <p:sp>
            <p:nvSpPr>
              <p:cNvPr id="12" name="Round Same Side Corner Rectangle 11"/>
              <p:cNvSpPr/>
              <p:nvPr/>
            </p:nvSpPr>
            <p:spPr>
              <a:xfrm rot="16200000">
                <a:off x="5709530" y="2952060"/>
                <a:ext cx="1718661" cy="1622905"/>
              </a:xfrm>
              <a:prstGeom prst="round2Same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5" name="Picture 3"/>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b="-1"/>
              <a:stretch/>
            </p:blipFill>
            <p:spPr bwMode="auto">
              <a:xfrm>
                <a:off x="5757408" y="1994870"/>
                <a:ext cx="1705341" cy="1289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H="1">
                <a:off x="5757408" y="3281630"/>
                <a:ext cx="161850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5733726" y="3284728"/>
              <a:ext cx="1646585" cy="1169551"/>
            </a:xfrm>
            <a:prstGeom prst="rect">
              <a:avLst/>
            </a:prstGeom>
            <a:noFill/>
          </p:spPr>
          <p:txBody>
            <a:bodyPr wrap="square" rtlCol="0">
              <a:spAutoFit/>
            </a:bodyPr>
            <a:lstStyle/>
            <a:p>
              <a:pPr algn="r"/>
              <a:r>
                <a:rPr lang="en-GB" sz="1000" dirty="0">
                  <a:solidFill>
                    <a:srgbClr val="0070C0"/>
                  </a:solidFill>
                </a:rPr>
                <a:t>The Nexa line offers </a:t>
              </a:r>
              <a:r>
                <a:rPr lang="en-GB" sz="1000" b="1" dirty="0">
                  <a:solidFill>
                    <a:srgbClr val="0070C0"/>
                  </a:solidFill>
                </a:rPr>
                <a:t>efficiency </a:t>
              </a:r>
              <a:r>
                <a:rPr lang="en-GB" sz="1000" dirty="0">
                  <a:solidFill>
                    <a:srgbClr val="0070C0"/>
                  </a:solidFill>
                </a:rPr>
                <a:t>and </a:t>
              </a:r>
              <a:r>
                <a:rPr lang="en-GB" sz="1000" b="1" dirty="0">
                  <a:solidFill>
                    <a:srgbClr val="0070C0"/>
                  </a:solidFill>
                </a:rPr>
                <a:t>sustainability</a:t>
              </a:r>
              <a:r>
                <a:rPr lang="en-GB" sz="1000" dirty="0">
                  <a:solidFill>
                    <a:srgbClr val="0070C0"/>
                  </a:solidFill>
                </a:rPr>
                <a:t> using technologically advanced dispensers with </a:t>
              </a:r>
              <a:r>
                <a:rPr lang="en-GB" sz="1000" b="1" dirty="0">
                  <a:solidFill>
                    <a:srgbClr val="0070C0"/>
                  </a:solidFill>
                </a:rPr>
                <a:t>simplified chemistry </a:t>
              </a:r>
              <a:r>
                <a:rPr lang="en-GB" sz="1000" dirty="0">
                  <a:solidFill>
                    <a:srgbClr val="0070C0"/>
                  </a:solidFill>
                </a:rPr>
                <a:t>and packaging, giving you </a:t>
              </a:r>
              <a:r>
                <a:rPr lang="en-GB" sz="1000" b="1" dirty="0">
                  <a:solidFill>
                    <a:srgbClr val="0070C0"/>
                  </a:solidFill>
                </a:rPr>
                <a:t>Clean, without a </a:t>
              </a:r>
              <a:r>
                <a:rPr lang="en-GB" sz="1000" b="1" dirty="0" smtClean="0">
                  <a:solidFill>
                    <a:srgbClr val="0070C0"/>
                  </a:solidFill>
                </a:rPr>
                <a:t>doubt!</a:t>
              </a:r>
              <a:endParaRPr lang="en-GB" sz="1100" b="1" dirty="0">
                <a:solidFill>
                  <a:srgbClr val="0070C0"/>
                </a:solidFill>
                <a:latin typeface="Arial Narrow" panose="020B0606020202030204" pitchFamily="34" charset="0"/>
                <a:cs typeface="Arial" panose="020B0604020202020204" pitchFamily="34" charset="0"/>
              </a:endParaRPr>
            </a:p>
          </p:txBody>
        </p:sp>
      </p:grpSp>
      <p:pic>
        <p:nvPicPr>
          <p:cNvPr id="1033" name="Picture 9"/>
          <p:cNvPicPr>
            <a:picLocks noChangeAspect="1" noChangeArrowheads="1"/>
          </p:cNvPicPr>
          <p:nvPr/>
        </p:nvPicPr>
        <p:blipFill rotWithShape="1">
          <a:blip r:embed="rId22">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7447329" y="970940"/>
            <a:ext cx="1721946" cy="5062924"/>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Nexa</a:t>
            </a:r>
          </a:p>
          <a:p>
            <a:r>
              <a:rPr lang="en-GB" sz="1000" dirty="0">
                <a:solidFill>
                  <a:srgbClr val="0070C0"/>
                </a:solidFill>
                <a:latin typeface="Arial Narrow" panose="020B0606020202030204" pitchFamily="34" charset="0"/>
                <a:cs typeface="Arial" panose="020B0604020202020204" pitchFamily="34" charset="0"/>
              </a:rPr>
              <a:t>   - Nexa info</a:t>
            </a:r>
          </a:p>
          <a:p>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Soaps &amp; 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62887" y="450898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p:nvPr/>
        </p:nvCxnSpPr>
        <p:spPr>
          <a:xfrm flipV="1">
            <a:off x="7447329" y="3634544"/>
            <a:ext cx="0" cy="13066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2" name="TextBox 101">
            <a:hlinkClick r:id="rId23"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103" name="TextBox 102">
            <a:hlinkClick r:id="rId24"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104" name="TextBox 103">
            <a:hlinkClick r:id="rId25"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105" name="TextBox 104">
            <a:hlinkClick r:id="rId26" action="ppaction://hlinksldjump"/>
          </p:cNvPr>
          <p:cNvSpPr txBox="1"/>
          <p:nvPr/>
        </p:nvSpPr>
        <p:spPr>
          <a:xfrm>
            <a:off x="7459085" y="5144229"/>
            <a:ext cx="1672749" cy="584775"/>
          </a:xfrm>
          <a:prstGeom prst="rect">
            <a:avLst/>
          </a:prstGeom>
          <a:noFill/>
        </p:spPr>
        <p:txBody>
          <a:bodyPr wrap="square" rtlCol="0">
            <a:spAutoFit/>
          </a:bodyPr>
          <a:lstStyle/>
          <a:p>
            <a:endParaRPr lang="en-GB" sz="1600" dirty="0" smtClean="0"/>
          </a:p>
          <a:p>
            <a:endParaRPr lang="en-GB" sz="1600" dirty="0"/>
          </a:p>
        </p:txBody>
      </p:sp>
      <p:sp>
        <p:nvSpPr>
          <p:cNvPr id="106" name="TextBox 105">
            <a:hlinkClick r:id="rId6" action="ppaction://hlinksldjump"/>
          </p:cNvPr>
          <p:cNvSpPr txBox="1"/>
          <p:nvPr/>
        </p:nvSpPr>
        <p:spPr>
          <a:xfrm>
            <a:off x="7459085" y="971436"/>
            <a:ext cx="1512168" cy="369332"/>
          </a:xfrm>
          <a:prstGeom prst="rect">
            <a:avLst/>
          </a:prstGeom>
          <a:noFill/>
        </p:spPr>
        <p:txBody>
          <a:bodyPr wrap="square" rtlCol="0">
            <a:spAutoFit/>
          </a:bodyPr>
          <a:lstStyle/>
          <a:p>
            <a:endParaRPr lang="en-GB" dirty="0"/>
          </a:p>
        </p:txBody>
      </p:sp>
      <p:sp>
        <p:nvSpPr>
          <p:cNvPr id="107" name="Rectangle 106">
            <a:hlinkClick r:id="rId2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TextBox 69">
            <a:hlinkClick r:id="rId28"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71" name="TextBox 70">
            <a:hlinkClick r:id="rId25"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72" name="TextBox 71">
            <a:hlinkClick r:id="rId29"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sp>
        <p:nvSpPr>
          <p:cNvPr id="73" name="TextBox 72">
            <a:hlinkClick r:id="rId30" action="ppaction://hlinksldjump"/>
          </p:cNvPr>
          <p:cNvSpPr txBox="1"/>
          <p:nvPr/>
        </p:nvSpPr>
        <p:spPr>
          <a:xfrm>
            <a:off x="7601396" y="4789667"/>
            <a:ext cx="1148501" cy="150343"/>
          </a:xfrm>
          <a:prstGeom prst="rect">
            <a:avLst/>
          </a:prstGeom>
          <a:noFill/>
        </p:spPr>
        <p:txBody>
          <a:bodyPr wrap="square" rtlCol="0">
            <a:spAutoFit/>
          </a:bodyPr>
          <a:lstStyle/>
          <a:p>
            <a:endParaRPr lang="en-GB" sz="1100" dirty="0"/>
          </a:p>
        </p:txBody>
      </p:sp>
      <p:sp>
        <p:nvSpPr>
          <p:cNvPr id="74" name="TextBox 73">
            <a:hlinkClick r:id="rId30" action="ppaction://hlinksldjump"/>
          </p:cNvPr>
          <p:cNvSpPr txBox="1"/>
          <p:nvPr/>
        </p:nvSpPr>
        <p:spPr>
          <a:xfrm>
            <a:off x="4284340" y="5267567"/>
            <a:ext cx="2937704" cy="384721"/>
          </a:xfrm>
          <a:prstGeom prst="rect">
            <a:avLst/>
          </a:prstGeom>
          <a:noFill/>
        </p:spPr>
        <p:txBody>
          <a:bodyPr wrap="square" rtlCol="0">
            <a:spAutoFit/>
          </a:bodyPr>
          <a:lstStyle/>
          <a:p>
            <a:endParaRPr lang="en-GB" dirty="0"/>
          </a:p>
        </p:txBody>
      </p:sp>
      <p:grpSp>
        <p:nvGrpSpPr>
          <p:cNvPr id="75" name="Group 74"/>
          <p:cNvGrpSpPr/>
          <p:nvPr/>
        </p:nvGrpSpPr>
        <p:grpSpPr>
          <a:xfrm>
            <a:off x="8419885" y="56486"/>
            <a:ext cx="650563" cy="308320"/>
            <a:chOff x="8352387" y="6708921"/>
            <a:chExt cx="730859" cy="346375"/>
          </a:xfrm>
        </p:grpSpPr>
        <p:pic>
          <p:nvPicPr>
            <p:cNvPr id="76"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8" name="Rectangle 77">
            <a:hlinkClick r:id="rId3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spTree>
    <p:extLst>
      <p:ext uri="{BB962C8B-B14F-4D97-AF65-F5344CB8AC3E}">
        <p14:creationId xmlns:p14="http://schemas.microsoft.com/office/powerpoint/2010/main" val="2111724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atic.pexels.com/photos/5793/food-healthy-hand-coo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69" r="15263" b="41018"/>
          <a:stretch/>
        </p:blipFill>
        <p:spPr bwMode="auto">
          <a:xfrm>
            <a:off x="-252535" y="1330980"/>
            <a:ext cx="9837970" cy="62024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6933" y="668515"/>
            <a:ext cx="285366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Soaps &amp; Disinfectants</a:t>
            </a:r>
            <a:endParaRPr lang="en-GB" sz="2400" dirty="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You’re in Good </a:t>
            </a:r>
            <a:r>
              <a:rPr lang="en-GB" sz="2400" dirty="0">
                <a:solidFill>
                  <a:srgbClr val="0070C0"/>
                </a:solidFill>
                <a:latin typeface="Arial Narrow" panose="020B0606020202030204" pitchFamily="34" charset="0"/>
                <a:cs typeface="Arial" panose="020B0604020202020204" pitchFamily="34" charset="0"/>
              </a:rPr>
              <a:t>H</a:t>
            </a:r>
            <a:r>
              <a:rPr lang="en-GB" sz="2400" dirty="0" smtClean="0">
                <a:solidFill>
                  <a:srgbClr val="0070C0"/>
                </a:solidFill>
                <a:latin typeface="Arial Narrow" panose="020B0606020202030204" pitchFamily="34" charset="0"/>
                <a:cs typeface="Arial" panose="020B0604020202020204" pitchFamily="34" charset="0"/>
              </a:rPr>
              <a:t>ands</a:t>
            </a:r>
            <a:endParaRPr lang="en-GB" sz="2400" dirty="0">
              <a:solidFill>
                <a:srgbClr val="0070C0"/>
              </a:solidFill>
              <a:latin typeface="Arial Narrow" panose="020B0606020202030204" pitchFamily="34" charset="0"/>
              <a:cs typeface="Arial" panose="020B0604020202020204" pitchFamily="34" charset="0"/>
            </a:endParaRPr>
          </a:p>
        </p:txBody>
      </p:sp>
      <p:pic>
        <p:nvPicPr>
          <p:cNvPr id="1033"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b="28544"/>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7447329" y="970940"/>
            <a:ext cx="1721946" cy="5062924"/>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Hand </a:t>
            </a:r>
            <a:r>
              <a:rPr lang="en-GB" sz="1600" b="1" u="sng" dirty="0" smtClean="0">
                <a:solidFill>
                  <a:srgbClr val="0070C0"/>
                </a:solidFill>
                <a:latin typeface="Arial Narrow" panose="020B0606020202030204" pitchFamily="34" charset="0"/>
                <a:cs typeface="Arial" panose="020B0604020202020204" pitchFamily="34" charset="0"/>
              </a:rPr>
              <a:t>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r>
              <a:rPr lang="en-GB" sz="1100" dirty="0">
                <a:solidFill>
                  <a:schemeClr val="bg1">
                    <a:lumMod val="65000"/>
                  </a:schemeClr>
                </a:solidFill>
                <a:latin typeface="Arial Narrow" panose="020B0606020202030204" pitchFamily="34" charset="0"/>
                <a:cs typeface="Arial" panose="020B0604020202020204" pitchFamily="34" charset="0"/>
              </a:rPr>
              <a:t>Why Clean Matters</a:t>
            </a:r>
          </a:p>
          <a:p>
            <a:r>
              <a:rPr lang="en-GB" sz="1100" dirty="0">
                <a:solidFill>
                  <a:schemeClr val="bg1">
                    <a:lumMod val="65000"/>
                  </a:schemeClr>
                </a:solidFill>
                <a:latin typeface="Arial Narrow" panose="020B0606020202030204" pitchFamily="34" charset="0"/>
                <a:cs typeface="Arial" panose="020B0604020202020204" pitchFamily="34" charset="0"/>
              </a:rPr>
              <a:t>    </a:t>
            </a:r>
          </a:p>
          <a:p>
            <a:r>
              <a:rPr lang="en-GB" sz="1100" dirty="0">
                <a:solidFill>
                  <a:schemeClr val="bg1">
                    <a:lumMod val="65000"/>
                  </a:schemeClr>
                </a:solidFill>
                <a:latin typeface="Arial Narrow" panose="020B0606020202030204" pitchFamily="34" charset="0"/>
                <a:cs typeface="Arial" panose="020B0604020202020204" pitchFamily="34" charset="0"/>
              </a:rPr>
              <a:t>   Key Challenges</a:t>
            </a:r>
          </a:p>
          <a:p>
            <a:endParaRPr lang="en-GB" sz="11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   Nexa</a:t>
            </a:r>
          </a:p>
          <a:p>
            <a:r>
              <a:rPr lang="en-GB" sz="1000" dirty="0">
                <a:solidFill>
                  <a:srgbClr val="0070C0"/>
                </a:solidFill>
                <a:latin typeface="Arial Narrow" panose="020B0606020202030204" pitchFamily="34" charset="0"/>
                <a:cs typeface="Arial" panose="020B0604020202020204" pitchFamily="34" charset="0"/>
              </a:rPr>
              <a:t>   </a:t>
            </a:r>
            <a:endParaRPr lang="en-GB" sz="1100" b="1" u="sng"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   </a:t>
            </a:r>
            <a:r>
              <a:rPr lang="en-GB" sz="1100" dirty="0">
                <a:solidFill>
                  <a:srgbClr val="0070C0"/>
                </a:solidFill>
                <a:latin typeface="Arial Narrow" panose="020B0606020202030204" pitchFamily="34" charset="0"/>
                <a:cs typeface="Arial" panose="020B0604020202020204" pitchFamily="34" charset="0"/>
              </a:rPr>
              <a:t>Soaps &amp; </a:t>
            </a:r>
            <a:r>
              <a:rPr lang="en-GB" sz="1100" dirty="0" smtClean="0">
                <a:solidFill>
                  <a:srgbClr val="0070C0"/>
                </a:solidFill>
                <a:latin typeface="Arial Narrow" panose="020B0606020202030204" pitchFamily="34" charset="0"/>
                <a:cs typeface="Arial" panose="020B0604020202020204" pitchFamily="34" charset="0"/>
              </a:rPr>
              <a:t>Disinfectants</a:t>
            </a:r>
            <a:endParaRPr lang="en-GB" sz="1100" dirty="0">
              <a:solidFill>
                <a:srgbClr val="0070C0"/>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3" name="Isosceles Triangle 42"/>
          <p:cNvSpPr/>
          <p:nvPr/>
        </p:nvSpPr>
        <p:spPr>
          <a:xfrm rot="5400000">
            <a:off x="7450779" y="4648602"/>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4" name="Straight Connector 43"/>
          <p:cNvCxnSpPr>
            <a:stCxn id="43" idx="4"/>
          </p:cNvCxnSpPr>
          <p:nvPr/>
        </p:nvCxnSpPr>
        <p:spPr>
          <a:xfrm flipH="1" flipV="1">
            <a:off x="7447329" y="3634544"/>
            <a:ext cx="3313" cy="11249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5" name="TextBox 84">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87" name="TextBox 86">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92" name="TextBox 91">
            <a:hlinkClick r:id="rId16"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94" name="TextBox 93">
            <a:hlinkClick r:id="rId17" action="ppaction://hlinksldjump"/>
          </p:cNvPr>
          <p:cNvSpPr txBox="1"/>
          <p:nvPr/>
        </p:nvSpPr>
        <p:spPr>
          <a:xfrm>
            <a:off x="7465409" y="5013176"/>
            <a:ext cx="1672749" cy="584775"/>
          </a:xfrm>
          <a:prstGeom prst="rect">
            <a:avLst/>
          </a:prstGeom>
          <a:noFill/>
        </p:spPr>
        <p:txBody>
          <a:bodyPr wrap="square" rtlCol="0">
            <a:spAutoFit/>
          </a:bodyPr>
          <a:lstStyle/>
          <a:p>
            <a:endParaRPr lang="en-GB" sz="1600" dirty="0" smtClean="0"/>
          </a:p>
          <a:p>
            <a:endParaRPr lang="en-GB" sz="1600" dirty="0"/>
          </a:p>
        </p:txBody>
      </p:sp>
      <p:sp>
        <p:nvSpPr>
          <p:cNvPr id="95" name="TextBox 94">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96" name="Rectangle 95">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hlinkClick r:id="rId19" action="ppaction://hlinksldjump"/>
          </p:cNvPr>
          <p:cNvSpPr txBox="1"/>
          <p:nvPr/>
        </p:nvSpPr>
        <p:spPr>
          <a:xfrm>
            <a:off x="7548298" y="3968410"/>
            <a:ext cx="1148501" cy="150343"/>
          </a:xfrm>
          <a:prstGeom prst="rect">
            <a:avLst/>
          </a:prstGeom>
          <a:noFill/>
        </p:spPr>
        <p:txBody>
          <a:bodyPr wrap="square" rtlCol="0">
            <a:spAutoFit/>
          </a:bodyPr>
          <a:lstStyle/>
          <a:p>
            <a:endParaRPr lang="en-GB" sz="1100" dirty="0"/>
          </a:p>
        </p:txBody>
      </p:sp>
      <p:sp>
        <p:nvSpPr>
          <p:cNvPr id="62" name="TextBox 61">
            <a:hlinkClick r:id="rId16" action="ppaction://hlinksldjump"/>
          </p:cNvPr>
          <p:cNvSpPr txBox="1"/>
          <p:nvPr/>
        </p:nvSpPr>
        <p:spPr>
          <a:xfrm>
            <a:off x="7494207" y="3641302"/>
            <a:ext cx="1148501" cy="150343"/>
          </a:xfrm>
          <a:prstGeom prst="rect">
            <a:avLst/>
          </a:prstGeom>
          <a:noFill/>
        </p:spPr>
        <p:txBody>
          <a:bodyPr wrap="square" rtlCol="0">
            <a:spAutoFit/>
          </a:bodyPr>
          <a:lstStyle/>
          <a:p>
            <a:endParaRPr lang="en-GB" sz="1100" dirty="0"/>
          </a:p>
        </p:txBody>
      </p:sp>
      <p:sp>
        <p:nvSpPr>
          <p:cNvPr id="63" name="TextBox 62">
            <a:hlinkClick r:id="rId20" action="ppaction://hlinksldjump"/>
          </p:cNvPr>
          <p:cNvSpPr txBox="1"/>
          <p:nvPr/>
        </p:nvSpPr>
        <p:spPr>
          <a:xfrm>
            <a:off x="7584967" y="4313756"/>
            <a:ext cx="1148501" cy="150343"/>
          </a:xfrm>
          <a:prstGeom prst="rect">
            <a:avLst/>
          </a:prstGeom>
          <a:noFill/>
        </p:spPr>
        <p:txBody>
          <a:bodyPr wrap="square" rtlCol="0">
            <a:spAutoFit/>
          </a:bodyPr>
          <a:lstStyle/>
          <a:p>
            <a:endParaRPr lang="en-GB" sz="1100" dirty="0"/>
          </a:p>
        </p:txBody>
      </p:sp>
      <p:grpSp>
        <p:nvGrpSpPr>
          <p:cNvPr id="71" name="Group 70"/>
          <p:cNvGrpSpPr/>
          <p:nvPr/>
        </p:nvGrpSpPr>
        <p:grpSpPr>
          <a:xfrm>
            <a:off x="8419885" y="56486"/>
            <a:ext cx="650563" cy="308320"/>
            <a:chOff x="8352387" y="6708921"/>
            <a:chExt cx="730859" cy="346375"/>
          </a:xfrm>
        </p:grpSpPr>
        <p:pic>
          <p:nvPicPr>
            <p:cNvPr id="72"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 name="Rectangle 73">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utoShape 2"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0" name="Group 9"/>
          <p:cNvGrpSpPr/>
          <p:nvPr/>
        </p:nvGrpSpPr>
        <p:grpSpPr>
          <a:xfrm>
            <a:off x="307975" y="1581472"/>
            <a:ext cx="7072338" cy="4278269"/>
            <a:chOff x="307975" y="1581472"/>
            <a:chExt cx="7072338" cy="4278269"/>
          </a:xfrm>
        </p:grpSpPr>
        <p:grpSp>
          <p:nvGrpSpPr>
            <p:cNvPr id="12" name="Group 11"/>
            <p:cNvGrpSpPr/>
            <p:nvPr/>
          </p:nvGrpSpPr>
          <p:grpSpPr>
            <a:xfrm>
              <a:off x="307975" y="1581472"/>
              <a:ext cx="7072338" cy="4278269"/>
              <a:chOff x="307975" y="1581472"/>
              <a:chExt cx="7072338" cy="4278269"/>
            </a:xfrm>
          </p:grpSpPr>
          <p:grpSp>
            <p:nvGrpSpPr>
              <p:cNvPr id="22" name="Group 21"/>
              <p:cNvGrpSpPr/>
              <p:nvPr/>
            </p:nvGrpSpPr>
            <p:grpSpPr>
              <a:xfrm>
                <a:off x="307975" y="1581472"/>
                <a:ext cx="7072338" cy="4278269"/>
                <a:chOff x="307975" y="1581472"/>
                <a:chExt cx="7072338" cy="4278269"/>
              </a:xfrm>
            </p:grpSpPr>
            <p:pic>
              <p:nvPicPr>
                <p:cNvPr id="45" name="Picture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7975" y="1581472"/>
                  <a:ext cx="7072338" cy="42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Content Placeholder 4"/>
                <p:cNvSpPr txBox="1">
                  <a:spLocks/>
                </p:cNvSpPr>
                <p:nvPr/>
              </p:nvSpPr>
              <p:spPr bwMode="auto">
                <a:xfrm>
                  <a:off x="611105"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Hand Soap</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5" name="Straight Connector 54"/>
                <p:cNvCxnSpPr/>
                <p:nvPr/>
              </p:nvCxnSpPr>
              <p:spPr>
                <a:xfrm>
                  <a:off x="640881"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119478" y="1960845"/>
                  <a:ext cx="1652322" cy="2862322"/>
                </a:xfrm>
                <a:prstGeom prst="rect">
                  <a:avLst/>
                </a:prstGeom>
              </p:spPr>
              <p:txBody>
                <a:bodyPr wrap="square">
                  <a:spAutoFit/>
                </a:bodyPr>
                <a:lstStyle/>
                <a:p>
                  <a:r>
                    <a:rPr lang="en-GB" sz="800" b="1" dirty="0">
                      <a:solidFill>
                        <a:schemeClr val="bg1"/>
                      </a:solidFill>
                      <a:latin typeface="Arial Narrow" panose="020B0606020202030204" pitchFamily="34" charset="0"/>
                    </a:rPr>
                    <a:t>EPICARE 1 </a:t>
                  </a:r>
                  <a:r>
                    <a:rPr lang="en-GB" sz="800" dirty="0">
                      <a:solidFill>
                        <a:schemeClr val="bg1"/>
                      </a:solidFill>
                      <a:latin typeface="Arial Narrow" panose="020B0606020202030204" pitchFamily="34" charset="0"/>
                    </a:rPr>
                    <a:t>Hand soap with perfume and dye.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12 </a:t>
                  </a:r>
                  <a:r>
                    <a:rPr lang="en-GB" sz="800" dirty="0">
                      <a:solidFill>
                        <a:schemeClr val="bg1"/>
                      </a:solidFill>
                      <a:latin typeface="Arial Narrow" panose="020B0606020202030204" pitchFamily="34" charset="0"/>
                    </a:rPr>
                    <a:t>x 500ml </a:t>
                  </a:r>
                  <a:r>
                    <a:rPr lang="en-GB" sz="800" dirty="0" smtClean="0">
                      <a:solidFill>
                        <a:schemeClr val="bg1"/>
                      </a:solidFill>
                      <a:latin typeface="Arial Narrow" panose="020B0606020202030204" pitchFamily="34" charset="0"/>
                    </a:rPr>
                    <a:t>902545, 3 </a:t>
                  </a:r>
                  <a:r>
                    <a:rPr lang="en-GB" sz="800" dirty="0">
                      <a:solidFill>
                        <a:schemeClr val="bg1"/>
                      </a:solidFill>
                      <a:latin typeface="Arial Narrow" panose="020B0606020202030204" pitchFamily="34" charset="0"/>
                    </a:rPr>
                    <a:t>x 5L </a:t>
                  </a:r>
                  <a:r>
                    <a:rPr lang="en-GB" sz="800" dirty="0" smtClean="0">
                      <a:solidFill>
                        <a:schemeClr val="bg1"/>
                      </a:solidFill>
                      <a:latin typeface="Arial Narrow" panose="020B0606020202030204" pitchFamily="34" charset="0"/>
                    </a:rPr>
                    <a:t>900301</a:t>
                  </a:r>
                  <a:endParaRPr lang="en-GB" sz="400" dirty="0" smtClean="0">
                    <a:solidFill>
                      <a:schemeClr val="bg1"/>
                    </a:solidFill>
                    <a:latin typeface="Arial Narrow" panose="020B0606020202030204" pitchFamily="34" charset="0"/>
                  </a:endParaRPr>
                </a:p>
                <a:p>
                  <a:endParaRPr lang="en-GB" sz="4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endParaRPr lang="en-GB" sz="3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EPICARE 3 </a:t>
                  </a:r>
                  <a:r>
                    <a:rPr lang="en-GB" sz="800" dirty="0" smtClean="0">
                      <a:solidFill>
                        <a:schemeClr val="bg1"/>
                      </a:solidFill>
                      <a:latin typeface="Arial Narrow" panose="020B0606020202030204" pitchFamily="34" charset="0"/>
                    </a:rPr>
                    <a:t>Hygienic hand </a:t>
                  </a:r>
                  <a:r>
                    <a:rPr lang="en-GB" sz="800" dirty="0">
                      <a:solidFill>
                        <a:schemeClr val="bg1"/>
                      </a:solidFill>
                      <a:latin typeface="Arial Narrow" panose="020B0606020202030204" pitchFamily="34" charset="0"/>
                    </a:rPr>
                    <a:t>soap </a:t>
                  </a:r>
                  <a:r>
                    <a:rPr lang="en-GB" sz="800" dirty="0" smtClean="0">
                      <a:solidFill>
                        <a:schemeClr val="bg1"/>
                      </a:solidFill>
                      <a:latin typeface="Arial Narrow" panose="020B0606020202030204" pitchFamily="34" charset="0"/>
                    </a:rPr>
                    <a:t>without </a:t>
                  </a:r>
                  <a:r>
                    <a:rPr lang="en-GB" sz="800" dirty="0">
                      <a:solidFill>
                        <a:schemeClr val="bg1"/>
                      </a:solidFill>
                      <a:latin typeface="Arial Narrow" panose="020B0606020202030204" pitchFamily="34" charset="0"/>
                    </a:rPr>
                    <a:t>perfume and </a:t>
                  </a:r>
                  <a:r>
                    <a:rPr lang="en-GB" sz="800" dirty="0" smtClean="0">
                      <a:solidFill>
                        <a:schemeClr val="bg1"/>
                      </a:solidFill>
                      <a:latin typeface="Arial Narrow" panose="020B0606020202030204" pitchFamily="34" charset="0"/>
                    </a:rPr>
                    <a:t>dye, ideal for </a:t>
                  </a:r>
                  <a:r>
                    <a:rPr lang="en-GB" sz="800" dirty="0">
                      <a:solidFill>
                        <a:schemeClr val="bg1"/>
                      </a:solidFill>
                      <a:latin typeface="Arial Narrow" panose="020B0606020202030204" pitchFamily="34" charset="0"/>
                    </a:rPr>
                    <a:t>food processing areas </a:t>
                  </a:r>
                  <a:r>
                    <a:rPr lang="en-GB" sz="800" dirty="0" smtClean="0">
                      <a:solidFill>
                        <a:schemeClr val="bg1"/>
                      </a:solidFill>
                      <a:latin typeface="Arial Narrow" panose="020B0606020202030204" pitchFamily="34" charset="0"/>
                    </a:rPr>
                    <a:t>12 x 500 ml 9063800, 3 x 5L  9063840</a:t>
                  </a:r>
                  <a:endParaRPr lang="en-GB" sz="800" dirty="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t>	</a:t>
                  </a:r>
                </a:p>
                <a:p>
                  <a:endParaRPr lang="en-GB" sz="800" b="1" dirty="0" smtClean="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EPICARE </a:t>
                  </a:r>
                  <a:r>
                    <a:rPr lang="en-GB" sz="800" b="1" dirty="0">
                      <a:solidFill>
                        <a:schemeClr val="bg1"/>
                      </a:solidFill>
                      <a:latin typeface="Arial Narrow" panose="020B0606020202030204" pitchFamily="34" charset="0"/>
                    </a:rPr>
                    <a:t>5C </a:t>
                  </a:r>
                  <a:r>
                    <a:rPr lang="en-GB" sz="800" dirty="0">
                      <a:solidFill>
                        <a:schemeClr val="bg1"/>
                      </a:solidFill>
                      <a:latin typeface="Arial Narrow" panose="020B0606020202030204" pitchFamily="34" charset="0"/>
                    </a:rPr>
                    <a:t>Triclosan-Free, antimicrobial hand soap </a:t>
                  </a:r>
                  <a:r>
                    <a:rPr lang="en-GB" sz="800" dirty="0" smtClean="0">
                      <a:solidFill>
                        <a:schemeClr val="bg1"/>
                      </a:solidFill>
                      <a:latin typeface="Arial Narrow" panose="020B0606020202030204" pitchFamily="34" charset="0"/>
                    </a:rPr>
                    <a:t>for processing areas without </a:t>
                  </a:r>
                  <a:r>
                    <a:rPr lang="en-GB" sz="800" dirty="0">
                      <a:solidFill>
                        <a:schemeClr val="bg1"/>
                      </a:solidFill>
                      <a:latin typeface="Arial Narrow" panose="020B0606020202030204" pitchFamily="34" charset="0"/>
                    </a:rPr>
                    <a:t>perfume and dye. </a:t>
                  </a:r>
                </a:p>
                <a:p>
                  <a:r>
                    <a:rPr lang="en-GB" sz="800" dirty="0">
                      <a:solidFill>
                        <a:schemeClr val="bg1"/>
                      </a:solidFill>
                      <a:latin typeface="Arial Narrow" panose="020B0606020202030204" pitchFamily="34" charset="0"/>
                    </a:rPr>
                    <a:t>6 x 500ml </a:t>
                  </a:r>
                  <a:r>
                    <a:rPr lang="en-GB" sz="800" dirty="0" smtClean="0">
                      <a:solidFill>
                        <a:schemeClr val="bg1"/>
                      </a:solidFill>
                      <a:latin typeface="Arial Narrow" panose="020B0606020202030204" pitchFamily="34" charset="0"/>
                    </a:rPr>
                    <a:t>9080630 ,  </a:t>
                  </a:r>
                  <a:r>
                    <a:rPr lang="en-GB" sz="800" dirty="0">
                      <a:solidFill>
                        <a:schemeClr val="bg1"/>
                      </a:solidFill>
                      <a:latin typeface="Arial Narrow" panose="020B0606020202030204" pitchFamily="34" charset="0"/>
                    </a:rPr>
                    <a:t>2 x 5L 9080690 </a:t>
                  </a:r>
                  <a:r>
                    <a:rPr lang="en-GB" sz="800" dirty="0"/>
                    <a:t>	</a:t>
                  </a:r>
                </a:p>
                <a:p>
                  <a:endParaRPr lang="en-GB" sz="800" b="1" dirty="0" smtClean="0">
                    <a:solidFill>
                      <a:schemeClr val="bg1"/>
                    </a:solidFill>
                    <a:latin typeface="Arial Narrow" panose="020B0606020202030204" pitchFamily="34" charset="0"/>
                  </a:endParaRPr>
                </a:p>
                <a:p>
                  <a:r>
                    <a:rPr lang="en-GB" sz="800" dirty="0"/>
                    <a:t>	</a:t>
                  </a:r>
                </a:p>
                <a:p>
                  <a:r>
                    <a:rPr lang="en-GB" sz="800" dirty="0"/>
                    <a:t>	</a:t>
                  </a:r>
                </a:p>
                <a:p>
                  <a:r>
                    <a:rPr lang="en-GB" sz="800" dirty="0">
                      <a:solidFill>
                        <a:schemeClr val="bg1"/>
                      </a:solidFill>
                      <a:latin typeface="Arial Narrow" panose="020B0606020202030204" pitchFamily="34" charset="0"/>
                    </a:rPr>
                    <a:t>	</a:t>
                  </a:r>
                </a:p>
              </p:txBody>
            </p:sp>
            <p:sp>
              <p:nvSpPr>
                <p:cNvPr id="64" name="Content Placeholder 4"/>
                <p:cNvSpPr txBox="1">
                  <a:spLocks/>
                </p:cNvSpPr>
                <p:nvPr/>
              </p:nvSpPr>
              <p:spPr bwMode="auto">
                <a:xfrm>
                  <a:off x="3059832"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Hand Disinfectant</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66" name="Straight Connector 65"/>
                <p:cNvCxnSpPr/>
                <p:nvPr/>
              </p:nvCxnSpPr>
              <p:spPr>
                <a:xfrm>
                  <a:off x="3089608"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515189" y="1941904"/>
                  <a:ext cx="1658893" cy="3170099"/>
                </a:xfrm>
                <a:prstGeom prst="rect">
                  <a:avLst/>
                </a:prstGeom>
              </p:spPr>
              <p:txBody>
                <a:bodyPr wrap="square">
                  <a:spAutoFit/>
                </a:bodyPr>
                <a:lstStyle/>
                <a:p>
                  <a:r>
                    <a:rPr lang="en-GB" sz="800" b="1" dirty="0" smtClean="0">
                      <a:solidFill>
                        <a:schemeClr val="bg1"/>
                      </a:solidFill>
                      <a:latin typeface="Arial Narrow" panose="020B0606020202030204" pitchFamily="34" charset="0"/>
                    </a:rPr>
                    <a:t>SPIRIGEL COMPLETE </a:t>
                  </a:r>
                  <a:r>
                    <a:rPr lang="en-GB" sz="800" dirty="0">
                      <a:solidFill>
                        <a:schemeClr val="bg1"/>
                      </a:solidFill>
                      <a:latin typeface="Arial Narrow" panose="020B0606020202030204" pitchFamily="34" charset="0"/>
                    </a:rPr>
                    <a:t>Hand disinfectant for food processing areas without perfume and dye.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Includes pump 12 </a:t>
                  </a:r>
                  <a:r>
                    <a:rPr lang="en-GB" sz="800" dirty="0">
                      <a:solidFill>
                        <a:schemeClr val="bg1"/>
                      </a:solidFill>
                      <a:latin typeface="Arial Narrow" panose="020B0606020202030204" pitchFamily="34" charset="0"/>
                    </a:rPr>
                    <a:t>x 500ml </a:t>
                  </a:r>
                  <a:r>
                    <a:rPr lang="en-GB" sz="800" dirty="0" smtClean="0">
                      <a:solidFill>
                        <a:schemeClr val="bg1"/>
                      </a:solidFill>
                      <a:latin typeface="Arial Narrow" panose="020B0606020202030204" pitchFamily="34" charset="0"/>
                    </a:rPr>
                    <a:t>3077760</a:t>
                  </a:r>
                </a:p>
                <a:p>
                  <a:r>
                    <a:rPr lang="en-GB" sz="800" dirty="0" smtClean="0">
                      <a:solidFill>
                        <a:schemeClr val="bg1"/>
                      </a:solidFill>
                      <a:latin typeface="Arial Narrow" panose="020B0606020202030204" pitchFamily="34" charset="0"/>
                    </a:rPr>
                    <a:t>Available in pouch 6 x 800ml 3077820</a:t>
                  </a:r>
                </a:p>
                <a:p>
                  <a:r>
                    <a:rPr lang="en-GB" sz="800" dirty="0">
                      <a:solidFill>
                        <a:schemeClr val="bg1"/>
                      </a:solidFill>
                    </a:rPr>
                    <a:t>	</a:t>
                  </a:r>
                  <a:endParaRPr lang="en-GB" sz="800" dirty="0" smtClean="0">
                    <a:solidFill>
                      <a:schemeClr val="bg1"/>
                    </a:solidFill>
                  </a:endParaRPr>
                </a:p>
                <a:p>
                  <a:endParaRPr lang="en-GB" sz="800" dirty="0">
                    <a:solidFill>
                      <a:schemeClr val="bg1"/>
                    </a:solidFill>
                  </a:endParaRPr>
                </a:p>
                <a:p>
                  <a:endParaRPr lang="en-GB" sz="800" dirty="0">
                    <a:solidFill>
                      <a:schemeClr val="bg1"/>
                    </a:solidFill>
                  </a:endParaRPr>
                </a:p>
                <a:p>
                  <a:endParaRPr lang="en-GB" sz="800" b="1" dirty="0">
                    <a:solidFill>
                      <a:schemeClr val="bg1"/>
                    </a:solidFill>
                    <a:latin typeface="Arial Narrow" panose="020B0606020202030204" pitchFamily="34" charset="0"/>
                  </a:endParaRPr>
                </a:p>
                <a:p>
                  <a:endParaRPr lang="en-GB" sz="800" b="1"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EPICARE </a:t>
                  </a:r>
                  <a:r>
                    <a:rPr lang="en-GB" sz="800" dirty="0">
                      <a:solidFill>
                        <a:schemeClr val="bg1"/>
                      </a:solidFill>
                      <a:latin typeface="Arial Narrow" panose="020B0606020202030204" pitchFamily="34" charset="0"/>
                    </a:rPr>
                    <a:t>7 Skin care lotion without perfume. </a:t>
                  </a:r>
                </a:p>
                <a:p>
                  <a:r>
                    <a:rPr lang="en-GB" sz="800" dirty="0">
                      <a:solidFill>
                        <a:schemeClr val="bg1"/>
                      </a:solidFill>
                      <a:latin typeface="Arial Narrow" panose="020B0606020202030204" pitchFamily="34" charset="0"/>
                    </a:rPr>
                    <a:t>12 x 500ml </a:t>
                  </a:r>
                  <a:r>
                    <a:rPr lang="en-GB" sz="800" dirty="0" smtClean="0">
                      <a:solidFill>
                        <a:schemeClr val="bg1"/>
                      </a:solidFill>
                      <a:latin typeface="Arial Narrow" panose="020B0606020202030204" pitchFamily="34" charset="0"/>
                    </a:rPr>
                    <a:t>9025570</a:t>
                  </a:r>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smtClean="0">
                      <a:solidFill>
                        <a:schemeClr val="bg1"/>
                      </a:solidFill>
                      <a:latin typeface="Arial Narrow" panose="020B0606020202030204" pitchFamily="34" charset="0"/>
                    </a:rPr>
                    <a:t>EPICARE </a:t>
                  </a:r>
                  <a:r>
                    <a:rPr lang="en-GB" sz="800" dirty="0">
                      <a:solidFill>
                        <a:schemeClr val="bg1"/>
                      </a:solidFill>
                      <a:latin typeface="Arial Narrow" panose="020B0606020202030204" pitchFamily="34" charset="0"/>
                    </a:rPr>
                    <a:t>HAND PROTECT Hand protection cream without perfume. </a:t>
                  </a:r>
                </a:p>
                <a:p>
                  <a:r>
                    <a:rPr lang="en-GB" sz="800" dirty="0">
                      <a:solidFill>
                        <a:schemeClr val="bg1"/>
                      </a:solidFill>
                      <a:latin typeface="Arial Narrow" panose="020B0606020202030204" pitchFamily="34" charset="0"/>
                    </a:rPr>
                    <a:t>6 x 500ml 9047670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grpSp>
          <p:sp>
            <p:nvSpPr>
              <p:cNvPr id="65" name="Content Placeholder 4"/>
              <p:cNvSpPr txBox="1">
                <a:spLocks/>
              </p:cNvSpPr>
              <p:nvPr/>
            </p:nvSpPr>
            <p:spPr bwMode="auto">
              <a:xfrm>
                <a:off x="635225" y="3199502"/>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Antimicrobial Hand Soap</a:t>
                </a:r>
                <a:endParaRPr lang="en-US" sz="1200" b="1" dirty="0" smtClean="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0" name="Straight Connector 69"/>
              <p:cNvCxnSpPr/>
              <p:nvPr/>
            </p:nvCxnSpPr>
            <p:spPr>
              <a:xfrm>
                <a:off x="665001" y="3472536"/>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0102" y="3654140"/>
                <a:ext cx="495843" cy="49584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5" name="Content Placeholder 4"/>
              <p:cNvSpPr txBox="1">
                <a:spLocks/>
              </p:cNvSpPr>
              <p:nvPr/>
            </p:nvSpPr>
            <p:spPr bwMode="auto">
              <a:xfrm>
                <a:off x="3068825" y="2649537"/>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Hand Lotion</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6" name="Straight Connector 75"/>
              <p:cNvCxnSpPr/>
              <p:nvPr/>
            </p:nvCxnSpPr>
            <p:spPr>
              <a:xfrm>
                <a:off x="3098601" y="2922571"/>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102" name="Picture 6"/>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089608" y="3156785"/>
                <a:ext cx="448434" cy="44843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8" name="Content Placeholder 4"/>
              <p:cNvSpPr txBox="1">
                <a:spLocks/>
              </p:cNvSpPr>
              <p:nvPr/>
            </p:nvSpPr>
            <p:spPr bwMode="auto">
              <a:xfrm>
                <a:off x="5351632" y="1607831"/>
                <a:ext cx="1904427" cy="38774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Dispensers</a:t>
                </a:r>
                <a:endParaRPr lang="en-US" sz="1200" b="1"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9" name="Straight Connector 78"/>
              <p:cNvCxnSpPr/>
              <p:nvPr/>
            </p:nvCxnSpPr>
            <p:spPr>
              <a:xfrm>
                <a:off x="5381408" y="1880865"/>
                <a:ext cx="1844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819443" y="1981579"/>
                <a:ext cx="1560867" cy="2308324"/>
              </a:xfrm>
              <a:prstGeom prst="rect">
                <a:avLst/>
              </a:prstGeom>
            </p:spPr>
            <p:txBody>
              <a:bodyPr wrap="square">
                <a:spAutoFit/>
              </a:bodyPr>
              <a:lstStyle/>
              <a:p>
                <a:r>
                  <a:rPr lang="en-GB" sz="800" b="1" dirty="0">
                    <a:solidFill>
                      <a:schemeClr val="bg1"/>
                    </a:solidFill>
                    <a:latin typeface="Arial Narrow" panose="020B0606020202030204" pitchFamily="34" charset="0"/>
                  </a:rPr>
                  <a:t>MAXIMUM 2 </a:t>
                </a:r>
                <a:r>
                  <a:rPr lang="en-GB" sz="800" dirty="0">
                    <a:solidFill>
                      <a:schemeClr val="bg1"/>
                    </a:solidFill>
                    <a:latin typeface="Arial Narrow" panose="020B0606020202030204" pitchFamily="34" charset="0"/>
                  </a:rPr>
                  <a:t>For </a:t>
                </a:r>
                <a:r>
                  <a:rPr lang="en-GB" sz="800" dirty="0" smtClean="0">
                    <a:solidFill>
                      <a:schemeClr val="bg1"/>
                    </a:solidFill>
                    <a:latin typeface="Arial Narrow" panose="020B0606020202030204" pitchFamily="34" charset="0"/>
                  </a:rPr>
                  <a:t>all </a:t>
                </a:r>
                <a:r>
                  <a:rPr lang="en-GB" sz="800" dirty="0" err="1" smtClean="0">
                    <a:solidFill>
                      <a:schemeClr val="bg1"/>
                    </a:solidFill>
                    <a:latin typeface="Arial Narrow" panose="020B0606020202030204" pitchFamily="34" charset="0"/>
                  </a:rPr>
                  <a:t>Epicare</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liquid products with a 500ml bottle. </a:t>
                </a:r>
                <a:endParaRPr lang="en-GB" sz="800" dirty="0" smtClean="0">
                  <a:solidFill>
                    <a:schemeClr val="bg1"/>
                  </a:solidFill>
                  <a:latin typeface="Arial Narrow" panose="020B0606020202030204" pitchFamily="34" charset="0"/>
                </a:endParaRPr>
              </a:p>
              <a:p>
                <a:r>
                  <a:rPr lang="en-GB" sz="800" dirty="0" smtClean="0">
                    <a:solidFill>
                      <a:schemeClr val="bg1"/>
                    </a:solidFill>
                    <a:latin typeface="Arial Narrow" panose="020B0606020202030204" pitchFamily="34" charset="0"/>
                  </a:rPr>
                  <a:t>1 </a:t>
                </a:r>
                <a:r>
                  <a:rPr lang="en-GB" sz="800" dirty="0">
                    <a:solidFill>
                      <a:schemeClr val="bg1"/>
                    </a:solidFill>
                    <a:latin typeface="Arial Narrow" panose="020B0606020202030204" pitchFamily="34" charset="0"/>
                  </a:rPr>
                  <a:t>x 1 </a:t>
                </a:r>
                <a:r>
                  <a:rPr lang="en-GB" sz="800" dirty="0" smtClean="0">
                    <a:solidFill>
                      <a:schemeClr val="bg1"/>
                    </a:solidFill>
                    <a:latin typeface="Arial Narrow" panose="020B0606020202030204" pitchFamily="34" charset="0"/>
                  </a:rPr>
                  <a:t>6891</a:t>
                </a:r>
                <a:r>
                  <a:rPr lang="en-GB" sz="800" dirty="0">
                    <a:solidFill>
                      <a:schemeClr val="bg1"/>
                    </a:solidFill>
                    <a:latin typeface="Arial Narrow" panose="020B0606020202030204" pitchFamily="34" charset="0"/>
                  </a:rPr>
                  <a:t>	</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endParaRPr lang="en-GB" sz="800" dirty="0">
                  <a:solidFill>
                    <a:schemeClr val="bg1"/>
                  </a:solidFill>
                  <a:latin typeface="Arial Narrow" panose="020B0606020202030204" pitchFamily="34" charset="0"/>
                </a:endParaRPr>
              </a:p>
              <a:p>
                <a:r>
                  <a:rPr lang="en-GB" sz="800" b="1" dirty="0" smtClean="0">
                    <a:solidFill>
                      <a:schemeClr val="bg1"/>
                    </a:solidFill>
                    <a:latin typeface="Arial Narrow" panose="020B0606020202030204" pitchFamily="34" charset="0"/>
                  </a:rPr>
                  <a:t>BRIGHTWELL  </a:t>
                </a:r>
                <a:r>
                  <a:rPr lang="en-GB" sz="800" dirty="0" smtClean="0">
                    <a:solidFill>
                      <a:schemeClr val="bg1"/>
                    </a:solidFill>
                    <a:latin typeface="Arial Narrow" panose="020B0606020202030204" pitchFamily="34" charset="0"/>
                  </a:rPr>
                  <a:t>Dispenser</a:t>
                </a:r>
              </a:p>
              <a:p>
                <a:r>
                  <a:rPr lang="en-GB" sz="800" dirty="0" smtClean="0">
                    <a:solidFill>
                      <a:schemeClr val="bg1"/>
                    </a:solidFill>
                    <a:latin typeface="Arial Narrow" panose="020B0606020202030204" pitchFamily="34" charset="0"/>
                  </a:rPr>
                  <a:t>suitable for 5L products.</a:t>
                </a:r>
              </a:p>
              <a:p>
                <a:r>
                  <a:rPr lang="en-GB" sz="800" dirty="0">
                    <a:solidFill>
                      <a:schemeClr val="bg1"/>
                    </a:solidFill>
                    <a:latin typeface="Arial Narrow" panose="020B0606020202030204" pitchFamily="34" charset="0"/>
                  </a:rPr>
                  <a:t>1x1 9900-1021</a:t>
                </a:r>
                <a:endParaRPr lang="en-GB" sz="800" dirty="0" smtClean="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a:p>
                <a:r>
                  <a:rPr lang="en-GB" sz="800" dirty="0"/>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r>
                  <a:rPr lang="en-GB" sz="800" dirty="0">
                    <a:solidFill>
                      <a:schemeClr val="bg1"/>
                    </a:solidFill>
                    <a:latin typeface="Arial Narrow" panose="020B0606020202030204" pitchFamily="34" charset="0"/>
                  </a:rPr>
                  <a:t>	</a:t>
                </a:r>
              </a:p>
              <a:p>
                <a:endParaRPr lang="en-GB" sz="800" dirty="0">
                  <a:solidFill>
                    <a:schemeClr val="bg1"/>
                  </a:solidFill>
                  <a:latin typeface="Arial Narrow" panose="020B0606020202030204" pitchFamily="34" charset="0"/>
                </a:endParaRPr>
              </a:p>
              <a:p>
                <a:endParaRPr lang="en-GB" sz="800" dirty="0" smtClean="0">
                  <a:solidFill>
                    <a:schemeClr val="bg1"/>
                  </a:solidFill>
                  <a:latin typeface="Arial Narrow" panose="020B0606020202030204" pitchFamily="34" charset="0"/>
                </a:endParaRPr>
              </a:p>
            </p:txBody>
          </p:sp>
          <p:pic>
            <p:nvPicPr>
              <p:cNvPr id="4106" name="Picture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63527" y="1976408"/>
                <a:ext cx="469216" cy="5161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65396" y="2615616"/>
                <a:ext cx="469216" cy="5161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81" name="Picture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68825" y="2014765"/>
                <a:ext cx="469216" cy="51613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16024" y="2019024"/>
              <a:ext cx="457409" cy="45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16024" y="2565458"/>
              <a:ext cx="454476" cy="45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80599" y="3763644"/>
              <a:ext cx="457444" cy="457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7" name="Rectangle 76"/>
          <p:cNvSpPr/>
          <p:nvPr/>
        </p:nvSpPr>
        <p:spPr>
          <a:xfrm>
            <a:off x="2808310" y="6674473"/>
            <a:ext cx="4572000" cy="215444"/>
          </a:xfrm>
          <a:prstGeom prst="rect">
            <a:avLst/>
          </a:prstGeom>
        </p:spPr>
        <p:txBody>
          <a:bodyPr>
            <a:spAutoFit/>
          </a:bodyPr>
          <a:lstStyle/>
          <a:p>
            <a:pPr algn="r"/>
            <a:r>
              <a:rPr lang="en-GB" sz="800" dirty="0">
                <a:latin typeface="Arial Narrow" panose="020B0606020202030204" pitchFamily="34" charset="0"/>
              </a:rPr>
              <a:t>Use biocides safely. Always read the label and product information before use.</a:t>
            </a:r>
          </a:p>
        </p:txBody>
      </p:sp>
      <p:pic>
        <p:nvPicPr>
          <p:cNvPr id="5" name="Picture 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182047" y="2019024"/>
            <a:ext cx="268951" cy="509024"/>
          </a:xfrm>
          <a:prstGeom prst="rect">
            <a:avLst/>
          </a:prstGeom>
        </p:spPr>
      </p:pic>
      <p:pic>
        <p:nvPicPr>
          <p:cNvPr id="82" name="Picture 81" descr="C:\Users\Gary &amp; Gemma\Pictures\needs sorting 1\DSCN6061.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9134" l="9898" r="89420"/>
                    </a14:imgEffect>
                  </a14:imgLayer>
                </a14:imgProps>
              </a:ext>
            </a:extLst>
          </a:blip>
          <a:srcRect/>
          <a:stretch>
            <a:fillRect/>
          </a:stretch>
        </p:blipFill>
        <p:spPr bwMode="auto">
          <a:xfrm>
            <a:off x="5425463" y="2646279"/>
            <a:ext cx="437102" cy="444716"/>
          </a:xfrm>
          <a:prstGeom prst="rect">
            <a:avLst/>
          </a:prstGeom>
          <a:noFill/>
          <a:ln w="9525">
            <a:noFill/>
            <a:miter lim="800000"/>
            <a:headEnd/>
            <a:tailEnd/>
          </a:ln>
        </p:spPr>
      </p:pic>
    </p:spTree>
    <p:extLst>
      <p:ext uri="{BB962C8B-B14F-4D97-AF65-F5344CB8AC3E}">
        <p14:creationId xmlns:p14="http://schemas.microsoft.com/office/powerpoint/2010/main" val="3451762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Wine Glass on Top of Table Near Silverwa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0136" y="867923"/>
            <a:ext cx="10828876" cy="66655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6" y="553709"/>
            <a:ext cx="10853239"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8544"/>
          <a:stretch/>
        </p:blipFill>
        <p:spPr bwMode="auto">
          <a:xfrm>
            <a:off x="7380311" y="460704"/>
            <a:ext cx="1769143" cy="707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69" name="Rectangle 7168"/>
          <p:cNvSpPr/>
          <p:nvPr/>
        </p:nvSpPr>
        <p:spPr>
          <a:xfrm>
            <a:off x="277072" y="2159650"/>
            <a:ext cx="5375048" cy="1169551"/>
          </a:xfrm>
          <a:prstGeom prst="rect">
            <a:avLst/>
          </a:prstGeom>
        </p:spPr>
        <p:txBody>
          <a:bodyPr wrap="square">
            <a:spAutoFit/>
          </a:bodyPr>
          <a:lstStyle/>
          <a:p>
            <a:r>
              <a:rPr lang="en-GB" sz="1400" dirty="0" smtClean="0">
                <a:solidFill>
                  <a:srgbClr val="0070C0"/>
                </a:solidFill>
                <a:latin typeface="Arial Narrow" panose="020B0606020202030204" pitchFamily="34" charset="0"/>
              </a:rPr>
              <a:t>Your </a:t>
            </a:r>
            <a:r>
              <a:rPr lang="en-GB" sz="1400" dirty="0">
                <a:solidFill>
                  <a:srgbClr val="0070C0"/>
                </a:solidFill>
                <a:latin typeface="Arial Narrow" panose="020B0606020202030204" pitchFamily="34" charset="0"/>
              </a:rPr>
              <a:t>Ecolab representative provides regular, onsite service and hands-on support. From routine maintenance and training challenges, to optimising your procedures and minimising energy and water costs, your Territory Manager is your go-to source for all cleaning and hygiene solutions.</a:t>
            </a:r>
          </a:p>
          <a:p>
            <a:endParaRPr lang="en-GB" sz="1400" dirty="0">
              <a:solidFill>
                <a:srgbClr val="0070C0"/>
              </a:solidFill>
              <a:latin typeface="Arial Narrow" panose="020B0606020202030204" pitchFamily="34" charset="0"/>
            </a:endParaRPr>
          </a:p>
        </p:txBody>
      </p:sp>
      <p:cxnSp>
        <p:nvCxnSpPr>
          <p:cNvPr id="66" name="Straight Connector 65"/>
          <p:cNvCxnSpPr/>
          <p:nvPr/>
        </p:nvCxnSpPr>
        <p:spPr>
          <a:xfrm>
            <a:off x="285360" y="21328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85360" y="1701145"/>
            <a:ext cx="2719014" cy="461665"/>
          </a:xfrm>
          <a:prstGeom prst="rect">
            <a:avLst/>
          </a:prstGeom>
          <a:noFill/>
        </p:spPr>
        <p:txBody>
          <a:bodyPr wrap="none" rtlCol="0">
            <a:spAutoFit/>
          </a:bodyPr>
          <a:lstStyle/>
          <a:p>
            <a:r>
              <a:rPr lang="en-GB" sz="2400" dirty="0" smtClean="0">
                <a:solidFill>
                  <a:srgbClr val="0070C0"/>
                </a:solidFill>
                <a:latin typeface="Arial Narrow" panose="020B0606020202030204" pitchFamily="34" charset="0"/>
                <a:cs typeface="Arial" panose="020B0604020202020204" pitchFamily="34" charset="0"/>
              </a:rPr>
              <a:t>Onsite Local Expertise</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69" name="TextBox 68"/>
          <p:cNvSpPr txBox="1"/>
          <p:nvPr/>
        </p:nvSpPr>
        <p:spPr>
          <a:xfrm>
            <a:off x="7447329" y="970940"/>
            <a:ext cx="1721946" cy="3877985"/>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Hand 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smtClean="0">
                <a:solidFill>
                  <a:srgbClr val="0070C0"/>
                </a:solidFill>
                <a:latin typeface="Arial Narrow" panose="020B0606020202030204" pitchFamily="34" charset="0"/>
                <a:cs typeface="Arial" panose="020B0604020202020204" pitchFamily="34" charset="0"/>
              </a:rPr>
              <a:t>   </a:t>
            </a:r>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Service Personally </a:t>
            </a:r>
          </a:p>
          <a:p>
            <a:r>
              <a:rPr lang="en-GB" sz="1600" b="1" u="sng" dirty="0" smtClean="0">
                <a:solidFill>
                  <a:srgbClr val="0070C0"/>
                </a:solidFill>
                <a:latin typeface="Arial Narrow" panose="020B0606020202030204" pitchFamily="34" charset="0"/>
                <a:cs typeface="Arial" panose="020B0604020202020204" pitchFamily="34" charset="0"/>
              </a:rPr>
              <a:t>Delivered</a:t>
            </a: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9637" y="1037847"/>
            <a:ext cx="6013185"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Unparalleled Support, Service and Sustainability</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pic>
        <p:nvPicPr>
          <p:cNvPr id="5129"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4782" y="1499513"/>
            <a:ext cx="1007938" cy="372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Connector 47"/>
          <p:cNvCxnSpPr/>
          <p:nvPr/>
        </p:nvCxnSpPr>
        <p:spPr>
          <a:xfrm>
            <a:off x="203641" y="3641256"/>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03641" y="3209545"/>
            <a:ext cx="2565126" cy="461665"/>
          </a:xfrm>
          <a:prstGeom prst="rect">
            <a:avLst/>
          </a:prstGeom>
          <a:noFill/>
        </p:spPr>
        <p:txBody>
          <a:bodyPr wrap="none" rtlCol="0">
            <a:spAutoFit/>
          </a:bodyPr>
          <a:lstStyle/>
          <a:p>
            <a:r>
              <a:rPr lang="en-GB" sz="2400" dirty="0" smtClean="0">
                <a:solidFill>
                  <a:srgbClr val="0070C0"/>
                </a:solidFill>
                <a:latin typeface="Arial Narrow" panose="020B0606020202030204" pitchFamily="34" charset="0"/>
                <a:cs typeface="Arial" panose="020B0604020202020204" pitchFamily="34" charset="0"/>
              </a:rPr>
              <a:t>Going Beyond Green</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sp>
        <p:nvSpPr>
          <p:cNvPr id="51" name="Content Placeholder 4"/>
          <p:cNvSpPr txBox="1">
            <a:spLocks/>
          </p:cNvSpPr>
          <p:nvPr/>
        </p:nvSpPr>
        <p:spPr bwMode="auto">
          <a:xfrm>
            <a:off x="155574" y="3645704"/>
            <a:ext cx="5280521"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400" dirty="0">
                <a:solidFill>
                  <a:srgbClr val="0070C0"/>
                </a:solidFill>
                <a:latin typeface="Arial Narrow" panose="020B0606020202030204" pitchFamily="34" charset="0"/>
              </a:rPr>
              <a:t>At Ecolab, making the world a cleaner, safer, healthier place is our business. As the Foodservice industry’s go-to supplier of cleaning and </a:t>
            </a:r>
            <a:r>
              <a:rPr lang="en-GB" sz="1400" dirty="0" smtClean="0">
                <a:solidFill>
                  <a:srgbClr val="0070C0"/>
                </a:solidFill>
                <a:latin typeface="Arial Narrow" panose="020B0606020202030204" pitchFamily="34" charset="0"/>
              </a:rPr>
              <a:t>disinfection </a:t>
            </a:r>
            <a:r>
              <a:rPr lang="en-GB" sz="1400" dirty="0">
                <a:solidFill>
                  <a:srgbClr val="0070C0"/>
                </a:solidFill>
                <a:latin typeface="Arial Narrow" panose="020B0606020202030204" pitchFamily="34" charset="0"/>
              </a:rPr>
              <a:t>products and services, we are — and always have been — committed to minimising our customers’ environmental footprint by helping them:</a:t>
            </a:r>
          </a:p>
          <a:p>
            <a:pPr>
              <a:lnSpc>
                <a:spcPct val="100000"/>
              </a:lnSpc>
              <a:spcBef>
                <a:spcPts val="300"/>
              </a:spcBef>
            </a:pPr>
            <a:r>
              <a:rPr lang="en-GB" sz="1400" dirty="0">
                <a:solidFill>
                  <a:srgbClr val="0070C0"/>
                </a:solidFill>
                <a:latin typeface="Arial Narrow" panose="020B0606020202030204" pitchFamily="34" charset="0"/>
              </a:rPr>
              <a:t>Lower energy consumption</a:t>
            </a:r>
          </a:p>
          <a:p>
            <a:pPr>
              <a:lnSpc>
                <a:spcPct val="100000"/>
              </a:lnSpc>
              <a:spcBef>
                <a:spcPts val="300"/>
              </a:spcBef>
            </a:pPr>
            <a:r>
              <a:rPr lang="en-GB" sz="1400" dirty="0">
                <a:solidFill>
                  <a:srgbClr val="0070C0"/>
                </a:solidFill>
                <a:latin typeface="Arial Narrow" panose="020B0606020202030204" pitchFamily="34" charset="0"/>
              </a:rPr>
              <a:t>Enhance food, customer and employee safety</a:t>
            </a:r>
          </a:p>
          <a:p>
            <a:pPr>
              <a:lnSpc>
                <a:spcPct val="100000"/>
              </a:lnSpc>
              <a:spcBef>
                <a:spcPts val="300"/>
              </a:spcBef>
            </a:pPr>
            <a:r>
              <a:rPr lang="en-GB" sz="1400" dirty="0">
                <a:solidFill>
                  <a:srgbClr val="0070C0"/>
                </a:solidFill>
                <a:latin typeface="Arial Narrow" panose="020B0606020202030204" pitchFamily="34" charset="0"/>
              </a:rPr>
              <a:t>Conserve water</a:t>
            </a:r>
          </a:p>
          <a:p>
            <a:pPr>
              <a:lnSpc>
                <a:spcPct val="100000"/>
              </a:lnSpc>
              <a:spcBef>
                <a:spcPts val="300"/>
              </a:spcBef>
            </a:pPr>
            <a:r>
              <a:rPr lang="en-GB" sz="1400" dirty="0">
                <a:solidFill>
                  <a:srgbClr val="0070C0"/>
                </a:solidFill>
                <a:latin typeface="Arial Narrow" panose="020B0606020202030204" pitchFamily="34" charset="0"/>
              </a:rPr>
              <a:t>Reduce </a:t>
            </a:r>
            <a:r>
              <a:rPr lang="en-GB" sz="1400" dirty="0" smtClean="0">
                <a:solidFill>
                  <a:srgbClr val="0070C0"/>
                </a:solidFill>
                <a:latin typeface="Arial Narrow" panose="020B0606020202030204" pitchFamily="34" charset="0"/>
              </a:rPr>
              <a:t>waste</a:t>
            </a:r>
            <a:endParaRPr lang="en-GB" sz="1400" dirty="0">
              <a:solidFill>
                <a:srgbClr val="0070C0"/>
              </a:solidFill>
              <a:latin typeface="Arial Narrow" panose="020B0606020202030204" pitchFamily="34" charset="0"/>
            </a:endParaRPr>
          </a:p>
        </p:txBody>
      </p:sp>
      <p:sp>
        <p:nvSpPr>
          <p:cNvPr id="54" name="TextBox 53"/>
          <p:cNvSpPr txBox="1"/>
          <p:nvPr/>
        </p:nvSpPr>
        <p:spPr>
          <a:xfrm>
            <a:off x="4942762" y="5359318"/>
            <a:ext cx="1975221" cy="400110"/>
          </a:xfrm>
          <a:prstGeom prst="rect">
            <a:avLst/>
          </a:prstGeom>
          <a:noFill/>
        </p:spPr>
        <p:txBody>
          <a:bodyPr wrap="none" rtlCol="0">
            <a:spAutoFit/>
          </a:bodyPr>
          <a:lstStyle/>
          <a:p>
            <a:r>
              <a:rPr lang="en-GB" sz="2000" dirty="0" smtClean="0">
                <a:solidFill>
                  <a:srgbClr val="0070C0"/>
                </a:solidFill>
                <a:latin typeface="Arial Narrow" panose="020B0606020202030204" pitchFamily="34" charset="0"/>
              </a:rPr>
              <a:t>Additional Services</a:t>
            </a:r>
            <a:endParaRPr lang="en-GB" sz="2800" dirty="0">
              <a:solidFill>
                <a:srgbClr val="0070C0"/>
              </a:solidFill>
              <a:latin typeface="Arial Narrow" panose="020B0606020202030204" pitchFamily="34" charset="0"/>
            </a:endParaRPr>
          </a:p>
        </p:txBody>
      </p:sp>
      <p:sp>
        <p:nvSpPr>
          <p:cNvPr id="55" name="Rectangle 54"/>
          <p:cNvSpPr/>
          <p:nvPr/>
        </p:nvSpPr>
        <p:spPr>
          <a:xfrm>
            <a:off x="6917983" y="5229532"/>
            <a:ext cx="405880" cy="646331"/>
          </a:xfrm>
          <a:prstGeom prst="rect">
            <a:avLst/>
          </a:prstGeom>
        </p:spPr>
        <p:txBody>
          <a:bodyPr wrap="none">
            <a:spAutoFit/>
          </a:bodyPr>
          <a:lstStyle/>
          <a:p>
            <a:r>
              <a:rPr lang="en-GB" sz="3600" b="1" dirty="0" smtClean="0">
                <a:solidFill>
                  <a:srgbClr val="0070C0"/>
                </a:solidFill>
                <a:latin typeface="Arial Narrow" panose="020B0606020202030204" pitchFamily="34" charset="0"/>
              </a:rPr>
              <a:t>&gt;</a:t>
            </a:r>
            <a:endParaRPr lang="en-GB" sz="3600" b="1" dirty="0">
              <a:solidFill>
                <a:srgbClr val="0070C0"/>
              </a:solidFill>
            </a:endParaRPr>
          </a:p>
        </p:txBody>
      </p:sp>
      <p:cxnSp>
        <p:nvCxnSpPr>
          <p:cNvPr id="57" name="Straight Connector 56"/>
          <p:cNvCxnSpPr/>
          <p:nvPr/>
        </p:nvCxnSpPr>
        <p:spPr>
          <a:xfrm>
            <a:off x="4971722" y="5359318"/>
            <a:ext cx="220811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8" name="TextBox 57">
            <a:hlinkClick r:id="rId14"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9" name="TextBox 58">
            <a:hlinkClick r:id="rId15"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60" name="TextBox 59">
            <a:hlinkClick r:id="rId16"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61" name="TextBox 60">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62" name="Rectangle 61">
            <a:hlinkClick r:id="rId17"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3" name="Group 42"/>
          <p:cNvGrpSpPr/>
          <p:nvPr/>
        </p:nvGrpSpPr>
        <p:grpSpPr>
          <a:xfrm>
            <a:off x="8419885" y="56486"/>
            <a:ext cx="650563" cy="308320"/>
            <a:chOff x="8352387" y="6708921"/>
            <a:chExt cx="730859" cy="346375"/>
          </a:xfrm>
        </p:grpSpPr>
        <p:pic>
          <p:nvPicPr>
            <p:cNvPr id="44"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 name="Rectangle 45">
            <a:hlinkClick r:id="rId2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937769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ampal\AppData\Local\Microsoft\Windows\Temporary Internet Files\Content.IE5\THPA10VS\shutterstock_3454882.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5398"/>
            <a:ext cx="9177165" cy="7332829"/>
          </a:xfrm>
          <a:prstGeom prst="rect">
            <a:avLst/>
          </a:prstGeom>
          <a:gradFill>
            <a:gsLst>
              <a:gs pos="99500">
                <a:srgbClr val="E9EEF8"/>
              </a:gs>
              <a:gs pos="99000">
                <a:srgbClr val="F0F4FA"/>
              </a:gs>
              <a:gs pos="59000">
                <a:schemeClr val="bg1">
                  <a:alpha val="0"/>
                  <a:lumMod val="87000"/>
                  <a:lumOff val="13000"/>
                </a:schemeClr>
              </a:gs>
              <a:gs pos="78000">
                <a:schemeClr val="bg1">
                  <a:alpha val="0"/>
                </a:schemeClr>
              </a:gs>
            </a:gsLst>
            <a:lin ang="5400000" scaled="0"/>
          </a:gradFill>
        </p:spPr>
      </p:pic>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536693"/>
            <a:ext cx="9177167" cy="544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36693"/>
            <a:ext cx="917716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1" y="460703"/>
            <a:ext cx="1769143" cy="707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pic>
        <p:nvPicPr>
          <p:cNvPr id="1031"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51390" y="1750437"/>
            <a:ext cx="2109849" cy="2985836"/>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3" name="Content Placeholder 4"/>
          <p:cNvSpPr txBox="1">
            <a:spLocks/>
          </p:cNvSpPr>
          <p:nvPr/>
        </p:nvSpPr>
        <p:spPr bwMode="auto">
          <a:xfrm>
            <a:off x="2913159" y="1677095"/>
            <a:ext cx="3350844"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200" b="1" dirty="0" smtClean="0">
                <a:solidFill>
                  <a:srgbClr val="0070C0"/>
                </a:solidFill>
                <a:latin typeface="Arial Narrow" panose="020B0606020202030204" pitchFamily="34" charset="0"/>
                <a:cs typeface="Arial" panose="020B0604020202020204" pitchFamily="34" charset="0"/>
              </a:rPr>
              <a:t>YOUR KEY CHALLENGES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2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FIRST PASS RESULTS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COST OF WATER, ENERGY AND WASTE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MACHINE DOWNTIME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EFFICIENT WORKFLOWS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SAFE WORKING ENVIRONMENT </a:t>
            </a:r>
            <a:endParaRPr lang="en-GB" sz="1200" dirty="0" smtClean="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200" b="1" dirty="0">
                <a:solidFill>
                  <a:srgbClr val="0070C0"/>
                </a:solidFill>
                <a:latin typeface="Arial Narrow" panose="020B0606020202030204" pitchFamily="34" charset="0"/>
                <a:cs typeface="Arial" panose="020B0604020202020204" pitchFamily="34" charset="0"/>
              </a:rPr>
              <a:t>ECOLAB’S WAREWASHING SOLUTIONS DELIVER: </a:t>
            </a:r>
            <a:endParaRPr lang="en-GB" sz="12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SPOTLESS RESULTS ON ALL DISHES AND CUTLERY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REDUCTION IN YOUR OVERALL IMPACT</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THE BEST RESULTS AT THE LOWEST COST IN USE </a:t>
            </a:r>
          </a:p>
          <a:p>
            <a:pPr>
              <a:lnSpc>
                <a:spcPct val="100000"/>
              </a:lnSpc>
              <a:spcBef>
                <a:spcPts val="0"/>
              </a:spcBef>
              <a:spcAft>
                <a:spcPts val="0"/>
              </a:spcAft>
            </a:pPr>
            <a:r>
              <a:rPr lang="en-GB" sz="1200" dirty="0">
                <a:solidFill>
                  <a:schemeClr val="bg1">
                    <a:lumMod val="65000"/>
                  </a:schemeClr>
                </a:solidFill>
                <a:latin typeface="Arial Narrow" panose="020B0606020202030204" pitchFamily="34" charset="0"/>
                <a:cs typeface="Arial" panose="020B0604020202020204" pitchFamily="34" charset="0"/>
              </a:rPr>
              <a:t>EMPLOYEE AND CUSTOMER SAFETY</a:t>
            </a:r>
          </a:p>
          <a:p>
            <a:pPr>
              <a:lnSpc>
                <a:spcPct val="100000"/>
              </a:lnSpc>
              <a:spcBef>
                <a:spcPts val="0"/>
              </a:spcBef>
              <a:spcAft>
                <a:spcPts val="0"/>
              </a:spcAft>
            </a:pPr>
            <a:endParaRPr lang="en-GB" sz="1400" dirty="0" smtClean="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7" name="Straight Connector 46"/>
          <p:cNvCxnSpPr/>
          <p:nvPr/>
        </p:nvCxnSpPr>
        <p:spPr>
          <a:xfrm>
            <a:off x="3033877" y="1954151"/>
            <a:ext cx="300546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33877" y="3400303"/>
            <a:ext cx="3058509"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706312" y="4866478"/>
            <a:ext cx="5657554" cy="1115610"/>
            <a:chOff x="1706312" y="4866478"/>
            <a:chExt cx="5657554" cy="1115610"/>
          </a:xfrm>
        </p:grpSpPr>
        <p:sp>
          <p:nvSpPr>
            <p:cNvPr id="58" name="Rectangle 57"/>
            <p:cNvSpPr/>
            <p:nvPr/>
          </p:nvSpPr>
          <p:spPr>
            <a:xfrm rot="10800000">
              <a:off x="1706312" y="4866478"/>
              <a:ext cx="5657551" cy="111561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Connector 55"/>
            <p:cNvCxnSpPr/>
            <p:nvPr/>
          </p:nvCxnSpPr>
          <p:spPr>
            <a:xfrm>
              <a:off x="1835696" y="4881027"/>
              <a:ext cx="55281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174" name="Rectangle 7173"/>
            <p:cNvSpPr/>
            <p:nvPr/>
          </p:nvSpPr>
          <p:spPr>
            <a:xfrm>
              <a:off x="2393625" y="4973976"/>
              <a:ext cx="3420560" cy="923330"/>
            </a:xfrm>
            <a:prstGeom prst="rect">
              <a:avLst/>
            </a:prstGeom>
          </p:spPr>
          <p:txBody>
            <a:bodyPr wrap="square">
              <a:spAutoFit/>
            </a:bodyPr>
            <a:lstStyle/>
            <a:p>
              <a:pPr algn="r"/>
              <a:r>
                <a:rPr lang="en-GB" b="1" dirty="0">
                  <a:solidFill>
                    <a:srgbClr val="0070C0"/>
                  </a:solidFill>
                  <a:latin typeface="Arial Narrow" panose="020B0606020202030204" pitchFamily="34" charset="0"/>
                </a:rPr>
                <a:t>80%</a:t>
              </a:r>
              <a:r>
                <a:rPr lang="en-GB" dirty="0">
                  <a:solidFill>
                    <a:srgbClr val="0070C0"/>
                  </a:solidFill>
                  <a:latin typeface="Arial Narrow" panose="020B0606020202030204" pitchFamily="34" charset="0"/>
                </a:rPr>
                <a:t> of people say </a:t>
              </a:r>
              <a:r>
                <a:rPr lang="en-GB" b="1" dirty="0">
                  <a:solidFill>
                    <a:srgbClr val="0070C0"/>
                  </a:solidFill>
                  <a:latin typeface="Arial Narrow" panose="020B0606020202030204" pitchFamily="34" charset="0"/>
                </a:rPr>
                <a:t>dirty tableware </a:t>
              </a:r>
              <a:r>
                <a:rPr lang="en-GB" dirty="0">
                  <a:solidFill>
                    <a:srgbClr val="0070C0"/>
                  </a:solidFill>
                  <a:latin typeface="Arial Narrow" panose="020B0606020202030204" pitchFamily="34" charset="0"/>
                </a:rPr>
                <a:t>would have a </a:t>
              </a:r>
              <a:r>
                <a:rPr lang="en-GB" b="1" dirty="0">
                  <a:solidFill>
                    <a:srgbClr val="0070C0"/>
                  </a:solidFill>
                  <a:latin typeface="Arial Narrow" panose="020B0606020202030204" pitchFamily="34" charset="0"/>
                </a:rPr>
                <a:t>negative impact </a:t>
              </a:r>
              <a:r>
                <a:rPr lang="en-GB" dirty="0">
                  <a:solidFill>
                    <a:srgbClr val="0070C0"/>
                  </a:solidFill>
                  <a:latin typeface="Arial Narrow" panose="020B0606020202030204" pitchFamily="34" charset="0"/>
                </a:rPr>
                <a:t>on their dining experience* </a:t>
              </a:r>
            </a:p>
          </p:txBody>
        </p:sp>
        <p:pic>
          <p:nvPicPr>
            <p:cNvPr id="1032"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39339" y="5060200"/>
              <a:ext cx="1186176" cy="750882"/>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sp>
        <p:nvSpPr>
          <p:cNvPr id="7177" name="TextBox 7176"/>
          <p:cNvSpPr txBox="1"/>
          <p:nvPr/>
        </p:nvSpPr>
        <p:spPr>
          <a:xfrm>
            <a:off x="7545110" y="1844824"/>
            <a:ext cx="1217000" cy="2292935"/>
          </a:xfrm>
          <a:prstGeom prst="rect">
            <a:avLst/>
          </a:prstGeom>
          <a:noFill/>
        </p:spPr>
        <p:txBody>
          <a:bodyPr wrap="none" rtlCol="0">
            <a:spAutoFit/>
          </a:bodyPr>
          <a:lstStyle/>
          <a:p>
            <a:r>
              <a:rPr lang="en-GB" sz="1100" dirty="0">
                <a:solidFill>
                  <a:srgbClr val="0070C0"/>
                </a:solidFill>
                <a:latin typeface="Arial Narrow" panose="020B0606020202030204" pitchFamily="34" charset="0"/>
                <a:cs typeface="Arial" panose="020B0604020202020204" pitchFamily="34" charset="0"/>
              </a:rPr>
              <a:t>Key </a:t>
            </a:r>
            <a:r>
              <a:rPr lang="en-GB" sz="1100" dirty="0" smtClean="0">
                <a:solidFill>
                  <a:srgbClr val="0070C0"/>
                </a:solidFill>
                <a:latin typeface="Arial Narrow" panose="020B0606020202030204" pitchFamily="34" charset="0"/>
                <a:cs typeface="Arial" panose="020B0604020202020204" pitchFamily="34" charset="0"/>
              </a:rPr>
              <a:t>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err="1">
                <a:solidFill>
                  <a:schemeClr val="bg1">
                    <a:lumMod val="65000"/>
                  </a:schemeClr>
                </a:solidFill>
                <a:latin typeface="Arial Narrow" panose="020B0606020202030204" pitchFamily="34" charset="0"/>
                <a:cs typeface="Arial" panose="020B0604020202020204" pitchFamily="34" charset="0"/>
              </a:rPr>
              <a:t>Warewashing</a:t>
            </a:r>
            <a:r>
              <a:rPr lang="en-GB" sz="1100" dirty="0">
                <a:solidFill>
                  <a:schemeClr val="bg1">
                    <a:lumMod val="65000"/>
                  </a:schemeClr>
                </a:solidFill>
                <a:latin typeface="Arial Narrow" panose="020B0606020202030204" pitchFamily="34" charset="0"/>
                <a:cs typeface="Arial" panose="020B0604020202020204" pitchFamily="34" charset="0"/>
              </a:rPr>
              <a:t> </a:t>
            </a:r>
            <a:r>
              <a:rPr lang="en-GB" sz="1100" dirty="0" smtClean="0">
                <a:solidFill>
                  <a:schemeClr val="bg1">
                    <a:lumMod val="65000"/>
                  </a:schemeClr>
                </a:solidFill>
                <a:latin typeface="Arial Narrow" panose="020B0606020202030204" pitchFamily="34" charset="0"/>
                <a:cs typeface="Arial" panose="020B0604020202020204" pitchFamily="34" charset="0"/>
              </a:rPr>
              <a:t>costs </a:t>
            </a:r>
            <a:endParaRPr lang="en-GB" sz="1100" dirty="0">
              <a:solidFill>
                <a:schemeClr val="bg1">
                  <a:lumMod val="65000"/>
                </a:schemeClr>
              </a:solidFill>
              <a:latin typeface="Arial Narrow" panose="020B0606020202030204" pitchFamily="34" charset="0"/>
              <a:cs typeface="Arial" panose="020B0604020202020204" pitchFamily="34" charset="0"/>
            </a:endParaRPr>
          </a:p>
          <a:p>
            <a:endParaRPr lang="en-GB" sz="800" dirty="0" smtClean="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65" name="Straight Connector 64"/>
          <p:cNvCxnSpPr/>
          <p:nvPr/>
        </p:nvCxnSpPr>
        <p:spPr>
          <a:xfrm flipV="1">
            <a:off x="7467783" y="1931978"/>
            <a:ext cx="0" cy="21450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182" name="Isosceles Triangle 7181"/>
          <p:cNvSpPr/>
          <p:nvPr/>
        </p:nvSpPr>
        <p:spPr>
          <a:xfrm rot="5400000">
            <a:off x="7474069" y="190379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8"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8"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9"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1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11"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12"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3"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4"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4"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p:cNvSpPr txBox="1"/>
          <p:nvPr/>
        </p:nvSpPr>
        <p:spPr>
          <a:xfrm>
            <a:off x="226933" y="490493"/>
            <a:ext cx="4983800" cy="1015663"/>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Warewashing</a:t>
            </a:r>
            <a:endParaRPr lang="en-GB" sz="36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Protect </a:t>
            </a:r>
            <a:r>
              <a:rPr lang="en-GB" sz="2400" dirty="0" smtClean="0">
                <a:solidFill>
                  <a:srgbClr val="0070C0"/>
                </a:solidFill>
                <a:latin typeface="Arial Narrow" panose="020B0606020202030204" pitchFamily="34" charset="0"/>
                <a:cs typeface="Arial" panose="020B0604020202020204" pitchFamily="34" charset="0"/>
              </a:rPr>
              <a:t>Your </a:t>
            </a:r>
            <a:r>
              <a:rPr lang="en-GB" sz="2400" dirty="0">
                <a:solidFill>
                  <a:srgbClr val="0070C0"/>
                </a:solidFill>
                <a:latin typeface="Arial Narrow" panose="020B0606020202030204" pitchFamily="34" charset="0"/>
                <a:cs typeface="Arial" panose="020B0604020202020204" pitchFamily="34" charset="0"/>
              </a:rPr>
              <a:t>C</a:t>
            </a:r>
            <a:r>
              <a:rPr lang="en-GB" sz="2400" dirty="0" smtClean="0">
                <a:solidFill>
                  <a:srgbClr val="0070C0"/>
                </a:solidFill>
                <a:latin typeface="Arial Narrow" panose="020B0606020202030204" pitchFamily="34" charset="0"/>
                <a:cs typeface="Arial" panose="020B0604020202020204" pitchFamily="34" charset="0"/>
              </a:rPr>
              <a:t>ustomers </a:t>
            </a:r>
            <a:r>
              <a:rPr lang="en-GB" sz="2400" dirty="0">
                <a:solidFill>
                  <a:srgbClr val="0070C0"/>
                </a:solidFill>
                <a:latin typeface="Arial Narrow" panose="020B0606020202030204" pitchFamily="34" charset="0"/>
                <a:cs typeface="Arial" panose="020B0604020202020204" pitchFamily="34" charset="0"/>
              </a:rPr>
              <a:t>and your </a:t>
            </a:r>
            <a:r>
              <a:rPr lang="en-GB" sz="2400" dirty="0" smtClean="0">
                <a:solidFill>
                  <a:srgbClr val="0070C0"/>
                </a:solidFill>
                <a:latin typeface="Arial Narrow" panose="020B0606020202030204" pitchFamily="34" charset="0"/>
                <a:cs typeface="Arial" panose="020B0604020202020204" pitchFamily="34" charset="0"/>
              </a:rPr>
              <a:t>Business</a:t>
            </a:r>
            <a:endParaRPr lang="en-GB" sz="2400" dirty="0">
              <a:solidFill>
                <a:srgbClr val="0070C0"/>
              </a:solidFill>
              <a:latin typeface="Arial Narrow" panose="020B0606020202030204" pitchFamily="34" charset="0"/>
              <a:cs typeface="Arial" panose="020B0604020202020204" pitchFamily="34" charset="0"/>
            </a:endParaRPr>
          </a:p>
        </p:txBody>
      </p:sp>
      <p:sp>
        <p:nvSpPr>
          <p:cNvPr id="37" name="TextBox 36">
            <a:hlinkClick r:id="rId15"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38" name="TextBox 37">
            <a:hlinkClick r:id="rId16" action="ppaction://hlinksldjump"/>
          </p:cNvPr>
          <p:cNvSpPr txBox="1"/>
          <p:nvPr/>
        </p:nvSpPr>
        <p:spPr>
          <a:xfrm>
            <a:off x="7491639" y="4866478"/>
            <a:ext cx="1237714" cy="369332"/>
          </a:xfrm>
          <a:prstGeom prst="rect">
            <a:avLst/>
          </a:prstGeom>
          <a:noFill/>
        </p:spPr>
        <p:txBody>
          <a:bodyPr wrap="square" rtlCol="0">
            <a:spAutoFit/>
          </a:bodyPr>
          <a:lstStyle/>
          <a:p>
            <a:endParaRPr lang="en-GB" dirty="0"/>
          </a:p>
        </p:txBody>
      </p:sp>
      <p:sp>
        <p:nvSpPr>
          <p:cNvPr id="39" name="TextBox 38">
            <a:hlinkClick r:id="rId17" action="ppaction://hlinksldjump"/>
          </p:cNvPr>
          <p:cNvSpPr txBox="1"/>
          <p:nvPr/>
        </p:nvSpPr>
        <p:spPr>
          <a:xfrm>
            <a:off x="7499771" y="5398027"/>
            <a:ext cx="1268255" cy="369332"/>
          </a:xfrm>
          <a:prstGeom prst="rect">
            <a:avLst/>
          </a:prstGeom>
          <a:noFill/>
        </p:spPr>
        <p:txBody>
          <a:bodyPr wrap="square" rtlCol="0">
            <a:spAutoFit/>
          </a:bodyPr>
          <a:lstStyle/>
          <a:p>
            <a:endParaRPr lang="en-GB" dirty="0"/>
          </a:p>
        </p:txBody>
      </p:sp>
      <p:sp>
        <p:nvSpPr>
          <p:cNvPr id="40" name="TextBox 39">
            <a:hlinkClick r:id="rId18" action="ppaction://hlinksldjump"/>
          </p:cNvPr>
          <p:cNvSpPr txBox="1"/>
          <p:nvPr/>
        </p:nvSpPr>
        <p:spPr>
          <a:xfrm>
            <a:off x="7471250" y="5897306"/>
            <a:ext cx="1672749" cy="584775"/>
          </a:xfrm>
          <a:prstGeom prst="rect">
            <a:avLst/>
          </a:prstGeom>
          <a:noFill/>
        </p:spPr>
        <p:txBody>
          <a:bodyPr wrap="square" rtlCol="0">
            <a:spAutoFit/>
          </a:bodyPr>
          <a:lstStyle/>
          <a:p>
            <a:endParaRPr lang="en-GB" sz="1600" dirty="0" smtClean="0"/>
          </a:p>
          <a:p>
            <a:endParaRPr lang="en-GB" sz="1600" dirty="0"/>
          </a:p>
        </p:txBody>
      </p:sp>
      <p:sp>
        <p:nvSpPr>
          <p:cNvPr id="41" name="TextBox 40">
            <a:hlinkClick r:id="rId8"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19"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grpSp>
        <p:nvGrpSpPr>
          <p:cNvPr id="53" name="Group 52"/>
          <p:cNvGrpSpPr/>
          <p:nvPr/>
        </p:nvGrpSpPr>
        <p:grpSpPr>
          <a:xfrm>
            <a:off x="8419885" y="56486"/>
            <a:ext cx="650563" cy="308320"/>
            <a:chOff x="8352387" y="6708921"/>
            <a:chExt cx="730859" cy="346375"/>
          </a:xfrm>
        </p:grpSpPr>
        <p:pic>
          <p:nvPicPr>
            <p:cNvPr id="54"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 name="Rectangle 56">
            <a:hlinkClick r:id="rId22"/>
          </p:cNvPr>
          <p:cNvSpPr/>
          <p:nvPr/>
        </p:nvSpPr>
        <p:spPr>
          <a:xfrm>
            <a:off x="8341720" y="56486"/>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458" y="6618640"/>
            <a:ext cx="5853406" cy="215444"/>
          </a:xfrm>
          <a:prstGeom prst="rect">
            <a:avLst/>
          </a:prstGeom>
        </p:spPr>
        <p:txBody>
          <a:bodyPr wrap="square">
            <a:spAutoFit/>
          </a:bodyPr>
          <a:lstStyle/>
          <a:p>
            <a:r>
              <a:rPr lang="en-GB" sz="800" dirty="0">
                <a:solidFill>
                  <a:schemeClr val="bg1"/>
                </a:solidFill>
                <a:latin typeface="Arial" panose="020B0604020202020204" pitchFamily="34" charset="0"/>
                <a:cs typeface="Arial" panose="020B0604020202020204" pitchFamily="34" charset="0"/>
              </a:rPr>
              <a:t>* Study carried out in the UK by Peach Brand Track, </a:t>
            </a:r>
            <a:r>
              <a:rPr lang="en-GB" sz="800" dirty="0" err="1">
                <a:solidFill>
                  <a:schemeClr val="bg1"/>
                </a:solidFill>
                <a:latin typeface="Arial" panose="020B0604020202020204" pitchFamily="34" charset="0"/>
                <a:cs typeface="Arial" panose="020B0604020202020204" pitchFamily="34" charset="0"/>
              </a:rPr>
              <a:t>Demographix</a:t>
            </a:r>
            <a:r>
              <a:rPr lang="en-GB" sz="800" dirty="0">
                <a:solidFill>
                  <a:schemeClr val="bg1"/>
                </a:solidFill>
                <a:latin typeface="Arial" panose="020B0604020202020204" pitchFamily="34" charset="0"/>
                <a:cs typeface="Arial" panose="020B0604020202020204" pitchFamily="34" charset="0"/>
              </a:rPr>
              <a:t>/</a:t>
            </a:r>
            <a:r>
              <a:rPr lang="en-GB" sz="800" dirty="0" err="1">
                <a:solidFill>
                  <a:schemeClr val="bg1"/>
                </a:solidFill>
                <a:latin typeface="Arial" panose="020B0604020202020204" pitchFamily="34" charset="0"/>
                <a:cs typeface="Arial" panose="020B0604020202020204" pitchFamily="34" charset="0"/>
              </a:rPr>
              <a:t>Toluna</a:t>
            </a:r>
            <a:r>
              <a:rPr lang="en-GB" sz="800" dirty="0">
                <a:solidFill>
                  <a:schemeClr val="bg1"/>
                </a:solidFill>
                <a:latin typeface="Arial" panose="020B0604020202020204" pitchFamily="34" charset="0"/>
                <a:cs typeface="Arial" panose="020B0604020202020204" pitchFamily="34" charset="0"/>
              </a:rPr>
              <a:t>, November 2011. (5,000 strong sample).</a:t>
            </a:r>
          </a:p>
        </p:txBody>
      </p:sp>
    </p:spTree>
    <p:extLst>
      <p:ext uri="{BB962C8B-B14F-4D97-AF65-F5344CB8AC3E}">
        <p14:creationId xmlns:p14="http://schemas.microsoft.com/office/powerpoint/2010/main" val="22661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n Standing by Kitchen With Turned on Light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2094" y="543806"/>
            <a:ext cx="11456300" cy="70853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5" y="553709"/>
            <a:ext cx="10700838" cy="697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7"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553709"/>
            <a:ext cx="10853239"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27577"/>
          <a:stretch/>
        </p:blipFill>
        <p:spPr bwMode="auto">
          <a:xfrm>
            <a:off x="7380311" y="460703"/>
            <a:ext cx="1769143" cy="716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5"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Rectangle 25">
            <a:hlinkClick r:id="rId6" action="ppaction://hlinksldjump"/>
          </p:cNvPr>
          <p:cNvSpPr/>
          <p:nvPr/>
        </p:nvSpPr>
        <p:spPr>
          <a:xfrm>
            <a:off x="744732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7"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 action="ppaction://noaction"/>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8"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9"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hlinkClick r:id="rId10"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ction="ppaction://hlinksldjump"/>
          </p:cNvPr>
          <p:cNvSpPr/>
          <p:nvPr/>
        </p:nvSpPr>
        <p:spPr>
          <a:xfrm>
            <a:off x="7570556"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p:cNvSpPr txBox="1"/>
          <p:nvPr/>
        </p:nvSpPr>
        <p:spPr>
          <a:xfrm>
            <a:off x="7447329" y="970940"/>
            <a:ext cx="1721946" cy="3877985"/>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Warewashing</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a:solidFill>
                  <a:schemeClr val="bg1">
                    <a:lumMod val="65000"/>
                  </a:schemeClr>
                </a:solidFill>
                <a:latin typeface="Arial Narrow" panose="020B0606020202030204" pitchFamily="34" charset="0"/>
                <a:cs typeface="Arial" panose="020B0604020202020204" pitchFamily="34" charset="0"/>
              </a:rPr>
              <a:t>House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Restroom </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a:solidFill>
                  <a:schemeClr val="bg1">
                    <a:lumMod val="65000"/>
                  </a:schemeClr>
                </a:solidFill>
                <a:latin typeface="Arial Narrow" panose="020B0606020202030204" pitchFamily="34" charset="0"/>
                <a:cs typeface="Arial" panose="020B0604020202020204" pitchFamily="34" charset="0"/>
              </a:rPr>
              <a:t>Hand Hygiene</a:t>
            </a:r>
          </a:p>
          <a:p>
            <a:r>
              <a:rPr lang="en-GB" sz="1100" dirty="0">
                <a:solidFill>
                  <a:srgbClr val="0070C0"/>
                </a:solidFill>
                <a:latin typeface="Arial Narrow" panose="020B0606020202030204" pitchFamily="34" charset="0"/>
                <a:cs typeface="Arial" panose="020B0604020202020204" pitchFamily="34" charset="0"/>
              </a:rPr>
              <a:t> </a:t>
            </a:r>
            <a:r>
              <a:rPr lang="en-GB" sz="1100" dirty="0" smtClean="0">
                <a:solidFill>
                  <a:srgbClr val="0070C0"/>
                </a:solidFill>
                <a:latin typeface="Arial Narrow" panose="020B0606020202030204" pitchFamily="34" charset="0"/>
                <a:cs typeface="Arial" panose="020B0604020202020204" pitchFamily="34" charset="0"/>
              </a:rPr>
              <a:t>  </a:t>
            </a:r>
          </a:p>
          <a:p>
            <a:r>
              <a:rPr lang="en-GB" sz="1100" dirty="0" smtClean="0">
                <a:solidFill>
                  <a:srgbClr val="0070C0"/>
                </a:solidFill>
                <a:latin typeface="Arial Narrow" panose="020B0606020202030204" pitchFamily="34" charset="0"/>
                <a:cs typeface="Arial" panose="020B0604020202020204" pitchFamily="34" charset="0"/>
              </a:rPr>
              <a:t>   </a:t>
            </a:r>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a:solidFill>
                  <a:srgbClr val="0070C0"/>
                </a:solidFill>
                <a:latin typeface="Arial Narrow" panose="020B0606020202030204" pitchFamily="34" charset="0"/>
                <a:cs typeface="Arial" panose="020B0604020202020204" pitchFamily="34" charset="0"/>
              </a:rPr>
              <a:t>Service Personally</a:t>
            </a:r>
            <a:r>
              <a:rPr lang="en-GB" sz="1600" b="1" dirty="0">
                <a:solidFill>
                  <a:srgbClr val="0070C0"/>
                </a:solidFill>
                <a:latin typeface="Arial Narrow" panose="020B0606020202030204" pitchFamily="34" charset="0"/>
                <a:cs typeface="Arial" panose="020B0604020202020204" pitchFamily="34" charset="0"/>
              </a:rPr>
              <a:t> </a:t>
            </a:r>
          </a:p>
          <a:p>
            <a:r>
              <a:rPr lang="en-GB" sz="1600" b="1" u="sng" dirty="0" smtClean="0">
                <a:solidFill>
                  <a:srgbClr val="0070C0"/>
                </a:solidFill>
                <a:latin typeface="Arial Narrow" panose="020B0606020202030204" pitchFamily="34" charset="0"/>
                <a:cs typeface="Arial" panose="020B0604020202020204" pitchFamily="34" charset="0"/>
              </a:rPr>
              <a:t>Delivered</a:t>
            </a: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cxnSp>
        <p:nvCxnSpPr>
          <p:cNvPr id="37" name="Straight Connector 36"/>
          <p:cNvCxnSpPr/>
          <p:nvPr/>
        </p:nvCxnSpPr>
        <p:spPr>
          <a:xfrm>
            <a:off x="307975" y="1499512"/>
            <a:ext cx="578441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29637" y="1037847"/>
            <a:ext cx="5719899" cy="461665"/>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ADDITIONAL SERVICES – PEST ELIMINATION</a:t>
            </a:r>
            <a:endParaRPr lang="en-GB" sz="2400" dirty="0">
              <a:solidFill>
                <a:schemeClr val="bg1">
                  <a:lumMod val="65000"/>
                </a:schemeClr>
              </a:solidFill>
              <a:latin typeface="Arial Narrow" panose="020B0606020202030204" pitchFamily="34" charset="0"/>
              <a:cs typeface="Arial" panose="020B0604020202020204" pitchFamily="34" charset="0"/>
            </a:endParaRPr>
          </a:p>
        </p:txBody>
      </p:sp>
      <p:pic>
        <p:nvPicPr>
          <p:cNvPr id="614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685634"/>
            <a:ext cx="1273051" cy="3543898"/>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38" name="Content Placeholder 4"/>
          <p:cNvSpPr txBox="1">
            <a:spLocks/>
          </p:cNvSpPr>
          <p:nvPr/>
        </p:nvSpPr>
        <p:spPr bwMode="auto">
          <a:xfrm>
            <a:off x="1467588" y="1638253"/>
            <a:ext cx="5912723" cy="433245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1050" b="1" dirty="0" smtClean="0">
                <a:solidFill>
                  <a:srgbClr val="0070C0"/>
                </a:solidFill>
                <a:latin typeface="Arial Narrow" panose="020B0606020202030204" pitchFamily="34" charset="0"/>
              </a:rPr>
              <a:t>RestoProtectTM </a:t>
            </a:r>
            <a:r>
              <a:rPr lang="en-GB" sz="1050" b="1" dirty="0">
                <a:solidFill>
                  <a:srgbClr val="0070C0"/>
                </a:solidFill>
                <a:latin typeface="Arial Narrow" panose="020B0606020202030204" pitchFamily="34" charset="0"/>
              </a:rPr>
              <a:t>and RestoProtect PlusTM are specially developed all-inclusive pest programmes for restaurants and food service outlets to give pest-free protection and help mange costs. </a:t>
            </a:r>
            <a:endParaRPr lang="en-GB" sz="105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050" dirty="0">
                <a:solidFill>
                  <a:schemeClr val="bg1">
                    <a:lumMod val="50000"/>
                  </a:schemeClr>
                </a:solidFill>
                <a:latin typeface="Arial Narrow" panose="020B0606020202030204" pitchFamily="34" charset="0"/>
              </a:rPr>
              <a:t>Reduce pest related food safety and associated health issues </a:t>
            </a:r>
          </a:p>
          <a:p>
            <a:pPr>
              <a:lnSpc>
                <a:spcPct val="100000"/>
              </a:lnSpc>
              <a:spcBef>
                <a:spcPts val="0"/>
              </a:spcBef>
              <a:spcAft>
                <a:spcPts val="0"/>
              </a:spcAft>
            </a:pPr>
            <a:r>
              <a:rPr lang="en-GB" sz="1050" dirty="0">
                <a:solidFill>
                  <a:schemeClr val="bg1">
                    <a:lumMod val="50000"/>
                  </a:schemeClr>
                </a:solidFill>
                <a:latin typeface="Arial Narrow" panose="020B0606020202030204" pitchFamily="34" charset="0"/>
              </a:rPr>
              <a:t>Protect your brand from unwanted social media or press attention </a:t>
            </a:r>
          </a:p>
          <a:p>
            <a:pPr>
              <a:lnSpc>
                <a:spcPct val="100000"/>
              </a:lnSpc>
              <a:spcBef>
                <a:spcPts val="0"/>
              </a:spcBef>
              <a:spcAft>
                <a:spcPts val="0"/>
              </a:spcAft>
            </a:pPr>
            <a:r>
              <a:rPr lang="en-GB" sz="1050" dirty="0">
                <a:solidFill>
                  <a:schemeClr val="bg1">
                    <a:lumMod val="50000"/>
                  </a:schemeClr>
                </a:solidFill>
                <a:latin typeface="Arial Narrow" panose="020B0606020202030204" pitchFamily="34" charset="0"/>
              </a:rPr>
              <a:t>Avoid costly pest elimination treatments from not having appropriate cover</a:t>
            </a:r>
          </a:p>
          <a:p>
            <a:pPr marL="0" indent="0">
              <a:lnSpc>
                <a:spcPct val="100000"/>
              </a:lnSpc>
              <a:spcBef>
                <a:spcPts val="0"/>
              </a:spcBef>
              <a:spcAft>
                <a:spcPts val="0"/>
              </a:spcAft>
              <a:buNone/>
            </a:pPr>
            <a:endParaRPr lang="en-GB" sz="1050"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r>
              <a:rPr lang="en-GB" sz="1050" b="1" dirty="0" smtClean="0">
                <a:solidFill>
                  <a:srgbClr val="0070C0"/>
                </a:solidFill>
                <a:latin typeface="Arial Narrow" panose="020B0606020202030204" pitchFamily="34" charset="0"/>
                <a:cs typeface="Arial" panose="020B0604020202020204" pitchFamily="34" charset="0"/>
              </a:rPr>
              <a:t>RestoProtect </a:t>
            </a:r>
            <a:r>
              <a:rPr lang="en-GB" sz="1050" b="1" dirty="0">
                <a:solidFill>
                  <a:srgbClr val="0070C0"/>
                </a:solidFill>
                <a:latin typeface="Arial Narrow" panose="020B0606020202030204" pitchFamily="34" charset="0"/>
                <a:cs typeface="Arial" panose="020B0604020202020204" pitchFamily="34" charset="0"/>
              </a:rPr>
              <a:t>covers you for all these pests: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Rats &amp; Mice </a:t>
            </a:r>
            <a:r>
              <a:rPr lang="en-GB" sz="1050" dirty="0">
                <a:solidFill>
                  <a:schemeClr val="bg1">
                    <a:lumMod val="50000"/>
                  </a:schemeClr>
                </a:solidFill>
                <a:latin typeface="Arial Narrow" panose="020B0606020202030204" pitchFamily="34" charset="0"/>
              </a:rPr>
              <a:t>– inspections, internal and external monitor boxes and minor proofing</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Cockroaches</a:t>
            </a:r>
            <a:r>
              <a:rPr lang="en-GB" sz="1050" dirty="0">
                <a:solidFill>
                  <a:schemeClr val="bg1">
                    <a:lumMod val="50000"/>
                  </a:schemeClr>
                </a:solidFill>
                <a:latin typeface="Arial Narrow" panose="020B0606020202030204" pitchFamily="34" charset="0"/>
              </a:rPr>
              <a:t> – inspections, treatment of pests and harbourage sites to prevent reinfestation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Small Flies </a:t>
            </a:r>
            <a:r>
              <a:rPr lang="en-GB" sz="1050" dirty="0">
                <a:solidFill>
                  <a:schemeClr val="bg1">
                    <a:lumMod val="50000"/>
                  </a:schemeClr>
                </a:solidFill>
                <a:latin typeface="Arial Narrow" panose="020B0606020202030204" pitchFamily="34" charset="0"/>
              </a:rPr>
              <a:t>– spot treatment of existing populations and habitats, structural and hygiene advice to prevent reinfestation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Garden Ants </a:t>
            </a:r>
            <a:r>
              <a:rPr lang="en-GB" sz="1050" dirty="0">
                <a:solidFill>
                  <a:schemeClr val="bg1">
                    <a:lumMod val="50000"/>
                  </a:schemeClr>
                </a:solidFill>
                <a:latin typeface="Arial Narrow" panose="020B0606020202030204" pitchFamily="34" charset="0"/>
              </a:rPr>
              <a:t>– proactive, targeted applications and residual treatments to eliminate ants</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Wasps</a:t>
            </a:r>
            <a:r>
              <a:rPr lang="en-GB" sz="1050" dirty="0">
                <a:solidFill>
                  <a:schemeClr val="bg1">
                    <a:lumMod val="50000"/>
                  </a:schemeClr>
                </a:solidFill>
                <a:latin typeface="Arial Narrow" panose="020B0606020202030204" pitchFamily="34" charset="0"/>
              </a:rPr>
              <a:t> – non-toxic wasp station eliminates wasps from high risk areas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Occasional Invaders </a:t>
            </a:r>
            <a:r>
              <a:rPr lang="en-GB" sz="1050" dirty="0">
                <a:solidFill>
                  <a:schemeClr val="bg1">
                    <a:lumMod val="50000"/>
                  </a:schemeClr>
                </a:solidFill>
                <a:latin typeface="Arial Narrow" panose="020B0606020202030204" pitchFamily="34" charset="0"/>
              </a:rPr>
              <a:t>– monitoring and elimination of Silverfish, House Crickets, Ground Beetles, Woodlice, Centipedes, Earwigs and Millipedes </a:t>
            </a:r>
          </a:p>
          <a:p>
            <a:pPr marL="0" indent="0">
              <a:lnSpc>
                <a:spcPct val="100000"/>
              </a:lnSpc>
              <a:spcBef>
                <a:spcPts val="0"/>
              </a:spcBef>
              <a:spcAft>
                <a:spcPts val="0"/>
              </a:spcAft>
              <a:buNone/>
            </a:pPr>
            <a:endParaRPr lang="en-GB" sz="1050" dirty="0" smtClean="0">
              <a:solidFill>
                <a:srgbClr val="0070C0"/>
              </a:solidFill>
              <a:latin typeface="Arial Narrow" panose="020B0606020202030204" pitchFamily="34" charset="0"/>
            </a:endParaRPr>
          </a:p>
          <a:p>
            <a:pPr marL="0" indent="0">
              <a:lnSpc>
                <a:spcPct val="100000"/>
              </a:lnSpc>
              <a:spcBef>
                <a:spcPts val="0"/>
              </a:spcBef>
              <a:spcAft>
                <a:spcPts val="0"/>
              </a:spcAft>
              <a:buNone/>
            </a:pPr>
            <a:r>
              <a:rPr lang="en-GB" sz="1050" b="1" dirty="0">
                <a:solidFill>
                  <a:srgbClr val="0070C0"/>
                </a:solidFill>
                <a:latin typeface="Arial Narrow" panose="020B0606020202030204" pitchFamily="34" charset="0"/>
                <a:cs typeface="Arial" panose="020B0604020202020204" pitchFamily="34" charset="0"/>
              </a:rPr>
              <a:t>RestoProtectPlus gives you unique external protection from: </a:t>
            </a:r>
            <a:endParaRPr lang="en-GB" sz="105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050" b="1" dirty="0" smtClean="0">
                <a:solidFill>
                  <a:schemeClr val="bg1">
                    <a:lumMod val="50000"/>
                  </a:schemeClr>
                </a:solidFill>
                <a:latin typeface="Arial Narrow" panose="020B0606020202030204" pitchFamily="34" charset="0"/>
              </a:rPr>
              <a:t>Flies</a:t>
            </a:r>
            <a:r>
              <a:rPr lang="en-GB" sz="1050" dirty="0" smtClean="0">
                <a:solidFill>
                  <a:schemeClr val="bg1">
                    <a:lumMod val="50000"/>
                  </a:schemeClr>
                </a:solidFill>
                <a:latin typeface="Arial Narrow" panose="020B0606020202030204" pitchFamily="34" charset="0"/>
              </a:rPr>
              <a:t> </a:t>
            </a:r>
            <a:r>
              <a:rPr lang="en-GB" sz="1050" dirty="0">
                <a:solidFill>
                  <a:schemeClr val="bg1">
                    <a:lumMod val="50000"/>
                  </a:schemeClr>
                </a:solidFill>
                <a:latin typeface="Arial Narrow" panose="020B0606020202030204" pitchFamily="34" charset="0"/>
              </a:rPr>
              <a:t>– exclusive patented technology keeps keep flies away from dining </a:t>
            </a:r>
            <a:r>
              <a:rPr lang="en-GB" sz="1050" dirty="0" smtClean="0">
                <a:solidFill>
                  <a:schemeClr val="bg1">
                    <a:lumMod val="50000"/>
                  </a:schemeClr>
                </a:solidFill>
                <a:latin typeface="Arial Narrow" panose="020B0606020202030204" pitchFamily="34" charset="0"/>
              </a:rPr>
              <a:t>customers</a:t>
            </a:r>
          </a:p>
          <a:p>
            <a:pPr>
              <a:lnSpc>
                <a:spcPct val="100000"/>
              </a:lnSpc>
              <a:spcBef>
                <a:spcPts val="0"/>
              </a:spcBef>
              <a:spcAft>
                <a:spcPts val="0"/>
              </a:spcAft>
            </a:pPr>
            <a:r>
              <a:rPr lang="en-GB" sz="1050" b="1" dirty="0" smtClean="0">
                <a:solidFill>
                  <a:schemeClr val="bg1">
                    <a:lumMod val="50000"/>
                  </a:schemeClr>
                </a:solidFill>
                <a:latin typeface="Arial Narrow" panose="020B0606020202030204" pitchFamily="34" charset="0"/>
              </a:rPr>
              <a:t>Wasps</a:t>
            </a:r>
            <a:r>
              <a:rPr lang="en-GB" sz="1050" dirty="0" smtClean="0">
                <a:solidFill>
                  <a:schemeClr val="bg1">
                    <a:lumMod val="50000"/>
                  </a:schemeClr>
                </a:solidFill>
                <a:latin typeface="Arial Narrow" panose="020B0606020202030204" pitchFamily="34" charset="0"/>
              </a:rPr>
              <a:t> </a:t>
            </a:r>
            <a:r>
              <a:rPr lang="en-GB" sz="1050" dirty="0">
                <a:solidFill>
                  <a:schemeClr val="bg1">
                    <a:lumMod val="50000"/>
                  </a:schemeClr>
                </a:solidFill>
                <a:latin typeface="Arial Narrow" panose="020B0606020202030204" pitchFamily="34" charset="0"/>
              </a:rPr>
              <a:t>– non-toxic wasp stations eliminate wasps from outside dining areas </a:t>
            </a:r>
          </a:p>
          <a:p>
            <a:pPr>
              <a:lnSpc>
                <a:spcPct val="100000"/>
              </a:lnSpc>
              <a:spcBef>
                <a:spcPts val="0"/>
              </a:spcBef>
              <a:spcAft>
                <a:spcPts val="0"/>
              </a:spcAft>
            </a:pPr>
            <a:r>
              <a:rPr lang="en-GB" sz="1050" b="1" dirty="0">
                <a:solidFill>
                  <a:schemeClr val="bg1">
                    <a:lumMod val="50000"/>
                  </a:schemeClr>
                </a:solidFill>
                <a:latin typeface="Arial Narrow" panose="020B0606020202030204" pitchFamily="34" charset="0"/>
              </a:rPr>
              <a:t>Biting Flies </a:t>
            </a:r>
            <a:r>
              <a:rPr lang="en-GB" sz="1050" dirty="0">
                <a:solidFill>
                  <a:schemeClr val="bg1">
                    <a:lumMod val="50000"/>
                  </a:schemeClr>
                </a:solidFill>
                <a:latin typeface="Arial Narrow" panose="020B0606020202030204" pitchFamily="34" charset="0"/>
              </a:rPr>
              <a:t>– odourless traps protect your customers from midges and mosquitoes</a:t>
            </a:r>
          </a:p>
          <a:p>
            <a:pPr marL="0" indent="0">
              <a:lnSpc>
                <a:spcPct val="100000"/>
              </a:lnSpc>
              <a:spcBef>
                <a:spcPts val="0"/>
              </a:spcBef>
              <a:spcAft>
                <a:spcPts val="0"/>
              </a:spcAft>
              <a:buNone/>
            </a:pPr>
            <a:endParaRPr lang="en-GB" sz="200" dirty="0" smtClean="0">
              <a:solidFill>
                <a:schemeClr val="bg1">
                  <a:lumMod val="50000"/>
                </a:schemeClr>
              </a:solidFill>
              <a:latin typeface="Arial Narrow" panose="020B0606020202030204" pitchFamily="34" charset="0"/>
            </a:endParaRPr>
          </a:p>
          <a:p>
            <a:pPr marL="0" indent="0">
              <a:lnSpc>
                <a:spcPct val="100000"/>
              </a:lnSpc>
              <a:spcBef>
                <a:spcPts val="0"/>
              </a:spcBef>
              <a:spcAft>
                <a:spcPts val="0"/>
              </a:spcAft>
              <a:buNone/>
            </a:pPr>
            <a:endParaRPr lang="en-GB" sz="200" dirty="0">
              <a:solidFill>
                <a:schemeClr val="bg1">
                  <a:lumMod val="50000"/>
                </a:schemeClr>
              </a:solidFill>
              <a:latin typeface="Arial Narrow" panose="020B0606020202030204" pitchFamily="34" charset="0"/>
            </a:endParaRPr>
          </a:p>
          <a:p>
            <a:pPr marL="0" indent="0">
              <a:lnSpc>
                <a:spcPct val="100000"/>
              </a:lnSpc>
              <a:spcBef>
                <a:spcPts val="0"/>
              </a:spcBef>
              <a:spcAft>
                <a:spcPts val="0"/>
              </a:spcAft>
              <a:buNone/>
            </a:pPr>
            <a:r>
              <a:rPr lang="en-GB" sz="1050" dirty="0" smtClean="0">
                <a:solidFill>
                  <a:schemeClr val="bg1">
                    <a:lumMod val="50000"/>
                  </a:schemeClr>
                </a:solidFill>
                <a:latin typeface="Arial Narrow" panose="020B0606020202030204" pitchFamily="34" charset="0"/>
              </a:rPr>
              <a:t>Recommendations </a:t>
            </a:r>
            <a:r>
              <a:rPr lang="en-GB" sz="1050" dirty="0">
                <a:solidFill>
                  <a:schemeClr val="bg1">
                    <a:lumMod val="50000"/>
                  </a:schemeClr>
                </a:solidFill>
                <a:latin typeface="Arial Narrow" panose="020B0606020202030204" pitchFamily="34" charset="0"/>
              </a:rPr>
              <a:t>on preventative measures for hygiene and structural issues conducive to pests, and action-driven reporting, after each and every service visit. </a:t>
            </a:r>
            <a:endParaRPr lang="en-US" sz="1050" dirty="0">
              <a:solidFill>
                <a:schemeClr val="bg1">
                  <a:lumMod val="50000"/>
                </a:schemeClr>
              </a:solidFill>
              <a:latin typeface="Arial Narrow" panose="020B060602020203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lang="en-US" sz="1200" dirty="0">
              <a:solidFill>
                <a:schemeClr val="bg1">
                  <a:lumMod val="65000"/>
                </a:schemeClr>
              </a:solidFill>
              <a:latin typeface="Arial Narrow" panose="020B0606020202030204" pitchFamily="34" charset="0"/>
              <a:cs typeface="Arial" panose="020B0604020202020204" pitchFamily="34" charset="0"/>
            </a:endParaRPr>
          </a:p>
        </p:txBody>
      </p:sp>
      <p:sp>
        <p:nvSpPr>
          <p:cNvPr id="10" name="Rectangle 9"/>
          <p:cNvSpPr/>
          <p:nvPr/>
        </p:nvSpPr>
        <p:spPr>
          <a:xfrm>
            <a:off x="-100135" y="5409734"/>
            <a:ext cx="7480446" cy="599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8" name="Picture 4" descr="C:\Users\crampal\Desktop\FS Broch pics\RestoProtect_logo NEW.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375" y="5527214"/>
            <a:ext cx="2528094" cy="33972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crampal\Desktop\FS Broch pics\RestoProtectPlus_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0088" y="5409734"/>
            <a:ext cx="3464612" cy="491187"/>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hlinkClick r:id="rId16" action="ppaction://hlinksldjump"/>
          </p:cNvPr>
          <p:cNvSpPr txBox="1"/>
          <p:nvPr/>
        </p:nvSpPr>
        <p:spPr>
          <a:xfrm>
            <a:off x="7471251" y="2014765"/>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46" name="TextBox 45">
            <a:hlinkClick r:id="rId17" action="ppaction://hlinksldjump"/>
          </p:cNvPr>
          <p:cNvSpPr txBox="1"/>
          <p:nvPr/>
        </p:nvSpPr>
        <p:spPr>
          <a:xfrm>
            <a:off x="7459085" y="2690512"/>
            <a:ext cx="1237714" cy="276999"/>
          </a:xfrm>
          <a:prstGeom prst="rect">
            <a:avLst/>
          </a:prstGeom>
          <a:noFill/>
        </p:spPr>
        <p:txBody>
          <a:bodyPr wrap="square" rtlCol="0">
            <a:spAutoFit/>
          </a:bodyPr>
          <a:lstStyle/>
          <a:p>
            <a:endParaRPr lang="en-GB" sz="1200" dirty="0"/>
          </a:p>
        </p:txBody>
      </p:sp>
      <p:sp>
        <p:nvSpPr>
          <p:cNvPr id="47" name="TextBox 46">
            <a:hlinkClick r:id="rId18" action="ppaction://hlinksldjump"/>
          </p:cNvPr>
          <p:cNvSpPr txBox="1"/>
          <p:nvPr/>
        </p:nvSpPr>
        <p:spPr>
          <a:xfrm>
            <a:off x="7518267" y="3168725"/>
            <a:ext cx="1268255" cy="369332"/>
          </a:xfrm>
          <a:prstGeom prst="rect">
            <a:avLst/>
          </a:prstGeom>
          <a:noFill/>
        </p:spPr>
        <p:txBody>
          <a:bodyPr wrap="square" rtlCol="0">
            <a:spAutoFit/>
          </a:bodyPr>
          <a:lstStyle/>
          <a:p>
            <a:endParaRPr lang="en-GB" dirty="0"/>
          </a:p>
        </p:txBody>
      </p:sp>
      <p:sp>
        <p:nvSpPr>
          <p:cNvPr id="52" name="Rectangle 51">
            <a:hlinkClick r:id="rId19"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36" name="TextBox 35">
            <a:hlinkClick r:id="rId20" action="ppaction://hlinksldjump"/>
          </p:cNvPr>
          <p:cNvSpPr txBox="1"/>
          <p:nvPr/>
        </p:nvSpPr>
        <p:spPr>
          <a:xfrm>
            <a:off x="7518267" y="3837502"/>
            <a:ext cx="1577808" cy="455594"/>
          </a:xfrm>
          <a:prstGeom prst="rect">
            <a:avLst/>
          </a:prstGeom>
          <a:noFill/>
        </p:spPr>
        <p:txBody>
          <a:bodyPr wrap="square" rtlCol="0">
            <a:spAutoFit/>
          </a:bodyPr>
          <a:lstStyle/>
          <a:p>
            <a:endParaRPr lang="en-GB" dirty="0"/>
          </a:p>
        </p:txBody>
      </p:sp>
      <p:grpSp>
        <p:nvGrpSpPr>
          <p:cNvPr id="40" name="Group 39"/>
          <p:cNvGrpSpPr/>
          <p:nvPr/>
        </p:nvGrpSpPr>
        <p:grpSpPr>
          <a:xfrm>
            <a:off x="8419885" y="56486"/>
            <a:ext cx="650563" cy="308320"/>
            <a:chOff x="8352387" y="6708921"/>
            <a:chExt cx="730859" cy="346375"/>
          </a:xfrm>
        </p:grpSpPr>
        <p:pic>
          <p:nvPicPr>
            <p:cNvPr id="43"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Rectangle 47">
            <a:hlinkClick r:id="rId2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7636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ampal\AppData\Local\Microsoft\Windows\Temporary Internet Files\Content.IE5\THPA10VS\shutterstock_34548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3350" y="-15398"/>
            <a:ext cx="9310515" cy="6873398"/>
          </a:xfrm>
          <a:prstGeom prst="rect">
            <a:avLst/>
          </a:prstGeom>
          <a:gradFill>
            <a:gsLst>
              <a:gs pos="99500">
                <a:srgbClr val="E9EEF8"/>
              </a:gs>
              <a:gs pos="99000">
                <a:srgbClr val="F0F4FA"/>
              </a:gs>
              <a:gs pos="59000">
                <a:schemeClr val="bg1">
                  <a:alpha val="0"/>
                  <a:lumMod val="87000"/>
                  <a:lumOff val="13000"/>
                </a:schemeClr>
              </a:gs>
              <a:gs pos="78000">
                <a:schemeClr val="bg1">
                  <a:alpha val="0"/>
                </a:schemeClr>
              </a:gs>
            </a:gsLst>
            <a:lin ang="5400000" scaled="0"/>
          </a:gradFill>
        </p:spPr>
      </p:pic>
      <p:pic>
        <p:nvPicPr>
          <p:cNvPr id="29"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113" y="536693"/>
            <a:ext cx="7508673" cy="545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 y="536693"/>
            <a:ext cx="74357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7"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15" name="Straight Connector 14"/>
          <p:cNvCxnSpPr/>
          <p:nvPr/>
        </p:nvCxnSpPr>
        <p:spPr>
          <a:xfrm>
            <a:off x="307975" y="1499512"/>
            <a:ext cx="476808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pic>
        <p:nvPicPr>
          <p:cNvPr id="25" name="Picture 4"/>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80794" y="2085499"/>
            <a:ext cx="3694213" cy="387686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307295" y="2596055"/>
            <a:ext cx="2120900" cy="461665"/>
          </a:xfrm>
          <a:prstGeom prst="rect">
            <a:avLst/>
          </a:prstGeom>
          <a:noFill/>
        </p:spPr>
        <p:txBody>
          <a:bodyPr wrap="square" rtlCol="0">
            <a:spAutoFit/>
          </a:bodyPr>
          <a:lstStyle/>
          <a:p>
            <a:pPr algn="ctr"/>
            <a:r>
              <a:rPr lang="en-GB" sz="1200" b="1" dirty="0" smtClean="0">
                <a:solidFill>
                  <a:srgbClr val="0081C6"/>
                </a:solidFill>
                <a:latin typeface="Arial MT Lt"/>
                <a:cs typeface="Arial MT Lt"/>
              </a:rPr>
              <a:t>Energy &amp; Water</a:t>
            </a:r>
          </a:p>
          <a:p>
            <a:pPr algn="ctr"/>
            <a:r>
              <a:rPr lang="en-GB" sz="1200" b="1" dirty="0" smtClean="0">
                <a:solidFill>
                  <a:srgbClr val="0081C6"/>
                </a:solidFill>
                <a:latin typeface="Arial MT Lt"/>
                <a:cs typeface="Arial MT Lt"/>
              </a:rPr>
              <a:t>13%</a:t>
            </a:r>
          </a:p>
        </p:txBody>
      </p:sp>
      <p:sp>
        <p:nvSpPr>
          <p:cNvPr id="32" name="TextBox 31"/>
          <p:cNvSpPr txBox="1"/>
          <p:nvPr/>
        </p:nvSpPr>
        <p:spPr>
          <a:xfrm>
            <a:off x="1924843" y="2265147"/>
            <a:ext cx="2120900" cy="461665"/>
          </a:xfrm>
          <a:prstGeom prst="rect">
            <a:avLst/>
          </a:prstGeom>
          <a:noFill/>
        </p:spPr>
        <p:txBody>
          <a:bodyPr wrap="square" rtlCol="0">
            <a:spAutoFit/>
          </a:bodyPr>
          <a:lstStyle/>
          <a:p>
            <a:pPr algn="ctr"/>
            <a:r>
              <a:rPr lang="en-GB" sz="1200" b="1" dirty="0" smtClean="0">
                <a:solidFill>
                  <a:srgbClr val="0081C6"/>
                </a:solidFill>
                <a:latin typeface="Arial MT Lt"/>
                <a:cs typeface="Arial MT Lt"/>
              </a:rPr>
              <a:t>Indirect</a:t>
            </a:r>
          </a:p>
          <a:p>
            <a:pPr algn="ctr"/>
            <a:r>
              <a:rPr lang="en-GB" sz="1200" b="1" dirty="0" smtClean="0">
                <a:solidFill>
                  <a:srgbClr val="0081C6"/>
                </a:solidFill>
                <a:latin typeface="Arial MT Lt"/>
                <a:cs typeface="Arial MT Lt"/>
              </a:rPr>
              <a:t>20%</a:t>
            </a:r>
          </a:p>
        </p:txBody>
      </p:sp>
      <p:sp>
        <p:nvSpPr>
          <p:cNvPr id="33" name="TextBox 32"/>
          <p:cNvSpPr txBox="1"/>
          <p:nvPr/>
        </p:nvSpPr>
        <p:spPr>
          <a:xfrm>
            <a:off x="3204907" y="3663830"/>
            <a:ext cx="2120900" cy="720197"/>
          </a:xfrm>
          <a:prstGeom prst="rect">
            <a:avLst/>
          </a:prstGeom>
          <a:noFill/>
        </p:spPr>
        <p:txBody>
          <a:bodyPr wrap="square" rtlCol="0">
            <a:spAutoFit/>
          </a:bodyPr>
          <a:lstStyle/>
          <a:p>
            <a:pPr algn="r">
              <a:lnSpc>
                <a:spcPct val="140000"/>
              </a:lnSpc>
            </a:pPr>
            <a:endParaRPr lang="en-GB" sz="1200" b="1" dirty="0" smtClean="0">
              <a:solidFill>
                <a:srgbClr val="0081C6"/>
              </a:solidFill>
              <a:latin typeface="Arial MT Lt"/>
              <a:cs typeface="Arial MT Lt"/>
            </a:endParaRPr>
          </a:p>
          <a:p>
            <a:pPr algn="ctr"/>
            <a:r>
              <a:rPr lang="en-GB" sz="1200" b="1" dirty="0" smtClean="0">
                <a:solidFill>
                  <a:srgbClr val="0081C6"/>
                </a:solidFill>
                <a:latin typeface="Arial MT Lt"/>
                <a:cs typeface="Arial MT Lt"/>
              </a:rPr>
              <a:t>Labour</a:t>
            </a:r>
          </a:p>
          <a:p>
            <a:pPr algn="ctr"/>
            <a:r>
              <a:rPr lang="en-GB" sz="1200" b="1" dirty="0" smtClean="0">
                <a:solidFill>
                  <a:srgbClr val="0081C6"/>
                </a:solidFill>
                <a:latin typeface="Arial MT Lt"/>
                <a:cs typeface="Arial MT Lt"/>
              </a:rPr>
              <a:t>52%</a:t>
            </a:r>
          </a:p>
        </p:txBody>
      </p:sp>
      <p:sp>
        <p:nvSpPr>
          <p:cNvPr id="34" name="TextBox 33"/>
          <p:cNvSpPr txBox="1"/>
          <p:nvPr/>
        </p:nvSpPr>
        <p:spPr>
          <a:xfrm>
            <a:off x="-209185" y="4309532"/>
            <a:ext cx="2120900" cy="579839"/>
          </a:xfrm>
          <a:prstGeom prst="rect">
            <a:avLst/>
          </a:prstGeom>
          <a:noFill/>
        </p:spPr>
        <p:txBody>
          <a:bodyPr wrap="square" rtlCol="0">
            <a:spAutoFit/>
          </a:bodyPr>
          <a:lstStyle/>
          <a:p>
            <a:pPr algn="ctr">
              <a:lnSpc>
                <a:spcPct val="140000"/>
              </a:lnSpc>
            </a:pPr>
            <a:r>
              <a:rPr lang="en-GB" sz="1200" b="1" dirty="0" smtClean="0">
                <a:solidFill>
                  <a:srgbClr val="0081C6"/>
                </a:solidFill>
                <a:latin typeface="Arial MT Lt"/>
                <a:cs typeface="Arial MT Lt"/>
              </a:rPr>
              <a:t>Breakages</a:t>
            </a:r>
          </a:p>
          <a:p>
            <a:pPr algn="ctr">
              <a:lnSpc>
                <a:spcPct val="140000"/>
              </a:lnSpc>
            </a:pPr>
            <a:r>
              <a:rPr lang="en-GB" sz="1200" b="1" dirty="0" smtClean="0">
                <a:solidFill>
                  <a:srgbClr val="0081C6"/>
                </a:solidFill>
                <a:latin typeface="Arial MT Lt"/>
                <a:cs typeface="Arial MT Lt"/>
              </a:rPr>
              <a:t>10%</a:t>
            </a:r>
          </a:p>
        </p:txBody>
      </p:sp>
      <p:sp>
        <p:nvSpPr>
          <p:cNvPr id="35" name="TextBox 34"/>
          <p:cNvSpPr txBox="1"/>
          <p:nvPr/>
        </p:nvSpPr>
        <p:spPr>
          <a:xfrm>
            <a:off x="-406756" y="3242040"/>
            <a:ext cx="2337725" cy="769441"/>
          </a:xfrm>
          <a:prstGeom prst="rect">
            <a:avLst/>
          </a:prstGeom>
          <a:noFill/>
        </p:spPr>
        <p:txBody>
          <a:bodyPr wrap="square" rtlCol="0">
            <a:spAutoFit/>
          </a:bodyPr>
          <a:lstStyle/>
          <a:p>
            <a:pPr algn="ctr"/>
            <a:r>
              <a:rPr lang="en-GB" sz="2400" b="1" dirty="0" smtClean="0">
                <a:solidFill>
                  <a:srgbClr val="0081C6"/>
                </a:solidFill>
                <a:latin typeface="Arial MT Lt"/>
                <a:cs typeface="Arial MT Lt"/>
              </a:rPr>
              <a:t> </a:t>
            </a:r>
            <a:r>
              <a:rPr lang="en-GB" sz="2000" b="1" dirty="0" smtClean="0">
                <a:solidFill>
                  <a:srgbClr val="0081C6"/>
                </a:solidFill>
                <a:latin typeface="Arial MT Lt"/>
                <a:cs typeface="Arial MT Lt"/>
              </a:rPr>
              <a:t>Detergent </a:t>
            </a:r>
          </a:p>
          <a:p>
            <a:pPr algn="ctr"/>
            <a:r>
              <a:rPr lang="en-GB" sz="2000" b="1" dirty="0" smtClean="0">
                <a:solidFill>
                  <a:srgbClr val="0081C6"/>
                </a:solidFill>
                <a:latin typeface="Arial MT Lt"/>
                <a:cs typeface="Arial MT Lt"/>
              </a:rPr>
              <a:t>5%</a:t>
            </a:r>
          </a:p>
        </p:txBody>
      </p:sp>
      <p:sp>
        <p:nvSpPr>
          <p:cNvPr id="3" name="Rectangle 2"/>
          <p:cNvSpPr/>
          <p:nvPr/>
        </p:nvSpPr>
        <p:spPr>
          <a:xfrm>
            <a:off x="1022041" y="1853162"/>
            <a:ext cx="2812308" cy="338554"/>
          </a:xfrm>
          <a:prstGeom prst="rect">
            <a:avLst/>
          </a:prstGeom>
        </p:spPr>
        <p:txBody>
          <a:bodyPr wrap="none">
            <a:spAutoFit/>
          </a:bodyPr>
          <a:lstStyle/>
          <a:p>
            <a:r>
              <a:rPr lang="en-GB" sz="1600" dirty="0">
                <a:solidFill>
                  <a:srgbClr val="0070C0"/>
                </a:solidFill>
                <a:latin typeface="Arial Narrow" panose="020B0606020202030204" pitchFamily="34" charset="0"/>
                <a:cs typeface="Arial" panose="020B0604020202020204" pitchFamily="34" charset="0"/>
              </a:rPr>
              <a:t>Average warewash cost allocation: </a:t>
            </a:r>
          </a:p>
        </p:txBody>
      </p:sp>
      <p:sp>
        <p:nvSpPr>
          <p:cNvPr id="36" name="Content Placeholder 4"/>
          <p:cNvSpPr txBox="1">
            <a:spLocks/>
          </p:cNvSpPr>
          <p:nvPr/>
        </p:nvSpPr>
        <p:spPr bwMode="auto">
          <a:xfrm>
            <a:off x="4812513" y="2356694"/>
            <a:ext cx="2592287" cy="2520280"/>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r>
              <a:rPr lang="en-US" sz="1800" b="1" dirty="0" smtClean="0">
                <a:solidFill>
                  <a:srgbClr val="0070C0"/>
                </a:solidFill>
                <a:latin typeface="Arial Narrow" panose="020B0606020202030204" pitchFamily="34" charset="0"/>
                <a:cs typeface="Arial" panose="020B0604020202020204" pitchFamily="34" charset="0"/>
              </a:rPr>
              <a:t>Reasons for increased costs:</a:t>
            </a: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8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800" dirty="0" smtClean="0">
                <a:solidFill>
                  <a:schemeClr val="bg1">
                    <a:lumMod val="65000"/>
                  </a:schemeClr>
                </a:solidFill>
                <a:latin typeface="Arial Narrow" panose="020B0606020202030204" pitchFamily="34" charset="0"/>
                <a:cs typeface="Arial" panose="020B0604020202020204" pitchFamily="34" charset="0"/>
              </a:rPr>
              <a:t>Staff </a:t>
            </a:r>
            <a:r>
              <a:rPr lang="en-GB" sz="1800" dirty="0">
                <a:solidFill>
                  <a:schemeClr val="bg1">
                    <a:lumMod val="65000"/>
                  </a:schemeClr>
                </a:solidFill>
                <a:latin typeface="Arial Narrow" panose="020B0606020202030204" pitchFamily="34" charset="0"/>
                <a:cs typeface="Arial" panose="020B0604020202020204" pitchFamily="34" charset="0"/>
              </a:rPr>
              <a:t>turnover </a:t>
            </a:r>
          </a:p>
          <a:p>
            <a:r>
              <a:rPr lang="en-GB" sz="1800" dirty="0">
                <a:solidFill>
                  <a:schemeClr val="bg1">
                    <a:lumMod val="65000"/>
                  </a:schemeClr>
                </a:solidFill>
                <a:latin typeface="Arial Narrow" panose="020B0606020202030204" pitchFamily="34" charset="0"/>
                <a:cs typeface="Arial" panose="020B0604020202020204" pitchFamily="34" charset="0"/>
              </a:rPr>
              <a:t>Poor training </a:t>
            </a:r>
          </a:p>
          <a:p>
            <a:r>
              <a:rPr lang="en-GB" sz="1800" dirty="0">
                <a:solidFill>
                  <a:schemeClr val="bg1">
                    <a:lumMod val="65000"/>
                  </a:schemeClr>
                </a:solidFill>
                <a:latin typeface="Arial Narrow" panose="020B0606020202030204" pitchFamily="34" charset="0"/>
                <a:cs typeface="Arial" panose="020B0604020202020204" pitchFamily="34" charset="0"/>
              </a:rPr>
              <a:t>Poor procedures </a:t>
            </a:r>
          </a:p>
          <a:p>
            <a:r>
              <a:rPr lang="en-GB" sz="1800" dirty="0">
                <a:solidFill>
                  <a:schemeClr val="bg1">
                    <a:lumMod val="65000"/>
                  </a:schemeClr>
                </a:solidFill>
                <a:latin typeface="Arial Narrow" panose="020B0606020202030204" pitchFamily="34" charset="0"/>
                <a:cs typeface="Arial" panose="020B0604020202020204" pitchFamily="34" charset="0"/>
              </a:rPr>
              <a:t>Unsolved machine issues </a:t>
            </a:r>
          </a:p>
          <a:p>
            <a:r>
              <a:rPr lang="en-GB" sz="1800" dirty="0">
                <a:solidFill>
                  <a:schemeClr val="bg1">
                    <a:lumMod val="65000"/>
                  </a:schemeClr>
                </a:solidFill>
                <a:latin typeface="Arial Narrow" panose="020B0606020202030204" pitchFamily="34" charset="0"/>
                <a:cs typeface="Arial" panose="020B0604020202020204" pitchFamily="34" charset="0"/>
              </a:rPr>
              <a:t>No detergent or rinse aid </a:t>
            </a: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endParaRPr lang="en-GB" sz="1400" dirty="0" smtClean="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37" name="Straight Connector 36"/>
          <p:cNvCxnSpPr/>
          <p:nvPr/>
        </p:nvCxnSpPr>
        <p:spPr>
          <a:xfrm>
            <a:off x="4932040" y="3061038"/>
            <a:ext cx="234612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563016" y="1844824"/>
            <a:ext cx="1210588" cy="2292935"/>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Warewashing C</a:t>
            </a:r>
            <a:r>
              <a:rPr lang="en-GB" sz="1100" dirty="0" smtClean="0">
                <a:solidFill>
                  <a:srgbClr val="0070C0"/>
                </a:solidFill>
                <a:latin typeface="Arial Narrow" panose="020B0606020202030204" pitchFamily="34" charset="0"/>
                <a:cs typeface="Arial" panose="020B0604020202020204" pitchFamily="34" charset="0"/>
              </a:rPr>
              <a:t>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39" name="Straight Connector 38"/>
          <p:cNvCxnSpPr/>
          <p:nvPr/>
        </p:nvCxnSpPr>
        <p:spPr>
          <a:xfrm flipV="1">
            <a:off x="7467783" y="1931978"/>
            <a:ext cx="0" cy="21450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4069" y="2209445"/>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9"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hlinkClick r:id="rId10"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11" action="ppaction://hlinksldjump"/>
          </p:cNvPr>
          <p:cNvSpPr/>
          <p:nvPr/>
        </p:nvSpPr>
        <p:spPr>
          <a:xfrm>
            <a:off x="7560163" y="394699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p:cNvSpPr txBox="1"/>
          <p:nvPr/>
        </p:nvSpPr>
        <p:spPr>
          <a:xfrm>
            <a:off x="226933" y="490493"/>
            <a:ext cx="5011052" cy="1015663"/>
          </a:xfrm>
          <a:prstGeom prst="rect">
            <a:avLst/>
          </a:prstGeom>
          <a:noFill/>
        </p:spPr>
        <p:txBody>
          <a:bodyPr wrap="none" rtlCol="0">
            <a:spAutoFit/>
          </a:bodyPr>
          <a:lstStyle/>
          <a:p>
            <a:r>
              <a:rPr lang="en-GB" sz="3600" b="1" dirty="0" smtClean="0">
                <a:solidFill>
                  <a:srgbClr val="0070C0"/>
                </a:solidFill>
                <a:latin typeface="Arial Narrow" panose="020B0606020202030204" pitchFamily="34" charset="0"/>
                <a:cs typeface="Arial" panose="020B0604020202020204" pitchFamily="34" charset="0"/>
              </a:rPr>
              <a:t>Warewashing</a:t>
            </a:r>
            <a:endParaRPr lang="en-GB" sz="3600" dirty="0">
              <a:solidFill>
                <a:schemeClr val="bg1">
                  <a:lumMod val="65000"/>
                </a:schemeClr>
              </a:solidFill>
              <a:latin typeface="Arial Narrow" panose="020B0606020202030204" pitchFamily="34" charset="0"/>
              <a:cs typeface="Arial" panose="020B0604020202020204" pitchFamily="34" charset="0"/>
            </a:endParaRPr>
          </a:p>
          <a:p>
            <a:r>
              <a:rPr lang="en-GB" sz="2400" dirty="0">
                <a:solidFill>
                  <a:srgbClr val="0070C0"/>
                </a:solidFill>
                <a:latin typeface="Arial Narrow" panose="020B0606020202030204" pitchFamily="34" charset="0"/>
                <a:cs typeface="Arial" panose="020B0604020202020204" pitchFamily="34" charset="0"/>
              </a:rPr>
              <a:t>Protect Your Customers and your Business</a:t>
            </a:r>
          </a:p>
        </p:txBody>
      </p:sp>
      <p:sp>
        <p:nvSpPr>
          <p:cNvPr id="47" name="TextBox 46">
            <a:hlinkClick r:id="rId12" action="ppaction://hlinksldjump"/>
          </p:cNvPr>
          <p:cNvSpPr txBox="1"/>
          <p:nvPr/>
        </p:nvSpPr>
        <p:spPr>
          <a:xfrm>
            <a:off x="7506422" y="4230643"/>
            <a:ext cx="1512168" cy="646331"/>
          </a:xfrm>
          <a:prstGeom prst="rect">
            <a:avLst/>
          </a:prstGeom>
          <a:noFill/>
        </p:spPr>
        <p:txBody>
          <a:bodyPr wrap="square" rtlCol="0">
            <a:spAutoFit/>
          </a:bodyPr>
          <a:lstStyle/>
          <a:p>
            <a:endParaRPr lang="en-GB" dirty="0" smtClean="0"/>
          </a:p>
          <a:p>
            <a:endParaRPr lang="en-GB" dirty="0"/>
          </a:p>
        </p:txBody>
      </p:sp>
      <p:sp>
        <p:nvSpPr>
          <p:cNvPr id="48" name="TextBox 47">
            <a:hlinkClick r:id="rId13" action="ppaction://hlinksldjump"/>
          </p:cNvPr>
          <p:cNvSpPr txBox="1"/>
          <p:nvPr/>
        </p:nvSpPr>
        <p:spPr>
          <a:xfrm>
            <a:off x="7491639" y="4866478"/>
            <a:ext cx="1237714" cy="369332"/>
          </a:xfrm>
          <a:prstGeom prst="rect">
            <a:avLst/>
          </a:prstGeom>
          <a:noFill/>
        </p:spPr>
        <p:txBody>
          <a:bodyPr wrap="square" rtlCol="0">
            <a:spAutoFit/>
          </a:bodyPr>
          <a:lstStyle/>
          <a:p>
            <a:endParaRPr lang="en-GB" dirty="0"/>
          </a:p>
        </p:txBody>
      </p:sp>
      <p:sp>
        <p:nvSpPr>
          <p:cNvPr id="49" name="TextBox 48">
            <a:hlinkClick r:id="rId14" action="ppaction://hlinksldjump"/>
          </p:cNvPr>
          <p:cNvSpPr txBox="1"/>
          <p:nvPr/>
        </p:nvSpPr>
        <p:spPr>
          <a:xfrm>
            <a:off x="7499771" y="5398027"/>
            <a:ext cx="1268255" cy="369332"/>
          </a:xfrm>
          <a:prstGeom prst="rect">
            <a:avLst/>
          </a:prstGeom>
          <a:noFill/>
        </p:spPr>
        <p:txBody>
          <a:bodyPr wrap="square" rtlCol="0">
            <a:spAutoFit/>
          </a:bodyPr>
          <a:lstStyle/>
          <a:p>
            <a:endParaRPr lang="en-GB" dirty="0"/>
          </a:p>
        </p:txBody>
      </p:sp>
      <p:sp>
        <p:nvSpPr>
          <p:cNvPr id="50" name="TextBox 49">
            <a:hlinkClick r:id="rId15" action="ppaction://hlinksldjump"/>
          </p:cNvPr>
          <p:cNvSpPr txBox="1"/>
          <p:nvPr/>
        </p:nvSpPr>
        <p:spPr>
          <a:xfrm>
            <a:off x="7471250" y="5897306"/>
            <a:ext cx="1672749" cy="584775"/>
          </a:xfrm>
          <a:prstGeom prst="rect">
            <a:avLst/>
          </a:prstGeom>
          <a:noFill/>
        </p:spPr>
        <p:txBody>
          <a:bodyPr wrap="square" rtlCol="0">
            <a:spAutoFit/>
          </a:bodyPr>
          <a:lstStyle/>
          <a:p>
            <a:endParaRPr lang="en-GB" sz="1600" dirty="0" smtClean="0"/>
          </a:p>
          <a:p>
            <a:endParaRPr lang="en-GB" sz="1600" dirty="0"/>
          </a:p>
        </p:txBody>
      </p:sp>
      <p:sp>
        <p:nvSpPr>
          <p:cNvPr id="51" name="TextBox 50">
            <a:hlinkClick r:id="rId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2" name="Rectangle 51">
            <a:hlinkClick r:id="rId10"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7" name="Group 56"/>
          <p:cNvGrpSpPr/>
          <p:nvPr/>
        </p:nvGrpSpPr>
        <p:grpSpPr>
          <a:xfrm>
            <a:off x="8419885" y="56486"/>
            <a:ext cx="650563" cy="308320"/>
            <a:chOff x="8352387" y="6708921"/>
            <a:chExt cx="730859" cy="346375"/>
          </a:xfrm>
        </p:grpSpPr>
        <p:pic>
          <p:nvPicPr>
            <p:cNvPr id="58"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0" name="Rectangle 59">
            <a:hlinkClick r:id="rId18"/>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hlinkClick r:id="rId19"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hlinkClick r:id="rId20"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hlinkClick r:id="rId21"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hlinkClick r:id="rId22"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hlinkClick r:id="rId11"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27940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1"/>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12" descr="C:\Users\crampal\AppData\Local\Microsoft\Windows\Temporary Internet Files\Content.IE5\THPA10VS\73401343.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0551" r="4547" b="22572"/>
          <a:stretch/>
        </p:blipFill>
        <p:spPr bwMode="auto">
          <a:xfrm>
            <a:off x="-78030" y="-15397"/>
            <a:ext cx="9330552" cy="68733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2" y="3926874"/>
            <a:ext cx="7435423" cy="206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p:cNvSpPr/>
          <p:nvPr/>
        </p:nvSpPr>
        <p:spPr>
          <a:xfrm rot="5400000">
            <a:off x="1795612" y="-2159525"/>
            <a:ext cx="4760688" cy="10153130"/>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7317"/>
            <a:ext cx="9307632" cy="545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368"/>
          <a:stretch/>
        </p:blipFill>
        <p:spPr bwMode="auto">
          <a:xfrm>
            <a:off x="7380311" y="460703"/>
            <a:ext cx="1769143" cy="63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TextBox 22"/>
          <p:cNvSpPr txBox="1"/>
          <p:nvPr/>
        </p:nvSpPr>
        <p:spPr>
          <a:xfrm>
            <a:off x="7447329" y="970940"/>
            <a:ext cx="1721946" cy="5755422"/>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38" name="TextBox 37"/>
          <p:cNvSpPr txBox="1"/>
          <p:nvPr/>
        </p:nvSpPr>
        <p:spPr>
          <a:xfrm>
            <a:off x="7545110" y="1844824"/>
            <a:ext cx="1210588" cy="2292935"/>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rgbClr val="0070C0"/>
                </a:solidFill>
                <a:latin typeface="Arial Narrow" panose="020B0606020202030204" pitchFamily="34" charset="0"/>
                <a:cs typeface="Arial" panose="020B0604020202020204" pitchFamily="34" charset="0"/>
              </a:rPr>
              <a:t>Apex </a:t>
            </a:r>
            <a:r>
              <a:rPr lang="en-GB" sz="1100" dirty="0">
                <a:solidFill>
                  <a:srgbClr val="0070C0"/>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a:t>
            </a:r>
            <a:r>
              <a:rPr lang="en-GB" sz="1100" dirty="0" smtClean="0">
                <a:solidFill>
                  <a:schemeClr val="bg1">
                    <a:lumMod val="65000"/>
                  </a:schemeClr>
                </a:solidFill>
                <a:latin typeface="Arial Narrow" panose="020B0606020202030204" pitchFamily="34" charset="0"/>
                <a:cs typeface="Arial" panose="020B0604020202020204" pitchFamily="34" charset="0"/>
              </a:rPr>
              <a:t>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39" name="Straight Connector 38"/>
          <p:cNvCxnSpPr/>
          <p:nvPr/>
        </p:nvCxnSpPr>
        <p:spPr>
          <a:xfrm flipV="1">
            <a:off x="7467783" y="1931978"/>
            <a:ext cx="0" cy="21450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4069" y="2492759"/>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37" name="TextBox 36"/>
          <p:cNvSpPr txBox="1"/>
          <p:nvPr/>
        </p:nvSpPr>
        <p:spPr>
          <a:xfrm>
            <a:off x="379333" y="692696"/>
            <a:ext cx="3405099"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Apex Program</a:t>
            </a:r>
          </a:p>
          <a:p>
            <a:r>
              <a:rPr lang="en-GB" sz="2400" dirty="0" smtClean="0">
                <a:solidFill>
                  <a:srgbClr val="0070C0"/>
                </a:solidFill>
                <a:latin typeface="Arial Narrow" panose="020B0606020202030204" pitchFamily="34" charset="0"/>
                <a:cs typeface="Arial" panose="020B0604020202020204" pitchFamily="34" charset="0"/>
              </a:rPr>
              <a:t>More Control, Made Simple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43" name="Straight Connector 42"/>
          <p:cNvCxnSpPr/>
          <p:nvPr/>
        </p:nvCxnSpPr>
        <p:spPr>
          <a:xfrm>
            <a:off x="460375" y="1499512"/>
            <a:ext cx="3103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Content Placeholder 4"/>
          <p:cNvSpPr txBox="1">
            <a:spLocks/>
          </p:cNvSpPr>
          <p:nvPr/>
        </p:nvSpPr>
        <p:spPr bwMode="auto">
          <a:xfrm>
            <a:off x="460375" y="1604360"/>
            <a:ext cx="3446786"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a:solidFill>
                  <a:srgbClr val="0070C0"/>
                </a:solidFill>
                <a:latin typeface="Arial Narrow" panose="020B0606020202030204" pitchFamily="34" charset="0"/>
                <a:cs typeface="Arial" panose="020B0604020202020204" pitchFamily="34" charset="0"/>
              </a:rPr>
              <a:t>Advantages of the Apex™ Program </a:t>
            </a:r>
            <a:endParaRPr lang="en-GB" sz="1800" b="1" dirty="0" smtClean="0">
              <a:solidFill>
                <a:srgbClr val="0070C0"/>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100" dirty="0" smtClean="0">
                <a:solidFill>
                  <a:schemeClr val="bg1">
                    <a:lumMod val="65000"/>
                  </a:schemeClr>
                </a:solidFill>
                <a:latin typeface="Arial Narrow" panose="020B0606020202030204" pitchFamily="34" charset="0"/>
                <a:cs typeface="Arial" panose="020B0604020202020204" pitchFamily="34" charset="0"/>
              </a:rPr>
              <a:t>State-of-the-art </a:t>
            </a:r>
            <a:r>
              <a:rPr lang="en-GB" sz="1100" dirty="0">
                <a:solidFill>
                  <a:schemeClr val="bg1">
                    <a:lumMod val="65000"/>
                  </a:schemeClr>
                </a:solidFill>
                <a:latin typeface="Arial Narrow" panose="020B0606020202030204" pitchFamily="34" charset="0"/>
                <a:cs typeface="Arial" panose="020B0604020202020204" pitchFamily="34" charset="0"/>
              </a:rPr>
              <a:t>control system optimises your warewashing procedure </a:t>
            </a:r>
            <a:endParaRPr lang="en-GB" sz="1100" dirty="0" smtClean="0">
              <a:solidFill>
                <a:schemeClr val="bg1">
                  <a:lumMod val="65000"/>
                </a:schemeClr>
              </a:solidFill>
              <a:latin typeface="Arial Narrow" panose="020B0606020202030204" pitchFamily="34" charset="0"/>
              <a:cs typeface="Arial" panose="020B0604020202020204" pitchFamily="34" charset="0"/>
            </a:endParaRPr>
          </a:p>
          <a:p>
            <a:pPr>
              <a:lnSpc>
                <a:spcPct val="100000"/>
              </a:lnSpc>
              <a:spcBef>
                <a:spcPts val="0"/>
              </a:spcBef>
              <a:spcAft>
                <a:spcPts val="0"/>
              </a:spcAft>
            </a:pPr>
            <a:r>
              <a:rPr lang="en-GB" sz="1100" dirty="0">
                <a:solidFill>
                  <a:schemeClr val="bg1">
                    <a:lumMod val="65000"/>
                  </a:schemeClr>
                </a:solidFill>
                <a:latin typeface="Arial Narrow" panose="020B0606020202030204" pitchFamily="34" charset="0"/>
                <a:cs typeface="Arial" panose="020B0604020202020204" pitchFamily="34" charset="0"/>
              </a:rPr>
              <a:t>Automatically dispenses at the proper dilution to control costs </a:t>
            </a:r>
          </a:p>
          <a:p>
            <a:pPr>
              <a:lnSpc>
                <a:spcPct val="100000"/>
              </a:lnSpc>
              <a:spcBef>
                <a:spcPts val="0"/>
              </a:spcBef>
              <a:spcAft>
                <a:spcPts val="0"/>
              </a:spcAft>
            </a:pPr>
            <a:r>
              <a:rPr lang="en-GB" sz="1100" dirty="0" smtClean="0">
                <a:solidFill>
                  <a:schemeClr val="bg1">
                    <a:lumMod val="65000"/>
                  </a:schemeClr>
                </a:solidFill>
                <a:latin typeface="Arial Narrow" panose="020B0606020202030204" pitchFamily="34" charset="0"/>
                <a:cs typeface="Arial" panose="020B0604020202020204" pitchFamily="34" charset="0"/>
              </a:rPr>
              <a:t>Multi-language </a:t>
            </a:r>
            <a:r>
              <a:rPr lang="en-GB" sz="1100" dirty="0">
                <a:solidFill>
                  <a:schemeClr val="bg1">
                    <a:lumMod val="65000"/>
                  </a:schemeClr>
                </a:solidFill>
                <a:latin typeface="Arial Narrow" panose="020B0606020202030204" pitchFamily="34" charset="0"/>
                <a:cs typeface="Arial" panose="020B0604020202020204" pitchFamily="34" charset="0"/>
              </a:rPr>
              <a:t>controller gives you information and metrics to minimise cost and ensure consistent </a:t>
            </a:r>
            <a:r>
              <a:rPr lang="en-GB" sz="1100" dirty="0" smtClean="0">
                <a:solidFill>
                  <a:schemeClr val="bg1">
                    <a:lumMod val="65000"/>
                  </a:schemeClr>
                </a:solidFill>
                <a:latin typeface="Arial Narrow" panose="020B0606020202030204" pitchFamily="34" charset="0"/>
                <a:cs typeface="Arial" panose="020B0604020202020204" pitchFamily="34" charset="0"/>
              </a:rPr>
              <a:t>results </a:t>
            </a:r>
          </a:p>
          <a:p>
            <a:pPr>
              <a:lnSpc>
                <a:spcPct val="100000"/>
              </a:lnSpc>
              <a:spcBef>
                <a:spcPts val="0"/>
              </a:spcBef>
              <a:spcAft>
                <a:spcPts val="0"/>
              </a:spcAft>
            </a:pPr>
            <a:r>
              <a:rPr lang="en-GB" sz="1100" dirty="0" smtClean="0">
                <a:solidFill>
                  <a:schemeClr val="bg1">
                    <a:lumMod val="65000"/>
                  </a:schemeClr>
                </a:solidFill>
                <a:latin typeface="Arial Narrow" panose="020B0606020202030204" pitchFamily="34" charset="0"/>
                <a:cs typeface="Arial" panose="020B0604020202020204" pitchFamily="34" charset="0"/>
              </a:rPr>
              <a:t>Colour-coded</a:t>
            </a:r>
            <a:r>
              <a:rPr lang="en-GB" sz="1100" dirty="0">
                <a:solidFill>
                  <a:schemeClr val="bg1">
                    <a:lumMod val="65000"/>
                  </a:schemeClr>
                </a:solidFill>
                <a:latin typeface="Arial Narrow" panose="020B0606020202030204" pitchFamily="34" charset="0"/>
                <a:cs typeface="Arial" panose="020B0604020202020204" pitchFamily="34" charset="0"/>
              </a:rPr>
              <a:t>, concentrated solid formulations are </a:t>
            </a:r>
            <a:r>
              <a:rPr lang="en-GB" sz="1100" dirty="0" smtClean="0">
                <a:solidFill>
                  <a:schemeClr val="bg1">
                    <a:lumMod val="65000"/>
                  </a:schemeClr>
                </a:solidFill>
                <a:latin typeface="Arial Narrow" panose="020B0606020202030204" pitchFamily="34" charset="0"/>
                <a:cs typeface="Arial" panose="020B0604020202020204" pitchFamily="34" charset="0"/>
              </a:rPr>
              <a:t>non-corrosive and </a:t>
            </a:r>
            <a:r>
              <a:rPr lang="en-GB" sz="1100" dirty="0">
                <a:solidFill>
                  <a:schemeClr val="bg1">
                    <a:lumMod val="65000"/>
                  </a:schemeClr>
                </a:solidFill>
                <a:latin typeface="Arial Narrow" panose="020B0606020202030204" pitchFamily="34" charset="0"/>
                <a:cs typeface="Arial" panose="020B0604020202020204" pitchFamily="34" charset="0"/>
              </a:rPr>
              <a:t>easier to handle and drop in </a:t>
            </a:r>
          </a:p>
          <a:p>
            <a:pPr>
              <a:lnSpc>
                <a:spcPct val="100000"/>
              </a:lnSpc>
              <a:spcBef>
                <a:spcPts val="0"/>
              </a:spcBef>
              <a:spcAft>
                <a:spcPts val="0"/>
              </a:spcAft>
            </a:pPr>
            <a:r>
              <a:rPr lang="en-GB" sz="1100" dirty="0">
                <a:solidFill>
                  <a:schemeClr val="bg1">
                    <a:lumMod val="65000"/>
                  </a:schemeClr>
                </a:solidFill>
                <a:latin typeface="Arial Narrow" panose="020B0606020202030204" pitchFamily="34" charset="0"/>
                <a:cs typeface="Arial" panose="020B0604020202020204" pitchFamily="34" charset="0"/>
              </a:rPr>
              <a:t>Multi-lingual labels and wallcharts provided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4099" name="Picture 3"/>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4005253" y="1826522"/>
            <a:ext cx="1674952" cy="1519384"/>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680205" y="1826044"/>
            <a:ext cx="1674952" cy="1519862"/>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5"/>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97035" y="1960440"/>
            <a:ext cx="247712" cy="28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93958" y="2266498"/>
            <a:ext cx="250789" cy="31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539306" y="2958992"/>
            <a:ext cx="205441" cy="2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490881" y="3269394"/>
            <a:ext cx="250789" cy="27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485861" y="2643238"/>
            <a:ext cx="250789" cy="25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hlinkClick r:id="rId14"/>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641851" y="1146654"/>
            <a:ext cx="695178" cy="4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tangle 54">
            <a:hlinkClick r:id="rId14"/>
          </p:cNvPr>
          <p:cNvSpPr/>
          <p:nvPr/>
        </p:nvSpPr>
        <p:spPr>
          <a:xfrm>
            <a:off x="4672444" y="1256298"/>
            <a:ext cx="2081882" cy="261610"/>
          </a:xfrm>
          <a:prstGeom prst="rect">
            <a:avLst/>
          </a:prstGeom>
        </p:spPr>
        <p:txBody>
          <a:bodyPr wrap="square">
            <a:spAutoFit/>
          </a:bodyPr>
          <a:lstStyle/>
          <a:p>
            <a:pPr algn="r"/>
            <a:r>
              <a:rPr lang="en-GB" sz="1100" b="1" dirty="0" smtClean="0">
                <a:solidFill>
                  <a:srgbClr val="0070C0"/>
                </a:solidFill>
                <a:latin typeface="Arial Narrow" panose="020B0606020202030204" pitchFamily="34" charset="0"/>
                <a:cs typeface="Arial" panose="020B0604020202020204" pitchFamily="34" charset="0"/>
              </a:rPr>
              <a:t>Learn more </a:t>
            </a:r>
            <a:r>
              <a:rPr lang="en-GB" sz="1100" dirty="0" smtClean="0">
                <a:solidFill>
                  <a:srgbClr val="0070C0"/>
                </a:solidFill>
                <a:latin typeface="Arial Narrow" panose="020B0606020202030204" pitchFamily="34" charset="0"/>
                <a:cs typeface="Arial" panose="020B0604020202020204" pitchFamily="34" charset="0"/>
              </a:rPr>
              <a:t>about Apex</a:t>
            </a:r>
            <a:endParaRPr lang="en-GB" sz="1100" dirty="0">
              <a:solidFill>
                <a:srgbClr val="0070C0"/>
              </a:solidFill>
              <a:latin typeface="Arial Narrow" panose="020B0606020202030204" pitchFamily="34" charset="0"/>
              <a:cs typeface="Arial" panose="020B0604020202020204" pitchFamily="34" charset="0"/>
            </a:endParaRPr>
          </a:p>
        </p:txBody>
      </p:sp>
      <p:grpSp>
        <p:nvGrpSpPr>
          <p:cNvPr id="2" name="Group 1"/>
          <p:cNvGrpSpPr/>
          <p:nvPr/>
        </p:nvGrpSpPr>
        <p:grpSpPr>
          <a:xfrm>
            <a:off x="-55111" y="3665263"/>
            <a:ext cx="7435424" cy="2327273"/>
            <a:chOff x="-55111" y="3665263"/>
            <a:chExt cx="7435424" cy="2327273"/>
          </a:xfrm>
        </p:grpSpPr>
        <p:pic>
          <p:nvPicPr>
            <p:cNvPr id="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1" y="3665263"/>
              <a:ext cx="7435423"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13516" y="4006367"/>
              <a:ext cx="1966195" cy="112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5964539" y="4052404"/>
              <a:ext cx="1106284" cy="108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4067028" y="4024674"/>
              <a:ext cx="935627" cy="82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4500885" y="4408360"/>
              <a:ext cx="1003540" cy="64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 name="Straight Connector 49"/>
            <p:cNvCxnSpPr/>
            <p:nvPr/>
          </p:nvCxnSpPr>
          <p:spPr>
            <a:xfrm flipV="1">
              <a:off x="5706008" y="3796070"/>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823111" y="3796072"/>
              <a:ext cx="0" cy="198044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022260" y="3832298"/>
              <a:ext cx="0" cy="19442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994" y="5220540"/>
              <a:ext cx="2059963" cy="400110"/>
            </a:xfrm>
            <a:prstGeom prst="rect">
              <a:avLst/>
            </a:prstGeom>
          </p:spPr>
          <p:txBody>
            <a:bodyPr wrap="square">
              <a:spAutoFit/>
            </a:bodyPr>
            <a:lstStyle/>
            <a:p>
              <a:r>
                <a:rPr lang="en-GB" sz="1000" dirty="0">
                  <a:solidFill>
                    <a:srgbClr val="0070C0"/>
                  </a:solidFill>
                  <a:latin typeface="Arial Narrow" panose="020B0606020202030204" pitchFamily="34" charset="0"/>
                  <a:cs typeface="Arial" panose="020B0604020202020204" pitchFamily="34" charset="0"/>
                </a:rPr>
                <a:t>All-solid chemistry with controlled dispensing </a:t>
              </a:r>
            </a:p>
          </p:txBody>
        </p:sp>
        <p:sp>
          <p:nvSpPr>
            <p:cNvPr id="56" name="Rectangle 55"/>
            <p:cNvSpPr/>
            <p:nvPr/>
          </p:nvSpPr>
          <p:spPr>
            <a:xfrm>
              <a:off x="3817123" y="5222514"/>
              <a:ext cx="1869450" cy="707886"/>
            </a:xfrm>
            <a:prstGeom prst="rect">
              <a:avLst/>
            </a:prstGeom>
          </p:spPr>
          <p:txBody>
            <a:bodyPr wrap="square">
              <a:spAutoFit/>
            </a:bodyPr>
            <a:lstStyle/>
            <a:p>
              <a:r>
                <a:rPr lang="en-GB" sz="1000" dirty="0">
                  <a:solidFill>
                    <a:srgbClr val="0070C0"/>
                  </a:solidFill>
                  <a:latin typeface="Arial Narrow" panose="020B0606020202030204" pitchFamily="34" charset="0"/>
                  <a:cs typeface="Arial" panose="020B0604020202020204" pitchFamily="34" charset="0"/>
                </a:rPr>
                <a:t>Track efficiency and identify areas needing attention with operating data captured and summarised into an easy-to-read dashboard report </a:t>
              </a:r>
            </a:p>
          </p:txBody>
        </p:sp>
        <p:sp>
          <p:nvSpPr>
            <p:cNvPr id="27" name="Rectangle 26"/>
            <p:cNvSpPr/>
            <p:nvPr/>
          </p:nvSpPr>
          <p:spPr>
            <a:xfrm>
              <a:off x="2032250" y="5220540"/>
              <a:ext cx="1851389" cy="400110"/>
            </a:xfrm>
            <a:prstGeom prst="rect">
              <a:avLst/>
            </a:prstGeom>
          </p:spPr>
          <p:txBody>
            <a:bodyPr wrap="square">
              <a:spAutoFit/>
            </a:bodyPr>
            <a:lstStyle/>
            <a:p>
              <a:r>
                <a:rPr lang="en-GB" sz="1000" dirty="0">
                  <a:solidFill>
                    <a:srgbClr val="0070C0"/>
                  </a:solidFill>
                  <a:latin typeface="Arial Narrow" panose="020B0606020202030204" pitchFamily="34" charset="0"/>
                  <a:cs typeface="Arial" panose="020B0604020202020204" pitchFamily="34" charset="0"/>
                </a:rPr>
                <a:t>Audible and visual alarms, language-free training videos </a:t>
              </a:r>
            </a:p>
          </p:txBody>
        </p:sp>
        <p:sp>
          <p:nvSpPr>
            <p:cNvPr id="67" name="Rectangle 66"/>
            <p:cNvSpPr/>
            <p:nvPr/>
          </p:nvSpPr>
          <p:spPr>
            <a:xfrm>
              <a:off x="5713385" y="5220540"/>
              <a:ext cx="1641771" cy="553998"/>
            </a:xfrm>
            <a:prstGeom prst="rect">
              <a:avLst/>
            </a:prstGeom>
          </p:spPr>
          <p:txBody>
            <a:bodyPr wrap="square">
              <a:spAutoFit/>
            </a:bodyPr>
            <a:lstStyle/>
            <a:p>
              <a:r>
                <a:rPr lang="en-GB" sz="1000" dirty="0" smtClean="0">
                  <a:solidFill>
                    <a:srgbClr val="0070C0"/>
                  </a:solidFill>
                  <a:latin typeface="Arial Narrow" panose="020B0606020202030204" pitchFamily="34" charset="0"/>
                  <a:cs typeface="Arial" panose="020B0604020202020204" pitchFamily="34" charset="0"/>
                </a:rPr>
                <a:t>Apex </a:t>
              </a:r>
              <a:r>
                <a:rPr lang="en-GB" sz="1000" dirty="0">
                  <a:solidFill>
                    <a:srgbClr val="0070C0"/>
                  </a:solidFill>
                  <a:latin typeface="Arial Narrow" panose="020B0606020202030204" pitchFamily="34" charset="0"/>
                  <a:cs typeface="Arial" panose="020B0604020202020204" pitchFamily="34" charset="0"/>
                </a:rPr>
                <a:t>reduces waste as well as the need for rewash, saving water and energy </a:t>
              </a:r>
            </a:p>
          </p:txBody>
        </p:sp>
        <p:sp>
          <p:nvSpPr>
            <p:cNvPr id="47" name="Rectangle 46"/>
            <p:cNvSpPr/>
            <p:nvPr/>
          </p:nvSpPr>
          <p:spPr>
            <a:xfrm>
              <a:off x="1" y="3665263"/>
              <a:ext cx="2081882"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HIGH PERFORMING PRODUCTS</a:t>
              </a:r>
              <a:endParaRPr lang="en-GB" sz="1100" dirty="0">
                <a:solidFill>
                  <a:srgbClr val="0070C0"/>
                </a:solidFill>
                <a:latin typeface="Arial Narrow" panose="020B0606020202030204" pitchFamily="34" charset="0"/>
                <a:cs typeface="Arial" panose="020B0604020202020204" pitchFamily="34" charset="0"/>
              </a:endParaRPr>
            </a:p>
          </p:txBody>
        </p:sp>
        <p:sp>
          <p:nvSpPr>
            <p:cNvPr id="48" name="Rectangle 47"/>
            <p:cNvSpPr/>
            <p:nvPr/>
          </p:nvSpPr>
          <p:spPr>
            <a:xfrm>
              <a:off x="2032250" y="3665265"/>
              <a:ext cx="1774845" cy="261610"/>
            </a:xfrm>
            <a:prstGeom prst="rect">
              <a:avLst/>
            </a:prstGeom>
          </p:spPr>
          <p:txBody>
            <a:bodyPr wrap="non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INTUITIVE COMMUNICATION</a:t>
              </a:r>
              <a:endParaRPr lang="en-GB" sz="1100" dirty="0">
                <a:solidFill>
                  <a:srgbClr val="0070C0"/>
                </a:solidFill>
                <a:latin typeface="Arial Narrow" panose="020B0606020202030204" pitchFamily="34" charset="0"/>
                <a:cs typeface="Arial" panose="020B0604020202020204" pitchFamily="34" charset="0"/>
              </a:endParaRPr>
            </a:p>
          </p:txBody>
        </p:sp>
        <p:sp>
          <p:nvSpPr>
            <p:cNvPr id="51" name="Rectangle 50"/>
            <p:cNvSpPr/>
            <p:nvPr/>
          </p:nvSpPr>
          <p:spPr>
            <a:xfrm>
              <a:off x="3823111" y="3665263"/>
              <a:ext cx="1862891"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ACTIONABLE MONITORING</a:t>
              </a:r>
              <a:endParaRPr lang="en-GB" sz="1100" dirty="0">
                <a:solidFill>
                  <a:srgbClr val="0070C0"/>
                </a:solidFill>
                <a:latin typeface="Arial Narrow" panose="020B0606020202030204" pitchFamily="34" charset="0"/>
                <a:cs typeface="Arial" panose="020B0604020202020204" pitchFamily="34" charset="0"/>
              </a:endParaRPr>
            </a:p>
          </p:txBody>
        </p:sp>
        <p:sp>
          <p:nvSpPr>
            <p:cNvPr id="54" name="Rectangle 53"/>
            <p:cNvSpPr/>
            <p:nvPr/>
          </p:nvSpPr>
          <p:spPr>
            <a:xfrm>
              <a:off x="5706008" y="3665263"/>
              <a:ext cx="1674305" cy="261610"/>
            </a:xfrm>
            <a:prstGeom prst="rect">
              <a:avLst/>
            </a:prstGeom>
          </p:spPr>
          <p:txBody>
            <a:bodyPr wrap="square">
              <a:spAutoFit/>
            </a:bodyPr>
            <a:lstStyle/>
            <a:p>
              <a:pPr algn="ctr"/>
              <a:r>
                <a:rPr lang="en-GB" sz="1100" dirty="0" smtClean="0">
                  <a:solidFill>
                    <a:srgbClr val="0070C0"/>
                  </a:solidFill>
                  <a:latin typeface="Arial Narrow" panose="020B0606020202030204" pitchFamily="34" charset="0"/>
                  <a:cs typeface="Arial" panose="020B0604020202020204" pitchFamily="34" charset="0"/>
                </a:rPr>
                <a:t>SUSTAINABLE IMPACT</a:t>
              </a:r>
              <a:endParaRPr lang="en-GB" sz="1100" dirty="0">
                <a:solidFill>
                  <a:srgbClr val="0070C0"/>
                </a:solidFill>
                <a:latin typeface="Arial Narrow" panose="020B0606020202030204" pitchFamily="34" charset="0"/>
                <a:cs typeface="Arial" panose="020B0604020202020204" pitchFamily="34" charset="0"/>
              </a:endParaRPr>
            </a:p>
          </p:txBody>
        </p:sp>
        <p:pic>
          <p:nvPicPr>
            <p:cNvPr id="57" name="Picture 9"/>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2307604" y="3945456"/>
              <a:ext cx="1224136" cy="110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Rectangle 48">
            <a:hlinkClick r:id="rId21"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hlinkClick r:id="rId22"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hlinkClick r:id="rId23" action="ppaction://hlinksldjump"/>
          </p:cNvPr>
          <p:cNvSpPr/>
          <p:nvPr/>
        </p:nvSpPr>
        <p:spPr>
          <a:xfrm>
            <a:off x="7561677" y="393747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TextBox 68">
            <a:hlinkClick r:id="rId24" action="ppaction://hlinksldjump"/>
          </p:cNvPr>
          <p:cNvSpPr txBox="1"/>
          <p:nvPr/>
        </p:nvSpPr>
        <p:spPr>
          <a:xfrm>
            <a:off x="7491639" y="422014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0" name="TextBox 69">
            <a:hlinkClick r:id="rId25" action="ppaction://hlinksldjump"/>
          </p:cNvPr>
          <p:cNvSpPr txBox="1"/>
          <p:nvPr/>
        </p:nvSpPr>
        <p:spPr>
          <a:xfrm>
            <a:off x="7491639" y="4867942"/>
            <a:ext cx="1237714" cy="369332"/>
          </a:xfrm>
          <a:prstGeom prst="rect">
            <a:avLst/>
          </a:prstGeom>
          <a:noFill/>
        </p:spPr>
        <p:txBody>
          <a:bodyPr wrap="square" rtlCol="0">
            <a:spAutoFit/>
          </a:bodyPr>
          <a:lstStyle/>
          <a:p>
            <a:endParaRPr lang="en-GB" dirty="0"/>
          </a:p>
        </p:txBody>
      </p:sp>
      <p:sp>
        <p:nvSpPr>
          <p:cNvPr id="71" name="TextBox 70">
            <a:hlinkClick r:id="rId26" action="ppaction://hlinksldjump"/>
          </p:cNvPr>
          <p:cNvSpPr txBox="1"/>
          <p:nvPr/>
        </p:nvSpPr>
        <p:spPr>
          <a:xfrm>
            <a:off x="7529449" y="5391791"/>
            <a:ext cx="1268255" cy="369332"/>
          </a:xfrm>
          <a:prstGeom prst="rect">
            <a:avLst/>
          </a:prstGeom>
          <a:noFill/>
        </p:spPr>
        <p:txBody>
          <a:bodyPr wrap="square" rtlCol="0">
            <a:spAutoFit/>
          </a:bodyPr>
          <a:lstStyle/>
          <a:p>
            <a:endParaRPr lang="en-GB" dirty="0"/>
          </a:p>
        </p:txBody>
      </p:sp>
      <p:sp>
        <p:nvSpPr>
          <p:cNvPr id="72" name="TextBox 71">
            <a:hlinkClick r:id="rId27" action="ppaction://hlinksldjump"/>
          </p:cNvPr>
          <p:cNvSpPr txBox="1"/>
          <p:nvPr/>
        </p:nvSpPr>
        <p:spPr>
          <a:xfrm>
            <a:off x="7461559" y="5911258"/>
            <a:ext cx="1672749" cy="584775"/>
          </a:xfrm>
          <a:prstGeom prst="rect">
            <a:avLst/>
          </a:prstGeom>
          <a:noFill/>
        </p:spPr>
        <p:txBody>
          <a:bodyPr wrap="square" rtlCol="0">
            <a:spAutoFit/>
          </a:bodyPr>
          <a:lstStyle/>
          <a:p>
            <a:endParaRPr lang="en-GB" sz="1600" dirty="0" smtClean="0"/>
          </a:p>
          <a:p>
            <a:endParaRPr lang="en-GB" sz="1600" dirty="0"/>
          </a:p>
        </p:txBody>
      </p:sp>
      <p:sp>
        <p:nvSpPr>
          <p:cNvPr id="73" name="TextBox 72">
            <a:hlinkClick r:id="rId21"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74" name="Rectangle 73">
            <a:hlinkClick r:id="rId22"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5" name="Group 74"/>
          <p:cNvGrpSpPr/>
          <p:nvPr/>
        </p:nvGrpSpPr>
        <p:grpSpPr>
          <a:xfrm>
            <a:off x="8419885" y="56486"/>
            <a:ext cx="650563" cy="308320"/>
            <a:chOff x="8352387" y="6708921"/>
            <a:chExt cx="730859" cy="346375"/>
          </a:xfrm>
        </p:grpSpPr>
        <p:pic>
          <p:nvPicPr>
            <p:cNvPr id="76"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8" name="Rectangle 77">
            <a:hlinkClick r:id="rId30"/>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hlinkClick r:id="rId31"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Rectangle 79">
            <a:hlinkClick r:id="rId32"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a:hlinkClick r:id="rId33"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34"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35" action="ppaction://hlinksldjump"/>
          </p:cNvPr>
          <p:cNvSpPr/>
          <p:nvPr/>
        </p:nvSpPr>
        <p:spPr>
          <a:xfrm>
            <a:off x="7537042" y="335339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hlinkClick r:id="rId23" action="ppaction://hlinksldjump"/>
          </p:cNvPr>
          <p:cNvSpPr/>
          <p:nvPr/>
        </p:nvSpPr>
        <p:spPr>
          <a:xfrm>
            <a:off x="7561677" y="36541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6570323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9" name="Picture 23" descr="C:\Users\crampal\AppData\Local\Microsoft\Windows\Temporary Internet Files\Content.IE5\137LMU21\OB-LinePrepKitchen2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677"/>
          <a:stretch/>
        </p:blipFill>
        <p:spPr bwMode="auto">
          <a:xfrm>
            <a:off x="-468560" y="245250"/>
            <a:ext cx="9822428" cy="6612750"/>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p:nvSpPr>
        <p:spPr>
          <a:xfrm rot="5400000">
            <a:off x="533559" y="-1041489"/>
            <a:ext cx="7140776" cy="10297145"/>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536693"/>
            <a:ext cx="9534395"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5642"/>
          <a:stretch/>
        </p:blipFill>
        <p:spPr bwMode="auto">
          <a:xfrm>
            <a:off x="7380311" y="536693"/>
            <a:ext cx="1769143" cy="632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TextBox 22"/>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38" name="TextBox 37"/>
          <p:cNvSpPr txBox="1"/>
          <p:nvPr/>
        </p:nvSpPr>
        <p:spPr>
          <a:xfrm>
            <a:off x="7545110" y="1844824"/>
            <a:ext cx="1210588" cy="2477601"/>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Apex Products</a:t>
            </a: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r>
              <a:rPr lang="en-GB" sz="800" dirty="0" smtClean="0">
                <a:solidFill>
                  <a:schemeClr val="bg1">
                    <a:lumMod val="65000"/>
                  </a:schemeClr>
                </a:solidFill>
                <a:latin typeface="Arial Narrow" panose="020B0606020202030204" pitchFamily="34" charset="0"/>
                <a:cs typeface="Arial" panose="020B0604020202020204" pitchFamily="34" charset="0"/>
              </a:rPr>
              <a:t> </a:t>
            </a:r>
            <a:r>
              <a:rPr lang="en-GB" sz="1000" dirty="0" smtClean="0">
                <a:solidFill>
                  <a:schemeClr val="bg1">
                    <a:lumMod val="65000"/>
                  </a:schemeClr>
                </a:solidFill>
                <a:latin typeface="Arial Narrow" panose="020B0606020202030204" pitchFamily="34" charset="0"/>
                <a:cs typeface="Arial" panose="020B0604020202020204" pitchFamily="34" charset="0"/>
              </a:rPr>
              <a:t>- Apex Product info</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a:t>
            </a:r>
            <a:r>
              <a:rPr lang="en-GB" sz="1100" dirty="0" smtClean="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cxnSp>
        <p:nvCxnSpPr>
          <p:cNvPr id="39" name="Straight Connector 38"/>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37" name="TextBox 36"/>
          <p:cNvSpPr txBox="1"/>
          <p:nvPr/>
        </p:nvSpPr>
        <p:spPr>
          <a:xfrm>
            <a:off x="379333" y="692696"/>
            <a:ext cx="6064224"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Apex Products</a:t>
            </a:r>
          </a:p>
          <a:p>
            <a:r>
              <a:rPr lang="en-GB" sz="2400" dirty="0">
                <a:solidFill>
                  <a:srgbClr val="0070C0"/>
                </a:solidFill>
                <a:latin typeface="Arial Narrow" panose="020B0606020202030204" pitchFamily="34" charset="0"/>
                <a:cs typeface="Arial" panose="020B0604020202020204" pitchFamily="34" charset="0"/>
              </a:rPr>
              <a:t>H</a:t>
            </a:r>
            <a:r>
              <a:rPr lang="en-GB" sz="2400" dirty="0" smtClean="0">
                <a:solidFill>
                  <a:srgbClr val="0070C0"/>
                </a:solidFill>
                <a:latin typeface="Arial Narrow" panose="020B0606020202030204" pitchFamily="34" charset="0"/>
                <a:cs typeface="Arial" panose="020B0604020202020204" pitchFamily="34" charset="0"/>
              </a:rPr>
              <a:t>igh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erforming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roducts at the Lowest </a:t>
            </a:r>
            <a:r>
              <a:rPr lang="en-GB" sz="2400" dirty="0">
                <a:solidFill>
                  <a:srgbClr val="0070C0"/>
                </a:solidFill>
                <a:latin typeface="Arial Narrow" panose="020B0606020202030204" pitchFamily="34" charset="0"/>
                <a:cs typeface="Arial" panose="020B0604020202020204" pitchFamily="34" charset="0"/>
              </a:rPr>
              <a:t>T</a:t>
            </a:r>
            <a:r>
              <a:rPr lang="en-GB" sz="2400" dirty="0" smtClean="0">
                <a:solidFill>
                  <a:srgbClr val="0070C0"/>
                </a:solidFill>
                <a:latin typeface="Arial Narrow" panose="020B0606020202030204" pitchFamily="34" charset="0"/>
                <a:cs typeface="Arial" panose="020B0604020202020204" pitchFamily="34" charset="0"/>
              </a:rPr>
              <a:t>otal </a:t>
            </a:r>
            <a:r>
              <a:rPr lang="en-GB" sz="2400" dirty="0">
                <a:solidFill>
                  <a:srgbClr val="0070C0"/>
                </a:solidFill>
                <a:latin typeface="Arial Narrow" panose="020B0606020202030204" pitchFamily="34" charset="0"/>
                <a:cs typeface="Arial" panose="020B0604020202020204" pitchFamily="34" charset="0"/>
              </a:rPr>
              <a:t>C</a:t>
            </a:r>
            <a:r>
              <a:rPr lang="en-GB" sz="2400" dirty="0" smtClean="0">
                <a:solidFill>
                  <a:srgbClr val="0070C0"/>
                </a:solidFill>
                <a:latin typeface="Arial Narrow" panose="020B0606020202030204" pitchFamily="34" charset="0"/>
                <a:cs typeface="Arial" panose="020B0604020202020204" pitchFamily="34" charset="0"/>
              </a:rPr>
              <a:t>ost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43" name="Straight Connector 42"/>
          <p:cNvCxnSpPr/>
          <p:nvPr/>
        </p:nvCxnSpPr>
        <p:spPr>
          <a:xfrm>
            <a:off x="460375" y="1499512"/>
            <a:ext cx="57678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rot="5400000">
            <a:off x="7467920" y="2804541"/>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10" name="Picture 1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85277" y="3981269"/>
            <a:ext cx="897170"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14" name="Picture 1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36212" y="3956170"/>
            <a:ext cx="975233" cy="132505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16" name="Picture 1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362157" y="3992724"/>
            <a:ext cx="966299"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28" name="Rectangle 127"/>
          <p:cNvSpPr/>
          <p:nvPr/>
        </p:nvSpPr>
        <p:spPr>
          <a:xfrm>
            <a:off x="563687" y="5262879"/>
            <a:ext cx="966530" cy="707886"/>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a:t>
            </a:r>
            <a:r>
              <a:rPr lang="en-GB" sz="800" b="1" dirty="0">
                <a:solidFill>
                  <a:srgbClr val="0070C0"/>
                </a:solidFill>
                <a:latin typeface="Arial Narrow" panose="020B0606020202030204" pitchFamily="34" charset="0"/>
                <a:cs typeface="Arial" panose="020B0604020202020204" pitchFamily="34" charset="0"/>
              </a:rPr>
              <a:t>Power </a:t>
            </a:r>
            <a:endParaRPr lang="en-GB" sz="800" b="1" dirty="0" smtClean="0">
              <a:solidFill>
                <a:srgbClr val="0070C0"/>
              </a:solidFill>
              <a:latin typeface="Arial Narrow" panose="020B0606020202030204" pitchFamily="34" charset="0"/>
              <a:cs typeface="Arial" panose="020B0604020202020204" pitchFamily="34" charset="0"/>
            </a:endParaRPr>
          </a:p>
          <a:p>
            <a:r>
              <a:rPr lang="en-GB" sz="800" b="1" dirty="0" err="1" smtClean="0">
                <a:solidFill>
                  <a:srgbClr val="0070C0"/>
                </a:solidFill>
                <a:latin typeface="Arial Narrow" panose="020B0606020202030204" pitchFamily="34" charset="0"/>
                <a:cs typeface="Arial" panose="020B0604020202020204" pitchFamily="34" charset="0"/>
              </a:rPr>
              <a:t>Xtreme</a:t>
            </a:r>
            <a:endParaRPr lang="en-GB" sz="800" b="1" dirty="0" smtClean="0">
              <a:solidFill>
                <a:srgbClr val="0070C0"/>
              </a:solidFill>
              <a:latin typeface="Arial Narrow" panose="020B0606020202030204" pitchFamily="34" charset="0"/>
              <a:cs typeface="Arial" panose="020B0604020202020204" pitchFamily="34" charset="0"/>
            </a:endParaRPr>
          </a:p>
          <a:p>
            <a:r>
              <a:rPr lang="en-GB" sz="800" dirty="0" smtClean="0">
                <a:latin typeface="Arial Narrow" panose="020B0606020202030204" pitchFamily="34" charset="0"/>
                <a:cs typeface="Arial" panose="020B0604020202020204" pitchFamily="34" charset="0"/>
              </a:rPr>
              <a:t>Dish machine </a:t>
            </a:r>
          </a:p>
          <a:p>
            <a:r>
              <a:rPr lang="en-GB" sz="800" dirty="0" smtClean="0">
                <a:latin typeface="Arial Narrow" panose="020B0606020202030204" pitchFamily="34" charset="0"/>
                <a:cs typeface="Arial" panose="020B0604020202020204" pitchFamily="34" charset="0"/>
              </a:rPr>
              <a:t>Detergent cleans dishes in </a:t>
            </a:r>
            <a:r>
              <a:rPr lang="en-GB" sz="800" dirty="0">
                <a:latin typeface="Arial Narrow" panose="020B0606020202030204" pitchFamily="34" charset="0"/>
                <a:cs typeface="Arial" panose="020B0604020202020204" pitchFamily="34" charset="0"/>
              </a:rPr>
              <a:t>one pass  </a:t>
            </a:r>
          </a:p>
        </p:txBody>
      </p:sp>
      <p:sp>
        <p:nvSpPr>
          <p:cNvPr id="132" name="Rectangle 131"/>
          <p:cNvSpPr/>
          <p:nvPr/>
        </p:nvSpPr>
        <p:spPr>
          <a:xfrm>
            <a:off x="2441915" y="5281225"/>
            <a:ext cx="1038275" cy="584775"/>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Presoak </a:t>
            </a:r>
          </a:p>
          <a:p>
            <a:r>
              <a:rPr lang="en-GB" sz="800" dirty="0" smtClean="0">
                <a:latin typeface="Arial Narrow" panose="020B0606020202030204" pitchFamily="34" charset="0"/>
                <a:cs typeface="Arial" panose="020B0604020202020204" pitchFamily="34" charset="0"/>
              </a:rPr>
              <a:t>leaves </a:t>
            </a:r>
            <a:r>
              <a:rPr lang="en-GB" sz="800" dirty="0">
                <a:latin typeface="Arial Narrow" panose="020B0606020202030204" pitchFamily="34" charset="0"/>
                <a:cs typeface="Arial" panose="020B0604020202020204" pitchFamily="34" charset="0"/>
              </a:rPr>
              <a:t>flatware </a:t>
            </a:r>
            <a:endParaRPr lang="en-GB" sz="800" dirty="0" smtClean="0">
              <a:latin typeface="Arial Narrow" panose="020B0606020202030204" pitchFamily="34" charset="0"/>
              <a:cs typeface="Arial" panose="020B0604020202020204" pitchFamily="34" charset="0"/>
            </a:endParaRPr>
          </a:p>
          <a:p>
            <a:r>
              <a:rPr lang="en-GB" sz="800" dirty="0" smtClean="0">
                <a:latin typeface="Arial Narrow" panose="020B0606020202030204" pitchFamily="34" charset="0"/>
                <a:cs typeface="Arial" panose="020B0604020202020204" pitchFamily="34" charset="0"/>
              </a:rPr>
              <a:t>sparkling </a:t>
            </a:r>
            <a:r>
              <a:rPr lang="en-GB" sz="800" dirty="0">
                <a:latin typeface="Arial Narrow" panose="020B0606020202030204" pitchFamily="34" charset="0"/>
                <a:cs typeface="Arial" panose="020B0604020202020204" pitchFamily="34" charset="0"/>
              </a:rPr>
              <a:t>clean </a:t>
            </a:r>
            <a:endParaRPr lang="en-GB" sz="800" dirty="0" smtClean="0">
              <a:latin typeface="Arial Narrow" panose="020B0606020202030204" pitchFamily="34" charset="0"/>
              <a:cs typeface="Arial" panose="020B0604020202020204" pitchFamily="34" charset="0"/>
            </a:endParaRPr>
          </a:p>
          <a:p>
            <a:r>
              <a:rPr lang="en-GB" sz="800" dirty="0" smtClean="0">
                <a:latin typeface="Arial Narrow" panose="020B0606020202030204" pitchFamily="34" charset="0"/>
                <a:cs typeface="Arial" panose="020B0604020202020204" pitchFamily="34" charset="0"/>
              </a:rPr>
              <a:t>and </a:t>
            </a:r>
            <a:r>
              <a:rPr lang="en-GB" sz="800" dirty="0">
                <a:latin typeface="Arial Narrow" panose="020B0606020202030204" pitchFamily="34" charset="0"/>
                <a:cs typeface="Arial" panose="020B0604020202020204" pitchFamily="34" charset="0"/>
              </a:rPr>
              <a:t>spot-free   </a:t>
            </a:r>
          </a:p>
        </p:txBody>
      </p:sp>
      <p:sp>
        <p:nvSpPr>
          <p:cNvPr id="134" name="Rectangle 133"/>
          <p:cNvSpPr/>
          <p:nvPr/>
        </p:nvSpPr>
        <p:spPr>
          <a:xfrm>
            <a:off x="4362156" y="5281225"/>
            <a:ext cx="1061354" cy="584775"/>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Rinse N</a:t>
            </a:r>
          </a:p>
          <a:p>
            <a:r>
              <a:rPr lang="en-GB" sz="800" dirty="0" smtClean="0">
                <a:latin typeface="Arial Narrow" panose="020B0606020202030204" pitchFamily="34" charset="0"/>
                <a:cs typeface="Arial" panose="020B0604020202020204" pitchFamily="34" charset="0"/>
              </a:rPr>
              <a:t>leaves glasses</a:t>
            </a:r>
          </a:p>
          <a:p>
            <a:r>
              <a:rPr lang="en-GB" sz="800" dirty="0" smtClean="0">
                <a:latin typeface="Arial Narrow" panose="020B0606020202030204" pitchFamily="34" charset="0"/>
                <a:cs typeface="Arial" panose="020B0604020202020204" pitchFamily="34" charset="0"/>
              </a:rPr>
              <a:t>sparkling clean and spot-free</a:t>
            </a:r>
            <a:endParaRPr lang="en-GB" sz="800" dirty="0">
              <a:latin typeface="Arial Narrow" panose="020B0606020202030204" pitchFamily="34" charset="0"/>
              <a:cs typeface="Arial" panose="020B0604020202020204" pitchFamily="34" charset="0"/>
            </a:endParaRPr>
          </a:p>
        </p:txBody>
      </p:sp>
      <p:sp>
        <p:nvSpPr>
          <p:cNvPr id="137" name="Rectangle 136"/>
          <p:cNvSpPr/>
          <p:nvPr/>
        </p:nvSpPr>
        <p:spPr>
          <a:xfrm>
            <a:off x="6100130" y="5289492"/>
            <a:ext cx="1444391" cy="707886"/>
          </a:xfrm>
          <a:prstGeom prst="rect">
            <a:avLst/>
          </a:prstGeom>
        </p:spPr>
        <p:txBody>
          <a:bodyPr wrap="square">
            <a:spAutoFit/>
          </a:bodyPr>
          <a:lstStyle/>
          <a:p>
            <a:r>
              <a:rPr lang="en-GB" sz="800" b="1" dirty="0" smtClean="0">
                <a:solidFill>
                  <a:srgbClr val="0070C0"/>
                </a:solidFill>
                <a:latin typeface="Arial Narrow" panose="020B0606020202030204" pitchFamily="34" charset="0"/>
                <a:cs typeface="Arial" panose="020B0604020202020204" pitchFamily="34" charset="0"/>
              </a:rPr>
              <a:t>APEX™ Pot &amp; </a:t>
            </a:r>
          </a:p>
          <a:p>
            <a:r>
              <a:rPr lang="en-GB" sz="800" b="1" dirty="0" smtClean="0">
                <a:solidFill>
                  <a:srgbClr val="0070C0"/>
                </a:solidFill>
                <a:latin typeface="Arial Narrow" panose="020B0606020202030204" pitchFamily="34" charset="0"/>
                <a:cs typeface="Arial" panose="020B0604020202020204" pitchFamily="34" charset="0"/>
              </a:rPr>
              <a:t>Pan Soak </a:t>
            </a:r>
            <a:r>
              <a:rPr lang="en-GB" sz="800" dirty="0">
                <a:latin typeface="Arial Narrow" panose="020B0606020202030204" pitchFamily="34" charset="0"/>
                <a:cs typeface="Arial" panose="020B0604020202020204" pitchFamily="34" charset="0"/>
              </a:rPr>
              <a:t>loo</a:t>
            </a:r>
            <a:r>
              <a:rPr lang="en-GB" sz="800" dirty="0" smtClean="0">
                <a:latin typeface="Arial Narrow" panose="020B0606020202030204" pitchFamily="34" charset="0"/>
                <a:cs typeface="Arial" panose="020B0604020202020204" pitchFamily="34" charset="0"/>
              </a:rPr>
              <a:t>sens</a:t>
            </a:r>
          </a:p>
          <a:p>
            <a:r>
              <a:rPr lang="en-GB" sz="800" dirty="0" smtClean="0">
                <a:latin typeface="Arial Narrow" panose="020B0606020202030204" pitchFamily="34" charset="0"/>
                <a:cs typeface="Arial" panose="020B0604020202020204" pitchFamily="34" charset="0"/>
              </a:rPr>
              <a:t>tough soils delivering</a:t>
            </a:r>
          </a:p>
          <a:p>
            <a:r>
              <a:rPr lang="en-GB" sz="800" dirty="0" smtClean="0">
                <a:latin typeface="Arial Narrow" panose="020B0606020202030204" pitchFamily="34" charset="0"/>
                <a:cs typeface="Arial" panose="020B0604020202020204" pitchFamily="34" charset="0"/>
              </a:rPr>
              <a:t>superior results in one </a:t>
            </a:r>
          </a:p>
          <a:p>
            <a:r>
              <a:rPr lang="en-GB" sz="800" dirty="0" smtClean="0">
                <a:latin typeface="Arial Narrow" panose="020B0606020202030204" pitchFamily="34" charset="0"/>
                <a:cs typeface="Arial" panose="020B0604020202020204" pitchFamily="34" charset="0"/>
              </a:rPr>
              <a:t>wash</a:t>
            </a:r>
            <a:endParaRPr lang="en-GB" sz="800" dirty="0">
              <a:latin typeface="Arial Narrow" panose="020B0606020202030204" pitchFamily="34" charset="0"/>
              <a:cs typeface="Arial" panose="020B0604020202020204" pitchFamily="34" charset="0"/>
            </a:endParaRPr>
          </a:p>
        </p:txBody>
      </p:sp>
      <p:pic>
        <p:nvPicPr>
          <p:cNvPr id="139" name="Picture 20"/>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100114" y="3992724"/>
            <a:ext cx="909668"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5" name="Picture 27"/>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817769" y="4985637"/>
            <a:ext cx="471463" cy="45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9"/>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3229000" y="5020875"/>
            <a:ext cx="631644" cy="38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26928" y="1604360"/>
            <a:ext cx="6665352" cy="2167590"/>
            <a:chOff x="426928" y="1604360"/>
            <a:chExt cx="6665352" cy="2167590"/>
          </a:xfrm>
        </p:grpSpPr>
        <p:pic>
          <p:nvPicPr>
            <p:cNvPr id="4109" name="Picture 13"/>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32479" y="1920153"/>
              <a:ext cx="949968"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4117" name="Picture 21" descr="C:\Users\crampal\Desktop\FS Broch pics\dirty pan.jpg"/>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6042819" y="1901467"/>
              <a:ext cx="966963" cy="1321260"/>
            </a:xfrm>
            <a:prstGeom prst="roundRect">
              <a:avLst>
                <a:gd name="adj" fmla="val 8594"/>
              </a:avLst>
            </a:prstGeom>
            <a:solidFill>
              <a:srgbClr val="FFFFFF">
                <a:shade val="85000"/>
              </a:srgbClr>
            </a:solidFill>
            <a:ln>
              <a:noFill/>
            </a:ln>
            <a:effectLst/>
            <a:extLst/>
          </p:spPr>
        </p:pic>
        <p:pic>
          <p:nvPicPr>
            <p:cNvPr id="4113" name="Picture 17"/>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2425298" y="1932301"/>
              <a:ext cx="986405"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19" name="Picture 15"/>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4331815" y="1906431"/>
              <a:ext cx="970153" cy="13113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121" name="Rectangle 4120"/>
            <p:cNvSpPr/>
            <p:nvPr/>
          </p:nvSpPr>
          <p:spPr>
            <a:xfrm>
              <a:off x="460375" y="3213179"/>
              <a:ext cx="1069842" cy="461665"/>
            </a:xfrm>
            <a:prstGeom prst="rect">
              <a:avLst/>
            </a:prstGeom>
          </p:spPr>
          <p:txBody>
            <a:bodyPr wrap="square">
              <a:spAutoFit/>
            </a:bodyPr>
            <a:lstStyle/>
            <a:p>
              <a:r>
                <a:rPr lang="en-GB" sz="800" dirty="0">
                  <a:latin typeface="Arial Narrow" panose="020B0606020202030204" pitchFamily="34" charset="0"/>
                  <a:cs typeface="Arial" panose="020B0604020202020204" pitchFamily="34" charset="0"/>
                </a:rPr>
                <a:t>Rewash required due to improper machine settings and detergent </a:t>
              </a:r>
            </a:p>
          </p:txBody>
        </p:sp>
        <p:sp>
          <p:nvSpPr>
            <p:cNvPr id="129" name="Rectangle 128"/>
            <p:cNvSpPr/>
            <p:nvPr/>
          </p:nvSpPr>
          <p:spPr>
            <a:xfrm>
              <a:off x="2404637" y="3195934"/>
              <a:ext cx="1010980" cy="338554"/>
            </a:xfrm>
            <a:prstGeom prst="rect">
              <a:avLst/>
            </a:prstGeom>
          </p:spPr>
          <p:txBody>
            <a:bodyPr wrap="square">
              <a:spAutoFit/>
            </a:bodyPr>
            <a:lstStyle/>
            <a:p>
              <a:r>
                <a:rPr lang="en-GB" sz="800" dirty="0">
                  <a:latin typeface="Arial Narrow" panose="020B0606020202030204" pitchFamily="34" charset="0"/>
                  <a:cs typeface="Arial" panose="020B0604020202020204" pitchFamily="34" charset="0"/>
                </a:rPr>
                <a:t>Spoons have a noticeable film  </a:t>
              </a:r>
            </a:p>
          </p:txBody>
        </p:sp>
        <p:sp>
          <p:nvSpPr>
            <p:cNvPr id="133" name="Rectangle 132"/>
            <p:cNvSpPr/>
            <p:nvPr/>
          </p:nvSpPr>
          <p:spPr>
            <a:xfrm>
              <a:off x="4334155" y="3195934"/>
              <a:ext cx="999698" cy="338554"/>
            </a:xfrm>
            <a:prstGeom prst="rect">
              <a:avLst/>
            </a:prstGeom>
          </p:spPr>
          <p:txBody>
            <a:bodyPr wrap="square">
              <a:spAutoFit/>
            </a:bodyPr>
            <a:lstStyle/>
            <a:p>
              <a:r>
                <a:rPr lang="en-GB" sz="800" dirty="0" smtClean="0">
                  <a:latin typeface="Arial Narrow" panose="020B0606020202030204" pitchFamily="34" charset="0"/>
                  <a:cs typeface="Arial" panose="020B0604020202020204" pitchFamily="34" charset="0"/>
                </a:rPr>
                <a:t>Glasses show water spots</a:t>
              </a:r>
              <a:endParaRPr lang="en-GB" sz="800" dirty="0">
                <a:latin typeface="Arial Narrow" panose="020B0606020202030204" pitchFamily="34" charset="0"/>
                <a:cs typeface="Arial" panose="020B0604020202020204" pitchFamily="34" charset="0"/>
              </a:endParaRPr>
            </a:p>
          </p:txBody>
        </p:sp>
        <p:sp>
          <p:nvSpPr>
            <p:cNvPr id="136" name="Rectangle 135"/>
            <p:cNvSpPr/>
            <p:nvPr/>
          </p:nvSpPr>
          <p:spPr>
            <a:xfrm>
              <a:off x="6042819" y="3187175"/>
              <a:ext cx="1049461" cy="584775"/>
            </a:xfrm>
            <a:prstGeom prst="rect">
              <a:avLst/>
            </a:prstGeom>
          </p:spPr>
          <p:txBody>
            <a:bodyPr wrap="square">
              <a:spAutoFit/>
            </a:bodyPr>
            <a:lstStyle/>
            <a:p>
              <a:r>
                <a:rPr lang="en-GB" sz="800" dirty="0" smtClean="0">
                  <a:latin typeface="Arial Narrow" panose="020B0606020202030204" pitchFamily="34" charset="0"/>
                  <a:cs typeface="Arial" panose="020B0604020202020204" pitchFamily="34" charset="0"/>
                </a:rPr>
                <a:t>Without soaking, hard-to-remove soil may require 2 - 4  </a:t>
              </a:r>
              <a:r>
                <a:rPr lang="en-GB" sz="800" dirty="0" err="1" smtClean="0">
                  <a:latin typeface="Arial Narrow" panose="020B0606020202030204" pitchFamily="34" charset="0"/>
                  <a:cs typeface="Arial" panose="020B0604020202020204" pitchFamily="34" charset="0"/>
                </a:rPr>
                <a:t>dishmachine</a:t>
              </a:r>
              <a:r>
                <a:rPr lang="en-GB" sz="800" dirty="0" smtClean="0">
                  <a:latin typeface="Arial Narrow" panose="020B0606020202030204" pitchFamily="34" charset="0"/>
                  <a:cs typeface="Arial" panose="020B0604020202020204" pitchFamily="34" charset="0"/>
                </a:rPr>
                <a:t> runs</a:t>
              </a:r>
              <a:endParaRPr lang="en-GB" sz="800" dirty="0">
                <a:latin typeface="Arial Narrow" panose="020B0606020202030204" pitchFamily="34" charset="0"/>
                <a:cs typeface="Arial" panose="020B0604020202020204" pitchFamily="34" charset="0"/>
              </a:endParaRPr>
            </a:p>
          </p:txBody>
        </p:sp>
        <p:sp>
          <p:nvSpPr>
            <p:cNvPr id="60" name="Content Placeholder 4"/>
            <p:cNvSpPr txBox="1">
              <a:spLocks/>
            </p:cNvSpPr>
            <p:nvPr/>
          </p:nvSpPr>
          <p:spPr bwMode="auto">
            <a:xfrm>
              <a:off x="426928" y="1604360"/>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Common Warewashing Problems:</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sp>
        <p:nvSpPr>
          <p:cNvPr id="61" name="Content Placeholder 4"/>
          <p:cNvSpPr txBox="1">
            <a:spLocks/>
          </p:cNvSpPr>
          <p:nvPr/>
        </p:nvSpPr>
        <p:spPr bwMode="auto">
          <a:xfrm>
            <a:off x="549484" y="3674844"/>
            <a:ext cx="3374683"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800" b="1" dirty="0" smtClean="0">
                <a:solidFill>
                  <a:srgbClr val="0070C0"/>
                </a:solidFill>
                <a:latin typeface="Arial Narrow" panose="020B0606020202030204" pitchFamily="34" charset="0"/>
                <a:cs typeface="Arial" panose="020B0604020202020204" pitchFamily="34" charset="0"/>
              </a:rPr>
              <a:t>What’s the Apex Solution?</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1" name="Rectangle 40">
            <a:hlinkClick r:id="rId17"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18"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hlinkClick r:id="rId19" action="ppaction://hlinksldjump"/>
          </p:cNvPr>
          <p:cNvSpPr/>
          <p:nvPr/>
        </p:nvSpPr>
        <p:spPr>
          <a:xfrm>
            <a:off x="7579893" y="411264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hlinkClick r:id="rId20" action="ppaction://hlinksldjump"/>
          </p:cNvPr>
          <p:cNvSpPr txBox="1"/>
          <p:nvPr/>
        </p:nvSpPr>
        <p:spPr>
          <a:xfrm>
            <a:off x="7491639" y="4458674"/>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2" name="TextBox 51">
            <a:hlinkClick r:id="rId21"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53" name="TextBox 52">
            <a:hlinkClick r:id="rId22" action="ppaction://hlinksldjump"/>
          </p:cNvPr>
          <p:cNvSpPr txBox="1"/>
          <p:nvPr/>
        </p:nvSpPr>
        <p:spPr>
          <a:xfrm>
            <a:off x="7529449" y="5576457"/>
            <a:ext cx="1268255" cy="369332"/>
          </a:xfrm>
          <a:prstGeom prst="rect">
            <a:avLst/>
          </a:prstGeom>
          <a:noFill/>
        </p:spPr>
        <p:txBody>
          <a:bodyPr wrap="square" rtlCol="0">
            <a:spAutoFit/>
          </a:bodyPr>
          <a:lstStyle/>
          <a:p>
            <a:endParaRPr lang="en-GB" dirty="0"/>
          </a:p>
        </p:txBody>
      </p:sp>
      <p:sp>
        <p:nvSpPr>
          <p:cNvPr id="54" name="TextBox 53">
            <a:hlinkClick r:id="rId23"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55" name="TextBox 54">
            <a:hlinkClick r:id="rId17"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6" name="Rectangle 55">
            <a:hlinkClick r:id="rId18"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7" name="Group 56"/>
          <p:cNvGrpSpPr/>
          <p:nvPr/>
        </p:nvGrpSpPr>
        <p:grpSpPr>
          <a:xfrm>
            <a:off x="8419885" y="56486"/>
            <a:ext cx="650563" cy="308320"/>
            <a:chOff x="8352387" y="6708921"/>
            <a:chExt cx="730859" cy="346375"/>
          </a:xfrm>
        </p:grpSpPr>
        <p:pic>
          <p:nvPicPr>
            <p:cNvPr id="58"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2" name="Rectangle 61">
            <a:hlinkClick r:id="rId26"/>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43161" y="4707146"/>
            <a:ext cx="960697" cy="96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35961" y="4618697"/>
            <a:ext cx="954915" cy="95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a:hlinkClick r:id="rId29" action="ppaction://hlinksldjump"/>
          </p:cNvPr>
          <p:cNvSpPr/>
          <p:nvPr/>
        </p:nvSpPr>
        <p:spPr>
          <a:xfrm>
            <a:off x="7545110"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ctangle 63">
            <a:hlinkClick r:id="rId30"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65">
            <a:hlinkClick r:id="rId31"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66">
            <a:hlinkClick r:id="rId32" action="ppaction://hlinksldjump"/>
          </p:cNvPr>
          <p:cNvSpPr/>
          <p:nvPr/>
        </p:nvSpPr>
        <p:spPr>
          <a:xfrm>
            <a:off x="7584879" y="323202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hlinkClick r:id="rId33" action="ppaction://hlinksldjump"/>
          </p:cNvPr>
          <p:cNvSpPr/>
          <p:nvPr/>
        </p:nvSpPr>
        <p:spPr>
          <a:xfrm>
            <a:off x="7537042" y="352883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rId19" action="ppaction://hlinksldjump"/>
          </p:cNvPr>
          <p:cNvSpPr/>
          <p:nvPr/>
        </p:nvSpPr>
        <p:spPr>
          <a:xfrm>
            <a:off x="7561677" y="3829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8337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fade">
                                      <p:cBhvr>
                                        <p:cTn id="13" dur="500"/>
                                        <p:tgtEl>
                                          <p:spTgt spid="1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500"/>
                                        <p:tgtEl>
                                          <p:spTgt spid="134"/>
                                        </p:tgtEl>
                                      </p:cBhvr>
                                    </p:animEffect>
                                  </p:childTnLst>
                                </p:cTn>
                              </p:par>
                              <p:par>
                                <p:cTn id="17" presetID="10"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par>
                                <p:cTn id="26" presetID="10" presetClass="entr" presetSubtype="0" fill="hold" nodeType="withEffect">
                                  <p:stCondLst>
                                    <p:cond delay="0"/>
                                  </p:stCondLst>
                                  <p:childTnLst>
                                    <p:set>
                                      <p:cBhvr>
                                        <p:cTn id="27" dur="1" fill="hold">
                                          <p:stCondLst>
                                            <p:cond delay="0"/>
                                          </p:stCondLst>
                                        </p:cTn>
                                        <p:tgtEl>
                                          <p:spTgt spid="4114"/>
                                        </p:tgtEl>
                                        <p:attrNameLst>
                                          <p:attrName>style.visibility</p:attrName>
                                        </p:attrNameLst>
                                      </p:cBhvr>
                                      <p:to>
                                        <p:strVal val="visible"/>
                                      </p:to>
                                    </p:set>
                                    <p:animEffect transition="in" filter="fade">
                                      <p:cBhvr>
                                        <p:cTn id="28" dur="500"/>
                                        <p:tgtEl>
                                          <p:spTgt spid="41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par>
                                <p:cTn id="32" presetID="10" presetClass="entr" presetSubtype="0" fill="hold"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par>
                                <p:cTn id="38" presetID="10" presetClass="entr" presetSubtype="0" fill="hold" nodeType="withEffect">
                                  <p:stCondLst>
                                    <p:cond delay="0"/>
                                  </p:stCondLst>
                                  <p:childTnLst>
                                    <p:set>
                                      <p:cBhvr>
                                        <p:cTn id="39" dur="1" fill="hold">
                                          <p:stCondLst>
                                            <p:cond delay="0"/>
                                          </p:stCondLst>
                                        </p:cTn>
                                        <p:tgtEl>
                                          <p:spTgt spid="1029"/>
                                        </p:tgtEl>
                                        <p:attrNameLst>
                                          <p:attrName>style.visibility</p:attrName>
                                        </p:attrNameLst>
                                      </p:cBhvr>
                                      <p:to>
                                        <p:strVal val="visible"/>
                                      </p:to>
                                    </p:set>
                                    <p:animEffect transition="in" filter="fade">
                                      <p:cBhvr>
                                        <p:cTn id="4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2" grpId="0"/>
      <p:bldP spid="134" grpId="0"/>
      <p:bldP spid="1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crampal\Desktop\FS Broch pics\Cutlery Pl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 y="-387424"/>
            <a:ext cx="9144000" cy="72757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693"/>
            <a:ext cx="9138926"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16" y="536693"/>
            <a:ext cx="7634088" cy="545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rot="5400000">
            <a:off x="1839005" y="-1321556"/>
            <a:ext cx="5455840" cy="9144001"/>
          </a:xfrm>
          <a:prstGeom prst="rect">
            <a:avLst/>
          </a:prstGeom>
          <a:gradFill flip="none" rotWithShape="1">
            <a:gsLst>
              <a:gs pos="63000">
                <a:schemeClr val="bg1">
                  <a:alpha val="82000"/>
                </a:schemeClr>
              </a:gs>
              <a:gs pos="90000">
                <a:schemeClr val="accent1">
                  <a:tint val="50000"/>
                  <a:shade val="100000"/>
                  <a:satMod val="350000"/>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1" y="460703"/>
            <a:ext cx="1769143" cy="642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6"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sp>
        <p:nvSpPr>
          <p:cNvPr id="26" name="TextBox 25"/>
          <p:cNvSpPr txBox="1"/>
          <p:nvPr/>
        </p:nvSpPr>
        <p:spPr>
          <a:xfrm>
            <a:off x="379333" y="692696"/>
            <a:ext cx="5993692"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Apex Products</a:t>
            </a:r>
          </a:p>
          <a:p>
            <a:r>
              <a:rPr lang="en-GB" sz="2400" dirty="0" smtClean="0">
                <a:solidFill>
                  <a:srgbClr val="0070C0"/>
                </a:solidFill>
                <a:latin typeface="Arial Narrow" panose="020B0606020202030204" pitchFamily="34" charset="0"/>
                <a:cs typeface="Arial" panose="020B0604020202020204" pitchFamily="34" charset="0"/>
              </a:rPr>
              <a:t>High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erforming </a:t>
            </a:r>
            <a:r>
              <a:rPr lang="en-GB" sz="2400" dirty="0">
                <a:solidFill>
                  <a:srgbClr val="0070C0"/>
                </a:solidFill>
                <a:latin typeface="Arial Narrow" panose="020B0606020202030204" pitchFamily="34" charset="0"/>
                <a:cs typeface="Arial" panose="020B0604020202020204" pitchFamily="34" charset="0"/>
              </a:rPr>
              <a:t>P</a:t>
            </a:r>
            <a:r>
              <a:rPr lang="en-GB" sz="2400" dirty="0" smtClean="0">
                <a:solidFill>
                  <a:srgbClr val="0070C0"/>
                </a:solidFill>
                <a:latin typeface="Arial Narrow" panose="020B0606020202030204" pitchFamily="34" charset="0"/>
                <a:cs typeface="Arial" panose="020B0604020202020204" pitchFamily="34" charset="0"/>
              </a:rPr>
              <a:t>roducts at the Lowest </a:t>
            </a:r>
            <a:r>
              <a:rPr lang="en-GB" sz="2400" dirty="0">
                <a:solidFill>
                  <a:srgbClr val="0070C0"/>
                </a:solidFill>
                <a:latin typeface="Arial Narrow" panose="020B0606020202030204" pitchFamily="34" charset="0"/>
                <a:cs typeface="Arial" panose="020B0604020202020204" pitchFamily="34" charset="0"/>
              </a:rPr>
              <a:t>T</a:t>
            </a:r>
            <a:r>
              <a:rPr lang="en-GB" sz="2400" dirty="0" smtClean="0">
                <a:solidFill>
                  <a:srgbClr val="0070C0"/>
                </a:solidFill>
                <a:latin typeface="Arial Narrow" panose="020B0606020202030204" pitchFamily="34" charset="0"/>
                <a:cs typeface="Arial" panose="020B0604020202020204" pitchFamily="34" charset="0"/>
              </a:rPr>
              <a:t>otal </a:t>
            </a:r>
            <a:r>
              <a:rPr lang="en-GB" sz="2400" dirty="0">
                <a:solidFill>
                  <a:srgbClr val="0070C0"/>
                </a:solidFill>
                <a:latin typeface="Arial Narrow" panose="020B0606020202030204" pitchFamily="34" charset="0"/>
                <a:cs typeface="Arial" panose="020B0604020202020204" pitchFamily="34" charset="0"/>
              </a:rPr>
              <a:t>C</a:t>
            </a:r>
            <a:r>
              <a:rPr lang="en-GB" sz="2400" dirty="0" smtClean="0">
                <a:solidFill>
                  <a:srgbClr val="0070C0"/>
                </a:solidFill>
                <a:latin typeface="Arial Narrow" panose="020B0606020202030204" pitchFamily="34" charset="0"/>
                <a:cs typeface="Arial" panose="020B0604020202020204" pitchFamily="34" charset="0"/>
              </a:rPr>
              <a:t>ost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27" name="Straight Connector 26"/>
          <p:cNvCxnSpPr/>
          <p:nvPr/>
        </p:nvCxnSpPr>
        <p:spPr>
          <a:xfrm>
            <a:off x="460375" y="1499512"/>
            <a:ext cx="57678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Isosceles Triangle 39"/>
          <p:cNvSpPr/>
          <p:nvPr/>
        </p:nvSpPr>
        <p:spPr>
          <a:xfrm rot="5400000">
            <a:off x="7474069" y="2996815"/>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flipV="1">
            <a:off x="7467783" y="1931978"/>
            <a:ext cx="0" cy="236111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491639" y="970940"/>
            <a:ext cx="1760881" cy="6001643"/>
          </a:xfrm>
          <a:prstGeom prst="rect">
            <a:avLst/>
          </a:prstGeom>
          <a:noFill/>
        </p:spPr>
        <p:txBody>
          <a:bodyPr wrap="squar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2" name="AutoShape 6" descr="no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AutoShape 14" descr="no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7" descr="no imag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AutoShape 20" descr="no imag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64" name="Group 63"/>
          <p:cNvGrpSpPr/>
          <p:nvPr/>
        </p:nvGrpSpPr>
        <p:grpSpPr>
          <a:xfrm>
            <a:off x="155576" y="1588504"/>
            <a:ext cx="8345220" cy="4288767"/>
            <a:chOff x="155576" y="1588505"/>
            <a:chExt cx="8345220" cy="4288767"/>
          </a:xfrm>
        </p:grpSpPr>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6" y="1588505"/>
              <a:ext cx="7224736" cy="428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C:\Users\crampal\Desktop\FS Broch pics\9074240_ECOLAB APEX Block Power.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50930" y="3261744"/>
              <a:ext cx="487651" cy="453171"/>
            </a:xfrm>
            <a:prstGeom prst="roundRect">
              <a:avLst>
                <a:gd name="adj" fmla="val 8594"/>
              </a:avLst>
            </a:prstGeom>
            <a:solidFill>
              <a:srgbClr val="FFFFFF">
                <a:shade val="85000"/>
              </a:srgbClr>
            </a:solidFill>
            <a:ln>
              <a:noFill/>
            </a:ln>
            <a:effectLst/>
            <a:extLst/>
          </p:spPr>
        </p:pic>
        <p:sp>
          <p:nvSpPr>
            <p:cNvPr id="41" name="Content Placeholder 4"/>
            <p:cNvSpPr txBox="1">
              <a:spLocks/>
            </p:cNvSpPr>
            <p:nvPr/>
          </p:nvSpPr>
          <p:spPr bwMode="auto">
            <a:xfrm>
              <a:off x="931726" y="3261743"/>
              <a:ext cx="1822765"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POWER </a:t>
              </a:r>
              <a:r>
                <a:rPr lang="en-GB" sz="800" dirty="0">
                  <a:solidFill>
                    <a:schemeClr val="bg1"/>
                  </a:solidFill>
                  <a:latin typeface="Arial Narrow" panose="020B0606020202030204" pitchFamily="34" charset="0"/>
                </a:rPr>
                <a:t>Soft water solid machine warewashing detergent with </a:t>
              </a:r>
              <a:r>
                <a:rPr lang="en-GB" sz="800" dirty="0" smtClean="0">
                  <a:solidFill>
                    <a:schemeClr val="bg1"/>
                  </a:solidFill>
                  <a:latin typeface="Arial Narrow" panose="020B0606020202030204" pitchFamily="34" charset="0"/>
                </a:rPr>
                <a:t>destainer. </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3,1Kg </a:t>
              </a:r>
              <a:r>
                <a:rPr lang="en-GB" sz="800" dirty="0" smtClean="0">
                  <a:solidFill>
                    <a:schemeClr val="bg1"/>
                  </a:solidFill>
                  <a:latin typeface="Arial Narrow" panose="020B0606020202030204" pitchFamily="34" charset="0"/>
                </a:rPr>
                <a:t>  9087410</a:t>
              </a: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3" name="Content Placeholder 4"/>
            <p:cNvSpPr txBox="1">
              <a:spLocks/>
            </p:cNvSpPr>
            <p:nvPr/>
          </p:nvSpPr>
          <p:spPr bwMode="auto">
            <a:xfrm>
              <a:off x="379294" y="1655378"/>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Dish machine Products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26" name="Picture 2" descr="C:\Users\crampal\Desktop\FS Broch pics\9080900_ECOLAB APEX Block Ultra NC.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37171" y="2648798"/>
              <a:ext cx="490176" cy="461075"/>
            </a:xfrm>
            <a:prstGeom prst="roundRect">
              <a:avLst>
                <a:gd name="adj" fmla="val 8594"/>
              </a:avLst>
            </a:prstGeom>
            <a:solidFill>
              <a:srgbClr val="FFFFFF">
                <a:shade val="85000"/>
              </a:srgbClr>
            </a:solidFill>
            <a:ln>
              <a:noFill/>
            </a:ln>
            <a:effectLst/>
            <a:extLst/>
          </p:spPr>
        </p:pic>
        <p:pic>
          <p:nvPicPr>
            <p:cNvPr id="1028" name="Picture 4" descr="C:\Users\crampal\Desktop\FS Broch pics\9074260_ECOLAB APEX Block Ultra.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35930" y="2038772"/>
              <a:ext cx="497032" cy="480836"/>
            </a:xfrm>
            <a:prstGeom prst="roundRect">
              <a:avLst>
                <a:gd name="adj" fmla="val 8594"/>
              </a:avLst>
            </a:prstGeom>
            <a:solidFill>
              <a:srgbClr val="FFFFFF">
                <a:shade val="85000"/>
              </a:srgbClr>
            </a:solidFill>
            <a:ln>
              <a:noFill/>
            </a:ln>
            <a:effectLst/>
            <a:extLst/>
          </p:spPr>
        </p:pic>
        <p:sp>
          <p:nvSpPr>
            <p:cNvPr id="34" name="Content Placeholder 4"/>
            <p:cNvSpPr txBox="1">
              <a:spLocks/>
            </p:cNvSpPr>
            <p:nvPr/>
          </p:nvSpPr>
          <p:spPr bwMode="auto">
            <a:xfrm>
              <a:off x="946587" y="2586074"/>
              <a:ext cx="1483983"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smtClean="0">
                  <a:solidFill>
                    <a:schemeClr val="bg1"/>
                  </a:solidFill>
                  <a:latin typeface="Arial Narrow" panose="020B0606020202030204" pitchFamily="34" charset="0"/>
                </a:rPr>
                <a:t>APEX</a:t>
              </a:r>
              <a:r>
                <a:rPr lang="en-GB" sz="800" b="1" dirty="0">
                  <a:solidFill>
                    <a:schemeClr val="bg1"/>
                  </a:solidFill>
                  <a:latin typeface="Arial Narrow" panose="020B0606020202030204" pitchFamily="34" charset="0"/>
                </a:rPr>
                <a:t>™ ULTRA NC </a:t>
              </a:r>
              <a:r>
                <a:rPr lang="en-GB" sz="800" dirty="0">
                  <a:solidFill>
                    <a:schemeClr val="bg1"/>
                  </a:solidFill>
                  <a:latin typeface="Arial Narrow" panose="020B0606020202030204" pitchFamily="34" charset="0"/>
                </a:rPr>
                <a:t>Medium-hard water solid machine </a:t>
              </a:r>
              <a:r>
                <a:rPr lang="en-GB" sz="800" dirty="0" err="1">
                  <a:solidFill>
                    <a:schemeClr val="bg1"/>
                  </a:solidFill>
                  <a:latin typeface="Arial Narrow" panose="020B0606020202030204" pitchFamily="34" charset="0"/>
                </a:rPr>
                <a:t>warewashing</a:t>
              </a:r>
              <a:r>
                <a:rPr lang="en-GB" sz="800" dirty="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detergent. Ecolabel</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3,0Kg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9087570 </a:t>
              </a:r>
              <a:r>
                <a:rPr lang="en-GB" sz="800" dirty="0" smtClean="0">
                  <a:solidFill>
                    <a:schemeClr val="bg1"/>
                  </a:solidFill>
                  <a:latin typeface="Arial Narrow" panose="020B0606020202030204" pitchFamily="34" charset="0"/>
                </a:rPr>
                <a:t> </a:t>
              </a:r>
              <a:r>
                <a:rPr lang="en-GB" sz="8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36" name="Content Placeholder 4"/>
            <p:cNvSpPr txBox="1">
              <a:spLocks/>
            </p:cNvSpPr>
            <p:nvPr/>
          </p:nvSpPr>
          <p:spPr bwMode="auto">
            <a:xfrm>
              <a:off x="923342" y="2018937"/>
              <a:ext cx="1951222"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ULTRA </a:t>
              </a:r>
              <a:r>
                <a:rPr lang="en-GB" sz="800" dirty="0">
                  <a:solidFill>
                    <a:schemeClr val="bg1"/>
                  </a:solidFill>
                  <a:latin typeface="Arial Narrow" panose="020B0606020202030204" pitchFamily="34" charset="0"/>
                </a:rPr>
                <a:t>Medium-hard water solid machine warewashing detergent with </a:t>
              </a:r>
              <a:r>
                <a:rPr lang="en-GB" sz="800" dirty="0" smtClean="0">
                  <a:solidFill>
                    <a:schemeClr val="bg1"/>
                  </a:solidFill>
                  <a:latin typeface="Arial Narrow" panose="020B0606020202030204" pitchFamily="34" charset="0"/>
                </a:rPr>
                <a:t>destainer.</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4 </a:t>
              </a:r>
              <a:r>
                <a:rPr lang="en-GB" sz="800" dirty="0">
                  <a:solidFill>
                    <a:schemeClr val="bg1"/>
                  </a:solidFill>
                  <a:latin typeface="Arial Narrow" panose="020B0606020202030204" pitchFamily="34" charset="0"/>
                </a:rPr>
                <a:t>x 3,1Kg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9080140 </a:t>
              </a: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31" name="Picture 7"/>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58393" y="3863227"/>
              <a:ext cx="488915" cy="48083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454965" y="4438715"/>
              <a:ext cx="497032" cy="48083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45" name="Content Placeholder 4"/>
            <p:cNvSpPr txBox="1">
              <a:spLocks/>
            </p:cNvSpPr>
            <p:nvPr/>
          </p:nvSpPr>
          <p:spPr bwMode="auto">
            <a:xfrm>
              <a:off x="946587" y="3896080"/>
              <a:ext cx="1937156"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POWER XTREME </a:t>
              </a:r>
              <a:r>
                <a:rPr lang="en-GB" sz="800" dirty="0" smtClean="0">
                  <a:solidFill>
                    <a:schemeClr val="bg1"/>
                  </a:solidFill>
                  <a:latin typeface="Arial Narrow" panose="020B0606020202030204" pitchFamily="34" charset="0"/>
                </a:rPr>
                <a:t>Starch </a:t>
              </a:r>
              <a:r>
                <a:rPr lang="en-GB" sz="800" dirty="0">
                  <a:solidFill>
                    <a:schemeClr val="bg1"/>
                  </a:solidFill>
                  <a:latin typeface="Arial Narrow" panose="020B0606020202030204" pitchFamily="34" charset="0"/>
                </a:rPr>
                <a:t>and stain removal </a:t>
              </a:r>
              <a:r>
                <a:rPr lang="en-GB" sz="800" dirty="0" smtClean="0">
                  <a:solidFill>
                    <a:schemeClr val="bg1"/>
                  </a:solidFill>
                  <a:latin typeface="Arial Narrow" panose="020B0606020202030204" pitchFamily="34" charset="0"/>
                </a:rPr>
                <a:t>in soft-medium </a:t>
              </a:r>
              <a:r>
                <a:rPr lang="en-GB" sz="800" dirty="0">
                  <a:solidFill>
                    <a:schemeClr val="bg1"/>
                  </a:solidFill>
                  <a:latin typeface="Arial Narrow" panose="020B0606020202030204" pitchFamily="34" charset="0"/>
                </a:rPr>
                <a:t>water conditions. </a:t>
              </a:r>
              <a:r>
                <a:rPr lang="en-GB" sz="800" dirty="0" smtClean="0">
                  <a:solidFill>
                    <a:schemeClr val="bg1"/>
                  </a:solidFill>
                  <a:latin typeface="Arial Narrow" panose="020B0606020202030204" pitchFamily="34" charset="0"/>
                </a:rPr>
                <a:t>         4x </a:t>
              </a:r>
              <a:r>
                <a:rPr lang="en-GB" sz="800" dirty="0">
                  <a:solidFill>
                    <a:schemeClr val="bg1"/>
                  </a:solidFill>
                  <a:latin typeface="Arial Narrow" panose="020B0606020202030204" pitchFamily="34" charset="0"/>
                </a:rPr>
                <a:t>3,1Kg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9087070 </a:t>
              </a:r>
              <a:r>
                <a:rPr lang="en-GB" sz="9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46" name="Content Placeholder 4"/>
            <p:cNvSpPr txBox="1">
              <a:spLocks/>
            </p:cNvSpPr>
            <p:nvPr/>
          </p:nvSpPr>
          <p:spPr bwMode="auto">
            <a:xfrm>
              <a:off x="951997" y="4452547"/>
              <a:ext cx="1821553"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POWER XTRA </a:t>
              </a:r>
              <a:r>
                <a:rPr lang="en-GB" sz="800" dirty="0">
                  <a:solidFill>
                    <a:schemeClr val="bg1"/>
                  </a:solidFill>
                  <a:latin typeface="Arial Narrow" panose="020B0606020202030204" pitchFamily="34" charset="0"/>
                </a:rPr>
                <a:t>Hi</a:t>
              </a:r>
              <a:r>
                <a:rPr lang="en-GB" sz="800" dirty="0" smtClean="0">
                  <a:solidFill>
                    <a:schemeClr val="bg1"/>
                  </a:solidFill>
                  <a:latin typeface="Arial Narrow" panose="020B0606020202030204" pitchFamily="34" charset="0"/>
                </a:rPr>
                <a:t>gh soil load detergent in soft-water conditions                      4x </a:t>
              </a:r>
              <a:r>
                <a:rPr lang="en-GB" sz="800" dirty="0">
                  <a:solidFill>
                    <a:schemeClr val="bg1"/>
                  </a:solidFill>
                  <a:latin typeface="Arial Narrow" panose="020B0606020202030204" pitchFamily="34" charset="0"/>
                </a:rPr>
                <a:t>3,1Kg </a:t>
              </a:r>
              <a:r>
                <a:rPr lang="en-GB" sz="800" dirty="0" smtClean="0">
                  <a:solidFill>
                    <a:schemeClr val="bg1"/>
                  </a:solidFill>
                  <a:latin typeface="Arial Narrow" panose="020B0606020202030204" pitchFamily="34" charset="0"/>
                </a:rPr>
                <a:t>9087130 </a:t>
              </a: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49" name="Straight Connector 48"/>
            <p:cNvCxnSpPr/>
            <p:nvPr/>
          </p:nvCxnSpPr>
          <p:spPr>
            <a:xfrm>
              <a:off x="489258" y="1931978"/>
              <a:ext cx="14585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Content Placeholder 4"/>
            <p:cNvSpPr txBox="1">
              <a:spLocks/>
            </p:cNvSpPr>
            <p:nvPr/>
          </p:nvSpPr>
          <p:spPr bwMode="auto">
            <a:xfrm>
              <a:off x="2715546" y="1639024"/>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Machine Rinse Additives</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58" name="Straight Connector 57"/>
            <p:cNvCxnSpPr/>
            <p:nvPr/>
          </p:nvCxnSpPr>
          <p:spPr>
            <a:xfrm>
              <a:off x="2825510" y="1915624"/>
              <a:ext cx="1522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9" name="Picture 15"/>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2831858" y="2032957"/>
              <a:ext cx="494555" cy="46373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2837529" y="2629787"/>
              <a:ext cx="494555" cy="48921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2837530" y="3249463"/>
              <a:ext cx="510720" cy="47319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2" name="Content Placeholder 4"/>
            <p:cNvSpPr txBox="1">
              <a:spLocks/>
            </p:cNvSpPr>
            <p:nvPr/>
          </p:nvSpPr>
          <p:spPr bwMode="auto">
            <a:xfrm>
              <a:off x="3322854" y="2032958"/>
              <a:ext cx="1822765" cy="47035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HD </a:t>
              </a:r>
              <a:r>
                <a:rPr lang="en-GB" sz="800" dirty="0" smtClean="0">
                  <a:solidFill>
                    <a:schemeClr val="bg1"/>
                  </a:solidFill>
                  <a:latin typeface="Arial Narrow" panose="020B0606020202030204" pitchFamily="34" charset="0"/>
                </a:rPr>
                <a:t>especially </a:t>
              </a:r>
              <a:r>
                <a:rPr lang="en-GB" sz="800" dirty="0">
                  <a:solidFill>
                    <a:schemeClr val="bg1"/>
                  </a:solidFill>
                  <a:latin typeface="Arial Narrow" panose="020B0606020202030204" pitchFamily="34" charset="0"/>
                </a:rPr>
                <a:t>formulated for </a:t>
              </a:r>
              <a:r>
                <a:rPr lang="en-GB" sz="800" dirty="0" smtClean="0">
                  <a:solidFill>
                    <a:schemeClr val="bg1"/>
                  </a:solidFill>
                  <a:latin typeface="Arial Narrow" panose="020B0606020202030204" pitchFamily="34" charset="0"/>
                </a:rPr>
                <a:t>high total </a:t>
              </a:r>
              <a:r>
                <a:rPr lang="en-GB" sz="800" dirty="0">
                  <a:solidFill>
                    <a:schemeClr val="bg1"/>
                  </a:solidFill>
                  <a:latin typeface="Arial Narrow" panose="020B0606020202030204" pitchFamily="34" charset="0"/>
                </a:rPr>
                <a:t>dissolved solid content </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9087250 </a:t>
              </a:r>
              <a:endParaRPr lang="en-GB" sz="800" dirty="0">
                <a:solidFill>
                  <a:schemeClr val="bg1"/>
                </a:solidFill>
                <a:latin typeface="Arial Narrow" panose="020B0606020202030204" pitchFamily="34" charset="0"/>
                <a:ea typeface="Calibri"/>
                <a:cs typeface="Times New Roman"/>
              </a:endParaRPr>
            </a:p>
            <a:p>
              <a:pPr marL="0" indent="0">
                <a:buNone/>
              </a:pPr>
              <a:r>
                <a:rPr lang="en-GB" sz="800" dirty="0" smtClean="0">
                  <a:solidFill>
                    <a:schemeClr val="bg1"/>
                  </a:solidFill>
                  <a:latin typeface="Arial Narrow" panose="020B0606020202030204" pitchFamily="34" charset="0"/>
                </a:rPr>
                <a:t> </a:t>
              </a: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74" name="Content Placeholder 4"/>
            <p:cNvSpPr txBox="1">
              <a:spLocks/>
            </p:cNvSpPr>
            <p:nvPr/>
          </p:nvSpPr>
          <p:spPr bwMode="auto">
            <a:xfrm>
              <a:off x="3326413" y="2641221"/>
              <a:ext cx="1822765" cy="470356"/>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N   </a:t>
              </a:r>
              <a:r>
                <a:rPr lang="en-GB" sz="800" dirty="0">
                  <a:solidFill>
                    <a:schemeClr val="bg1"/>
                  </a:solidFill>
                  <a:latin typeface="Arial Narrow" panose="020B0606020202030204" pitchFamily="34" charset="0"/>
                </a:rPr>
                <a:t>Consistent sparkling and shiny results in soft water conditions.</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9087190 </a:t>
              </a: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75" name="Content Placeholder 4"/>
            <p:cNvSpPr txBox="1">
              <a:spLocks/>
            </p:cNvSpPr>
            <p:nvPr/>
          </p:nvSpPr>
          <p:spPr bwMode="auto">
            <a:xfrm>
              <a:off x="3344279" y="3258070"/>
              <a:ext cx="1822765" cy="83985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RINSE PL  </a:t>
              </a:r>
              <a:r>
                <a:rPr lang="en-GB" sz="800" dirty="0">
                  <a:solidFill>
                    <a:schemeClr val="bg1"/>
                  </a:solidFill>
                  <a:latin typeface="Arial Narrow" panose="020B0606020202030204" pitchFamily="34" charset="0"/>
                </a:rPr>
                <a:t>Consistent sparkling and shiny results </a:t>
              </a:r>
              <a:r>
                <a:rPr lang="en-GB" sz="800" dirty="0" smtClean="0">
                  <a:solidFill>
                    <a:schemeClr val="bg1"/>
                  </a:solidFill>
                  <a:latin typeface="Arial Narrow" panose="020B0606020202030204" pitchFamily="34" charset="0"/>
                </a:rPr>
                <a:t>especially </a:t>
              </a:r>
              <a:r>
                <a:rPr lang="en-GB" sz="800" dirty="0">
                  <a:solidFill>
                    <a:schemeClr val="bg1"/>
                  </a:solidFill>
                  <a:latin typeface="Arial Narrow" panose="020B0606020202030204" pitchFamily="34" charset="0"/>
                </a:rPr>
                <a:t>on plastic ware</a:t>
              </a:r>
              <a:r>
                <a:rPr lang="en-GB" sz="800" dirty="0" smtClean="0">
                  <a:solidFill>
                    <a:schemeClr val="bg1"/>
                  </a:solidFill>
                  <a:latin typeface="Arial Narrow" panose="020B0606020202030204" pitchFamily="34" charset="0"/>
                </a:rPr>
                <a:t>.</a:t>
              </a:r>
            </a:p>
            <a:p>
              <a:pPr marL="0" indent="0">
                <a:lnSpc>
                  <a:spcPct val="100000"/>
                </a:lnSpc>
                <a:spcBef>
                  <a:spcPts val="0"/>
                </a:spcBef>
                <a:spcAft>
                  <a:spcPts val="0"/>
                </a:spcAft>
                <a:buNone/>
              </a:pPr>
              <a:r>
                <a:rPr lang="en-GB" sz="800" dirty="0" smtClean="0">
                  <a:solidFill>
                    <a:schemeClr val="bg1"/>
                  </a:solidFill>
                  <a:latin typeface="Arial Narrow" panose="020B0606020202030204" pitchFamily="34" charset="0"/>
                </a:rPr>
                <a:t>2 x </a:t>
              </a:r>
              <a:r>
                <a:rPr lang="en-GB" sz="800" dirty="0">
                  <a:solidFill>
                    <a:schemeClr val="bg1"/>
                  </a:solidFill>
                  <a:latin typeface="Arial Narrow" panose="020B0606020202030204" pitchFamily="34" charset="0"/>
                </a:rPr>
                <a:t>1,1Kg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9087310</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77" name="Content Placeholder 4"/>
            <p:cNvSpPr txBox="1">
              <a:spLocks/>
            </p:cNvSpPr>
            <p:nvPr/>
          </p:nvSpPr>
          <p:spPr bwMode="auto">
            <a:xfrm>
              <a:off x="2746041" y="3971761"/>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Manual Pot &amp; Pan Detergent</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78" name="Straight Connector 77"/>
            <p:cNvCxnSpPr/>
            <p:nvPr/>
          </p:nvCxnSpPr>
          <p:spPr>
            <a:xfrm>
              <a:off x="2856005" y="4248361"/>
              <a:ext cx="171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46" name="Picture 22" descr="C:\Users\crampal\Desktop\FS Broch pics\9079330_ECOLAB APEX Block Manual.jpg"/>
            <p:cNvPicPr>
              <a:picLocks noChangeAspect="1" noChangeArrowheads="1"/>
            </p:cNvPicPr>
            <p:nvPr/>
          </p:nvPicPr>
          <p:blipFill rotWithShape="1">
            <a:blip r:embed="rId16" cstate="screen">
              <a:extLst>
                <a:ext uri="{28A0092B-C50C-407E-A947-70E740481C1C}">
                  <a14:useLocalDpi xmlns:a14="http://schemas.microsoft.com/office/drawing/2010/main" val="0"/>
                </a:ext>
              </a:extLst>
            </a:blip>
            <a:srcRect/>
            <a:stretch/>
          </p:blipFill>
          <p:spPr bwMode="auto">
            <a:xfrm>
              <a:off x="2852034" y="4392133"/>
              <a:ext cx="492245" cy="467370"/>
            </a:xfrm>
            <a:prstGeom prst="roundRect">
              <a:avLst>
                <a:gd name="adj" fmla="val 8594"/>
              </a:avLst>
            </a:prstGeom>
            <a:solidFill>
              <a:srgbClr val="FFFFFF">
                <a:shade val="85000"/>
              </a:srgbClr>
            </a:solidFill>
            <a:ln>
              <a:noFill/>
            </a:ln>
            <a:effectLst/>
            <a:extLst/>
          </p:spPr>
        </p:pic>
        <p:pic>
          <p:nvPicPr>
            <p:cNvPr id="1047" name="Picture 23" descr="C:\Users\crampal\Desktop\FS Broch pics\9079350_ECOLAB APEX Block Pot &amp; Pan.jpg"/>
            <p:cNvPicPr>
              <a:picLocks noChangeAspect="1" noChangeArrowheads="1"/>
            </p:cNvPicPr>
            <p:nvPr/>
          </p:nvPicPr>
          <p:blipFill rotWithShape="1">
            <a:blip r:embed="rId17" cstate="screen">
              <a:extLst>
                <a:ext uri="{28A0092B-C50C-407E-A947-70E740481C1C}">
                  <a14:useLocalDpi xmlns:a14="http://schemas.microsoft.com/office/drawing/2010/main" val="0"/>
                </a:ext>
              </a:extLst>
            </a:blip>
            <a:srcRect/>
            <a:stretch/>
          </p:blipFill>
          <p:spPr bwMode="auto">
            <a:xfrm>
              <a:off x="5149971" y="2053993"/>
              <a:ext cx="492245" cy="463578"/>
            </a:xfrm>
            <a:prstGeom prst="roundRect">
              <a:avLst>
                <a:gd name="adj" fmla="val 8594"/>
              </a:avLst>
            </a:prstGeom>
            <a:solidFill>
              <a:srgbClr val="FFFFFF">
                <a:shade val="85000"/>
              </a:srgbClr>
            </a:solidFill>
            <a:ln>
              <a:noFill/>
            </a:ln>
            <a:effectLst/>
            <a:extLst/>
          </p:spPr>
        </p:pic>
        <p:pic>
          <p:nvPicPr>
            <p:cNvPr id="1048" name="Picture 24" descr="C:\Users\crampal\Desktop\FS Broch pics\9074280_ECOLAB APEX Block Presoak.jpg"/>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a:stretch/>
          </p:blipFill>
          <p:spPr bwMode="auto">
            <a:xfrm>
              <a:off x="5163974" y="3229624"/>
              <a:ext cx="492246" cy="487564"/>
            </a:xfrm>
            <a:prstGeom prst="roundRect">
              <a:avLst>
                <a:gd name="adj" fmla="val 8594"/>
              </a:avLst>
            </a:prstGeom>
            <a:solidFill>
              <a:srgbClr val="FFFFFF">
                <a:shade val="85000"/>
              </a:srgbClr>
            </a:solidFill>
            <a:ln>
              <a:noFill/>
            </a:ln>
            <a:effectLst/>
            <a:extLst/>
          </p:spPr>
        </p:pic>
        <p:sp>
          <p:nvSpPr>
            <p:cNvPr id="83" name="Content Placeholder 4"/>
            <p:cNvSpPr txBox="1">
              <a:spLocks/>
            </p:cNvSpPr>
            <p:nvPr/>
          </p:nvSpPr>
          <p:spPr bwMode="auto">
            <a:xfrm>
              <a:off x="5054010" y="1629663"/>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Manual Pot &amp; Pan Soak</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86" name="Content Placeholder 4"/>
            <p:cNvSpPr txBox="1">
              <a:spLocks/>
            </p:cNvSpPr>
            <p:nvPr/>
          </p:nvSpPr>
          <p:spPr bwMode="auto">
            <a:xfrm>
              <a:off x="5054010" y="2721276"/>
              <a:ext cx="3446786" cy="42039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1200" b="1" dirty="0" smtClean="0">
                  <a:solidFill>
                    <a:schemeClr val="bg1"/>
                  </a:solidFill>
                  <a:latin typeface="Arial Narrow" panose="020B0606020202030204" pitchFamily="34" charset="0"/>
                  <a:cs typeface="Arial" panose="020B0604020202020204" pitchFamily="34" charset="0"/>
                </a:rPr>
                <a:t>Flatware Presoak</a:t>
              </a:r>
              <a:endParaRPr lang="en-US" sz="1200" dirty="0">
                <a:solidFill>
                  <a:schemeClr val="bg1"/>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cxnSp>
          <p:nvCxnSpPr>
            <p:cNvPr id="88" name="Straight Connector 87"/>
            <p:cNvCxnSpPr/>
            <p:nvPr/>
          </p:nvCxnSpPr>
          <p:spPr>
            <a:xfrm>
              <a:off x="5145619" y="1915624"/>
              <a:ext cx="1522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149971" y="3001931"/>
              <a:ext cx="152243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Content Placeholder 4"/>
            <p:cNvSpPr txBox="1">
              <a:spLocks/>
            </p:cNvSpPr>
            <p:nvPr/>
          </p:nvSpPr>
          <p:spPr bwMode="auto">
            <a:xfrm>
              <a:off x="3344278" y="4362106"/>
              <a:ext cx="1823427" cy="65347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MANUAL DETERGENT </a:t>
              </a:r>
              <a:r>
                <a:rPr lang="en-GB" sz="800" dirty="0">
                  <a:solidFill>
                    <a:schemeClr val="bg1"/>
                  </a:solidFill>
                  <a:latin typeface="Arial Narrow" panose="020B0606020202030204" pitchFamily="34" charset="0"/>
                </a:rPr>
                <a:t>Solid manual warewashing detergent. Cuts through grease fast, with minimal scrubbing required. 2 x 1,36Kg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9081050 	</a:t>
              </a:r>
            </a:p>
            <a:p>
              <a:pPr marL="0" indent="0">
                <a:lnSpc>
                  <a:spcPct val="100000"/>
                </a:lnSpc>
                <a:spcBef>
                  <a:spcPts val="0"/>
                </a:spcBef>
                <a:spcAft>
                  <a:spcPts val="0"/>
                </a:spcAft>
                <a:buNone/>
              </a:pPr>
              <a:r>
                <a:rPr lang="en-GB" sz="800" dirty="0">
                  <a:solidFill>
                    <a:schemeClr val="bg1"/>
                  </a:solidFill>
                  <a:latin typeface="Arial Narrow" panose="020B0606020202030204" pitchFamily="34" charset="0"/>
                </a:rPr>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92" name="Content Placeholder 4"/>
            <p:cNvSpPr txBox="1">
              <a:spLocks/>
            </p:cNvSpPr>
            <p:nvPr/>
          </p:nvSpPr>
          <p:spPr bwMode="auto">
            <a:xfrm>
              <a:off x="5642215" y="2047225"/>
              <a:ext cx="1822765" cy="605524"/>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POT &amp; PAN SOAK </a:t>
              </a:r>
              <a:r>
                <a:rPr lang="en-GB" sz="800" b="1" dirty="0" smtClean="0">
                  <a:solidFill>
                    <a:schemeClr val="bg1"/>
                  </a:solidFill>
                  <a:latin typeface="Arial Narrow" panose="020B0606020202030204" pitchFamily="34" charset="0"/>
                </a:rPr>
                <a:t> </a:t>
              </a:r>
              <a:r>
                <a:rPr lang="en-GB" sz="800" dirty="0" smtClean="0">
                  <a:solidFill>
                    <a:schemeClr val="bg1"/>
                  </a:solidFill>
                  <a:latin typeface="Arial Narrow" panose="020B0606020202030204" pitchFamily="34" charset="0"/>
                </a:rPr>
                <a:t>Solid </a:t>
              </a:r>
              <a:r>
                <a:rPr lang="en-GB" sz="800" dirty="0">
                  <a:solidFill>
                    <a:schemeClr val="bg1"/>
                  </a:solidFill>
                  <a:latin typeface="Arial Narrow" panose="020B0606020202030204" pitchFamily="34" charset="0"/>
                </a:rPr>
                <a:t>detergent for machine warewashing. Formulated to remove soil before putting ware through the machine. </a:t>
              </a:r>
              <a:r>
                <a:rPr lang="en-GB" sz="800" dirty="0" smtClean="0">
                  <a:solidFill>
                    <a:schemeClr val="bg1"/>
                  </a:solidFill>
                  <a:latin typeface="Arial Narrow" panose="020B0606020202030204" pitchFamily="34" charset="0"/>
                </a:rPr>
                <a:t>                          3 </a:t>
              </a:r>
              <a:r>
                <a:rPr lang="en-GB" sz="800" dirty="0">
                  <a:solidFill>
                    <a:schemeClr val="bg1"/>
                  </a:solidFill>
                  <a:latin typeface="Arial Narrow" panose="020B0606020202030204" pitchFamily="34" charset="0"/>
                </a:rPr>
                <a:t>x 2,27Kg </a:t>
              </a:r>
              <a:r>
                <a:rPr lang="en-GB" sz="800" dirty="0" smtClean="0">
                  <a:solidFill>
                    <a:schemeClr val="bg1"/>
                  </a:solidFill>
                  <a:latin typeface="Arial Narrow" panose="020B0606020202030204" pitchFamily="34" charset="0"/>
                </a:rPr>
                <a:t> </a:t>
              </a:r>
              <a:r>
                <a:rPr lang="en-GB" sz="800" dirty="0">
                  <a:solidFill>
                    <a:schemeClr val="bg1"/>
                  </a:solidFill>
                  <a:latin typeface="Arial Narrow" panose="020B0606020202030204" pitchFamily="34" charset="0"/>
                </a:rPr>
                <a:t>9080010 </a:t>
              </a:r>
            </a:p>
            <a:p>
              <a:pPr marL="0" indent="0">
                <a:buNone/>
              </a:pP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93" name="Content Placeholder 4"/>
            <p:cNvSpPr txBox="1">
              <a:spLocks/>
            </p:cNvSpPr>
            <p:nvPr/>
          </p:nvSpPr>
          <p:spPr bwMode="auto">
            <a:xfrm>
              <a:off x="5654142" y="3231659"/>
              <a:ext cx="1822765" cy="593117"/>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PRESOAK </a:t>
              </a:r>
              <a:r>
                <a:rPr lang="en-GB" sz="800" dirty="0" smtClean="0">
                  <a:solidFill>
                    <a:schemeClr val="bg1"/>
                  </a:solidFill>
                  <a:latin typeface="Arial Narrow" panose="020B0606020202030204" pitchFamily="34" charset="0"/>
                </a:rPr>
                <a:t>Effectively </a:t>
              </a:r>
              <a:r>
                <a:rPr lang="en-GB" sz="800" dirty="0">
                  <a:solidFill>
                    <a:schemeClr val="bg1"/>
                  </a:solidFill>
                  <a:latin typeface="Arial Narrow" panose="020B0606020202030204" pitchFamily="34" charset="0"/>
                </a:rPr>
                <a:t>removes starch and protein film build </a:t>
              </a:r>
              <a:r>
                <a:rPr lang="en-GB" sz="800" dirty="0" smtClean="0">
                  <a:solidFill>
                    <a:schemeClr val="bg1"/>
                  </a:solidFill>
                  <a:latin typeface="Arial Narrow" panose="020B0606020202030204" pitchFamily="34" charset="0"/>
                </a:rPr>
                <a:t>up on cutlery. </a:t>
              </a:r>
              <a:r>
                <a:rPr lang="en-GB" sz="800" dirty="0">
                  <a:solidFill>
                    <a:schemeClr val="bg1"/>
                  </a:solidFill>
                  <a:latin typeface="Arial Narrow" panose="020B0606020202030204" pitchFamily="34" charset="0"/>
                </a:rPr>
                <a:t>Detarnishes silver. </a:t>
              </a:r>
              <a:r>
                <a:rPr lang="en-GB" sz="800" dirty="0" smtClean="0">
                  <a:solidFill>
                    <a:schemeClr val="bg1"/>
                  </a:solidFill>
                  <a:latin typeface="Arial Narrow" panose="020B0606020202030204" pitchFamily="34" charset="0"/>
                </a:rPr>
                <a:t>                                                     3 </a:t>
              </a:r>
              <a:r>
                <a:rPr lang="en-GB" sz="800" dirty="0">
                  <a:solidFill>
                    <a:schemeClr val="bg1"/>
                  </a:solidFill>
                  <a:latin typeface="Arial Narrow" panose="020B0606020202030204" pitchFamily="34" charset="0"/>
                </a:rPr>
                <a:t>x 1,8Kg 9080180 	</a:t>
              </a:r>
            </a:p>
            <a:p>
              <a:pPr marL="0" indent="0">
                <a:buNone/>
              </a:pPr>
              <a:r>
                <a:rPr lang="en-GB" sz="800" dirty="0"/>
                <a:t>	</a:t>
              </a:r>
            </a:p>
            <a:p>
              <a:pPr marL="0" indent="0">
                <a:lnSpc>
                  <a:spcPct val="100000"/>
                </a:lnSpc>
                <a:spcBef>
                  <a:spcPts val="0"/>
                </a:spcBef>
                <a:spcAft>
                  <a:spcPts val="0"/>
                </a:spcAft>
                <a:buNone/>
              </a:pPr>
              <a:r>
                <a:rPr lang="en-GB" sz="8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sp>
          <p:nvSpPr>
            <p:cNvPr id="100" name="Content Placeholder 4"/>
            <p:cNvSpPr txBox="1">
              <a:spLocks/>
            </p:cNvSpPr>
            <p:nvPr/>
          </p:nvSpPr>
          <p:spPr bwMode="auto">
            <a:xfrm>
              <a:off x="947747" y="5064062"/>
              <a:ext cx="1767799" cy="453171"/>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buNone/>
              </a:pPr>
              <a:r>
                <a:rPr lang="en-GB" sz="800" b="1" dirty="0">
                  <a:solidFill>
                    <a:schemeClr val="bg1"/>
                  </a:solidFill>
                  <a:latin typeface="Arial Narrow" panose="020B0606020202030204" pitchFamily="34" charset="0"/>
                </a:rPr>
                <a:t>APEX™ </a:t>
              </a:r>
              <a:r>
                <a:rPr lang="en-GB" sz="800" b="1" dirty="0" smtClean="0">
                  <a:solidFill>
                    <a:schemeClr val="bg1"/>
                  </a:solidFill>
                  <a:latin typeface="Arial Narrow" panose="020B0606020202030204" pitchFamily="34" charset="0"/>
                </a:rPr>
                <a:t>METAL PROTECTION </a:t>
              </a:r>
              <a:r>
                <a:rPr lang="en-GB" sz="800" dirty="0" smtClean="0">
                  <a:solidFill>
                    <a:schemeClr val="bg1"/>
                  </a:solidFill>
                  <a:latin typeface="Arial Narrow" panose="020B0606020202030204" pitchFamily="34" charset="0"/>
                </a:rPr>
                <a:t>Metal safe solid machine </a:t>
              </a:r>
              <a:r>
                <a:rPr lang="en-GB" sz="800" dirty="0" err="1" smtClean="0">
                  <a:solidFill>
                    <a:schemeClr val="bg1"/>
                  </a:solidFill>
                  <a:latin typeface="Arial Narrow" panose="020B0606020202030204" pitchFamily="34" charset="0"/>
                </a:rPr>
                <a:t>warewashing</a:t>
              </a:r>
              <a:r>
                <a:rPr lang="en-GB" sz="800" dirty="0" smtClean="0">
                  <a:solidFill>
                    <a:schemeClr val="bg1"/>
                  </a:solidFill>
                  <a:latin typeface="Arial Narrow" panose="020B0606020202030204" pitchFamily="34" charset="0"/>
                </a:rPr>
                <a:t> detergent.4x </a:t>
              </a:r>
              <a:r>
                <a:rPr lang="en-GB" sz="800" dirty="0">
                  <a:solidFill>
                    <a:schemeClr val="bg1"/>
                  </a:solidFill>
                  <a:latin typeface="Arial Narrow" panose="020B0606020202030204" pitchFamily="34" charset="0"/>
                </a:rPr>
                <a:t>3,1Kg </a:t>
              </a:r>
              <a:r>
                <a:rPr lang="en-GB" sz="800" dirty="0" smtClean="0">
                  <a:solidFill>
                    <a:schemeClr val="bg1"/>
                  </a:solidFill>
                  <a:latin typeface="Arial Narrow" panose="020B0606020202030204" pitchFamily="34" charset="0"/>
                </a:rPr>
                <a:t>9080940</a:t>
              </a:r>
              <a:endParaRPr lang="en-GB" sz="900" dirty="0">
                <a:latin typeface="Arial Narrow" panose="020B0606020202030204" pitchFamily="34" charset="0"/>
              </a:endParaRP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900" dirty="0">
                  <a:latin typeface="Arial Narrow" panose="020B0606020202030204" pitchFamily="34" charset="0"/>
                </a:rPr>
                <a:t>	</a:t>
              </a:r>
            </a:p>
            <a:p>
              <a:pPr marL="0" indent="0">
                <a:lnSpc>
                  <a:spcPct val="100000"/>
                </a:lnSpc>
                <a:spcBef>
                  <a:spcPts val="0"/>
                </a:spcBef>
                <a:spcAft>
                  <a:spcPts val="0"/>
                </a:spcAft>
                <a:buNone/>
              </a:pPr>
              <a:r>
                <a:rPr lang="en-GB" sz="1100" dirty="0"/>
                <a:t>	</a:t>
              </a:r>
            </a:p>
            <a:p>
              <a:pPr marL="0" indent="0">
                <a:lnSpc>
                  <a:spcPct val="100000"/>
                </a:lnSpc>
                <a:spcBef>
                  <a:spcPts val="0"/>
                </a:spcBef>
                <a:spcAft>
                  <a:spcPts val="0"/>
                </a:spcAft>
                <a:buNone/>
              </a:pPr>
              <a:endParaRPr lang="en-GB" sz="1400" dirty="0"/>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pic>
          <p:nvPicPr>
            <p:cNvPr id="102" name="Picture 8"/>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458666" y="5036397"/>
              <a:ext cx="497032" cy="48083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94" name="Rectangle 93">
            <a:hlinkClick r:id="rId19" action="ppaction://hlinksldjump"/>
          </p:cNvPr>
          <p:cNvSpPr/>
          <p:nvPr/>
        </p:nvSpPr>
        <p:spPr>
          <a:xfrm>
            <a:off x="7447329" y="92817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a:hlinkClick r:id="rId20"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Rectangle 95">
            <a:hlinkClick r:id="rId21"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Rectangle 96">
            <a:hlinkClick r:id="rId22"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hlinkClick r:id="rId23"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Rectangle 67">
            <a:hlinkClick r:id="rId19" action="ppaction://hlinksldjump"/>
          </p:cNvPr>
          <p:cNvSpPr/>
          <p:nvPr/>
        </p:nvSpPr>
        <p:spPr>
          <a:xfrm>
            <a:off x="7614988" y="11233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68">
            <a:hlinkClick r:id="rId24" action="ppaction://hlinksldjump"/>
          </p:cNvPr>
          <p:cNvSpPr/>
          <p:nvPr/>
        </p:nvSpPr>
        <p:spPr>
          <a:xfrm>
            <a:off x="7610241" y="353448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rId25" action="ppaction://hlinksldjump"/>
          </p:cNvPr>
          <p:cNvSpPr/>
          <p:nvPr/>
        </p:nvSpPr>
        <p:spPr>
          <a:xfrm>
            <a:off x="7561677" y="386696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hlinkClick r:id="rId26" action="ppaction://hlinksldjump"/>
          </p:cNvPr>
          <p:cNvSpPr/>
          <p:nvPr/>
        </p:nvSpPr>
        <p:spPr>
          <a:xfrm>
            <a:off x="7579893" y="4091781"/>
            <a:ext cx="1559033" cy="195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TextBox 75">
            <a:hlinkClick r:id="rId27" action="ppaction://hlinksldjump"/>
          </p:cNvPr>
          <p:cNvSpPr txBox="1"/>
          <p:nvPr/>
        </p:nvSpPr>
        <p:spPr>
          <a:xfrm>
            <a:off x="7509870" y="4435230"/>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79" name="TextBox 78">
            <a:hlinkClick r:id="rId28"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80" name="TextBox 79">
            <a:hlinkClick r:id="rId29" action="ppaction://hlinksldjump"/>
          </p:cNvPr>
          <p:cNvSpPr txBox="1"/>
          <p:nvPr/>
        </p:nvSpPr>
        <p:spPr>
          <a:xfrm>
            <a:off x="7515854" y="5596148"/>
            <a:ext cx="1268255" cy="369332"/>
          </a:xfrm>
          <a:prstGeom prst="rect">
            <a:avLst/>
          </a:prstGeom>
          <a:noFill/>
        </p:spPr>
        <p:txBody>
          <a:bodyPr wrap="square" rtlCol="0">
            <a:spAutoFit/>
          </a:bodyPr>
          <a:lstStyle/>
          <a:p>
            <a:endParaRPr lang="en-GB" dirty="0"/>
          </a:p>
        </p:txBody>
      </p:sp>
      <p:sp>
        <p:nvSpPr>
          <p:cNvPr id="81" name="TextBox 80">
            <a:hlinkClick r:id="rId30"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82" name="TextBox 81">
            <a:hlinkClick r:id="rId19"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84" name="Rectangle 83">
            <a:hlinkClick r:id="rId21"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Rectangle 84">
            <a:hlinkClick r:id="rId21" action="ppaction://hlinksldjump"/>
          </p:cNvPr>
          <p:cNvSpPr/>
          <p:nvPr/>
        </p:nvSpPr>
        <p:spPr>
          <a:xfrm>
            <a:off x="7491639" y="1465518"/>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TextBox 90"/>
          <p:cNvSpPr txBox="1"/>
          <p:nvPr/>
        </p:nvSpPr>
        <p:spPr>
          <a:xfrm>
            <a:off x="7545110" y="1844824"/>
            <a:ext cx="1210588" cy="2523768"/>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200" dirty="0" smtClean="0">
              <a:solidFill>
                <a:schemeClr val="bg1">
                  <a:lumMod val="65000"/>
                </a:schemeClr>
              </a:solidFill>
              <a:latin typeface="Arial Narrow" panose="020B0606020202030204" pitchFamily="34" charset="0"/>
              <a:cs typeface="Arial" panose="020B0604020202020204" pitchFamily="34" charset="0"/>
            </a:endParaRPr>
          </a:p>
          <a:p>
            <a:r>
              <a:rPr lang="en-GB" sz="1000" dirty="0" smtClean="0">
                <a:solidFill>
                  <a:schemeClr val="bg1">
                    <a:lumMod val="65000"/>
                  </a:schemeClr>
                </a:solidFill>
                <a:latin typeface="Arial Narrow" panose="020B0606020202030204" pitchFamily="34" charset="0"/>
                <a:cs typeface="Arial" panose="020B0604020202020204" pitchFamily="34" charset="0"/>
              </a:rPr>
              <a:t> </a:t>
            </a:r>
            <a:r>
              <a:rPr lang="en-GB" sz="1000" dirty="0">
                <a:solidFill>
                  <a:srgbClr val="0070C0"/>
                </a:solidFill>
                <a:latin typeface="Arial Narrow" panose="020B0606020202030204" pitchFamily="34" charset="0"/>
                <a:cs typeface="Arial" panose="020B0604020202020204" pitchFamily="34" charset="0"/>
              </a:rPr>
              <a:t>- Apex Product i</a:t>
            </a:r>
            <a:r>
              <a:rPr lang="en-GB" sz="1000" dirty="0" smtClean="0">
                <a:solidFill>
                  <a:srgbClr val="0070C0"/>
                </a:solidFill>
                <a:latin typeface="Arial Narrow" panose="020B0606020202030204" pitchFamily="34" charset="0"/>
                <a:cs typeface="Arial" panose="020B0604020202020204" pitchFamily="34" charset="0"/>
              </a:rPr>
              <a:t>nfo</a:t>
            </a:r>
            <a:endParaRPr lang="en-GB" sz="1000" dirty="0">
              <a:solidFill>
                <a:srgbClr val="0070C0"/>
              </a:solidFill>
              <a:latin typeface="Arial Narrow" panose="020B0606020202030204" pitchFamily="34" charset="0"/>
              <a:cs typeface="Arial" panose="020B0604020202020204" pitchFamily="34" charset="0"/>
            </a:endParaRPr>
          </a:p>
          <a:p>
            <a:endParaRPr lang="en-GB" sz="1100" dirty="0">
              <a:solidFill>
                <a:srgbClr val="0070C0"/>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Solids 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101" name="Rectangle 100">
            <a:hlinkClick r:id="rId21" action="ppaction://hlinksldjump"/>
          </p:cNvPr>
          <p:cNvSpPr/>
          <p:nvPr/>
        </p:nvSpPr>
        <p:spPr>
          <a:xfrm>
            <a:off x="7574880" y="1870948"/>
            <a:ext cx="1230007" cy="171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ectangle 105">
            <a:hlinkClick r:id="rId26" action="ppaction://hlinksldjump"/>
          </p:cNvPr>
          <p:cNvSpPr/>
          <p:nvPr/>
        </p:nvSpPr>
        <p:spPr>
          <a:xfrm>
            <a:off x="7579893" y="414275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hlinkClick r:id="rId23" action="ppaction://hlinksldjump"/>
          </p:cNvPr>
          <p:cNvSpPr/>
          <p:nvPr/>
        </p:nvSpPr>
        <p:spPr>
          <a:xfrm>
            <a:off x="7533872" y="3055179"/>
            <a:ext cx="1559033" cy="153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7" name="Group 86"/>
          <p:cNvGrpSpPr/>
          <p:nvPr/>
        </p:nvGrpSpPr>
        <p:grpSpPr>
          <a:xfrm>
            <a:off x="8419885" y="56486"/>
            <a:ext cx="650563" cy="308320"/>
            <a:chOff x="8352387" y="6708921"/>
            <a:chExt cx="730859" cy="346375"/>
          </a:xfrm>
        </p:grpSpPr>
        <p:pic>
          <p:nvPicPr>
            <p:cNvPr id="98" name="Picture 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8" name="Rectangle 107">
            <a:hlinkClick r:id="rId33"/>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430570" y="2727730"/>
            <a:ext cx="269222" cy="269222"/>
          </a:xfrm>
          <a:prstGeom prst="rect">
            <a:avLst/>
          </a:prstGeom>
        </p:spPr>
      </p:pic>
      <p:sp>
        <p:nvSpPr>
          <p:cNvPr id="110" name="Rectangle 109">
            <a:hlinkClick r:id="rId22" action="ppaction://hlinksldjump"/>
          </p:cNvPr>
          <p:cNvSpPr/>
          <p:nvPr/>
        </p:nvSpPr>
        <p:spPr>
          <a:xfrm>
            <a:off x="7545110" y="2144278"/>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Rectangle 110">
            <a:hlinkClick r:id="rId23" action="ppaction://hlinksldjump"/>
          </p:cNvPr>
          <p:cNvSpPr/>
          <p:nvPr/>
        </p:nvSpPr>
        <p:spPr>
          <a:xfrm>
            <a:off x="7557658" y="250431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a:hlinkClick r:id="rId35" action="ppaction://hlinksldjump"/>
          </p:cNvPr>
          <p:cNvSpPr/>
          <p:nvPr/>
        </p:nvSpPr>
        <p:spPr>
          <a:xfrm>
            <a:off x="7584967" y="276526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a:hlinkClick r:id="rId24" action="ppaction://hlinksldjump"/>
          </p:cNvPr>
          <p:cNvSpPr/>
          <p:nvPr/>
        </p:nvSpPr>
        <p:spPr>
          <a:xfrm>
            <a:off x="7584879" y="328498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a:hlinkClick r:id="rId25" action="ppaction://hlinksldjump"/>
          </p:cNvPr>
          <p:cNvSpPr/>
          <p:nvPr/>
        </p:nvSpPr>
        <p:spPr>
          <a:xfrm>
            <a:off x="7537042" y="358179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114">
            <a:hlinkClick r:id="rId26" action="ppaction://hlinksldjump"/>
          </p:cNvPr>
          <p:cNvSpPr/>
          <p:nvPr/>
        </p:nvSpPr>
        <p:spPr>
          <a:xfrm>
            <a:off x="7561677" y="3841005"/>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36" cstate="print">
            <a:extLst>
              <a:ext uri="{28A0092B-C50C-407E-A947-70E740481C1C}">
                <a14:useLocalDpi xmlns:a14="http://schemas.microsoft.com/office/drawing/2010/main" val="0"/>
              </a:ext>
            </a:extLst>
          </a:blip>
          <a:srcRect l="25383" t="29779" r="23738" b="25462"/>
          <a:stretch/>
        </p:blipFill>
        <p:spPr>
          <a:xfrm>
            <a:off x="501111" y="5103875"/>
            <a:ext cx="403180" cy="354684"/>
          </a:xfrm>
          <a:prstGeom prst="rect">
            <a:avLst/>
          </a:prstGeom>
        </p:spPr>
      </p:pic>
    </p:spTree>
    <p:extLst>
      <p:ext uri="{BB962C8B-B14F-4D97-AF65-F5344CB8AC3E}">
        <p14:creationId xmlns:p14="http://schemas.microsoft.com/office/powerpoint/2010/main" val="352865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righ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rampal\Downloads\iStock_000004657058Larg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476" y="2829012"/>
            <a:ext cx="7821650" cy="52125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12740" b="1025"/>
          <a:stretch/>
        </p:blipFill>
        <p:spPr bwMode="auto">
          <a:xfrm>
            <a:off x="-76476" y="529310"/>
            <a:ext cx="9245751" cy="751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2" y="536693"/>
            <a:ext cx="10243736" cy="545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3592"/>
          <a:stretch/>
        </p:blipFill>
        <p:spPr bwMode="auto">
          <a:xfrm>
            <a:off x="7380311" y="536694"/>
            <a:ext cx="1769143" cy="750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ttp://dal.ecolab.com/image/previews/2.3201.512.OB-LinePrepKitchen2.jpg?collection=Search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TextBox 20"/>
          <p:cNvSpPr txBox="1"/>
          <p:nvPr/>
        </p:nvSpPr>
        <p:spPr>
          <a:xfrm>
            <a:off x="226933" y="692696"/>
            <a:ext cx="5822876" cy="830997"/>
          </a:xfrm>
          <a:prstGeom prst="rect">
            <a:avLst/>
          </a:prstGeom>
          <a:noFill/>
        </p:spPr>
        <p:txBody>
          <a:bodyPr wrap="none" rtlCol="0">
            <a:spAutoFit/>
          </a:bodyPr>
          <a:lstStyle/>
          <a:p>
            <a:r>
              <a:rPr lang="en-GB" sz="2400" b="1" dirty="0" smtClean="0">
                <a:solidFill>
                  <a:srgbClr val="0070C0"/>
                </a:solidFill>
                <a:latin typeface="Arial Narrow" panose="020B0606020202030204" pitchFamily="34" charset="0"/>
                <a:cs typeface="Arial" panose="020B0604020202020204" pitchFamily="34" charset="0"/>
              </a:rPr>
              <a:t>Solids Program</a:t>
            </a:r>
            <a:endParaRPr lang="en-GB" sz="2400" dirty="0" smtClean="0">
              <a:solidFill>
                <a:schemeClr val="bg1">
                  <a:lumMod val="65000"/>
                </a:schemeClr>
              </a:solidFill>
              <a:latin typeface="Arial Narrow" panose="020B0606020202030204" pitchFamily="34" charset="0"/>
              <a:cs typeface="Arial" panose="020B0604020202020204" pitchFamily="34" charset="0"/>
            </a:endParaRPr>
          </a:p>
          <a:p>
            <a:r>
              <a:rPr lang="en-GB" sz="2400" dirty="0" smtClean="0">
                <a:solidFill>
                  <a:srgbClr val="0070C0"/>
                </a:solidFill>
                <a:latin typeface="Arial Narrow" panose="020B0606020202030204" pitchFamily="34" charset="0"/>
                <a:cs typeface="Arial" panose="020B0604020202020204" pitchFamily="34" charset="0"/>
              </a:rPr>
              <a:t>Optimal Service, Superior Results, High </a:t>
            </a:r>
            <a:r>
              <a:rPr lang="en-GB" sz="2400" dirty="0">
                <a:solidFill>
                  <a:srgbClr val="0070C0"/>
                </a:solidFill>
                <a:latin typeface="Arial Narrow" panose="020B0606020202030204" pitchFamily="34" charset="0"/>
                <a:cs typeface="Arial" panose="020B0604020202020204" pitchFamily="34" charset="0"/>
              </a:rPr>
              <a:t>E</a:t>
            </a:r>
            <a:r>
              <a:rPr lang="en-GB" sz="2400" dirty="0" smtClean="0">
                <a:solidFill>
                  <a:srgbClr val="0070C0"/>
                </a:solidFill>
                <a:latin typeface="Arial Narrow" panose="020B0606020202030204" pitchFamily="34" charset="0"/>
                <a:cs typeface="Arial" panose="020B0604020202020204" pitchFamily="34" charset="0"/>
              </a:rPr>
              <a:t>fficiency </a:t>
            </a:r>
            <a:endParaRPr lang="en-GB" sz="2400" dirty="0">
              <a:solidFill>
                <a:srgbClr val="0070C0"/>
              </a:solidFill>
              <a:latin typeface="Arial Narrow" panose="020B0606020202030204" pitchFamily="34" charset="0"/>
              <a:cs typeface="Arial" panose="020B0604020202020204" pitchFamily="34" charset="0"/>
            </a:endParaRPr>
          </a:p>
        </p:txBody>
      </p:sp>
      <p:cxnSp>
        <p:nvCxnSpPr>
          <p:cNvPr id="15" name="Straight Connector 14"/>
          <p:cNvCxnSpPr/>
          <p:nvPr/>
        </p:nvCxnSpPr>
        <p:spPr>
          <a:xfrm>
            <a:off x="307975" y="1499512"/>
            <a:ext cx="55266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467783" y="1931978"/>
            <a:ext cx="0" cy="236483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447329" y="970940"/>
            <a:ext cx="1721946" cy="6001643"/>
          </a:xfrm>
          <a:prstGeom prst="rect">
            <a:avLst/>
          </a:prstGeom>
          <a:noFill/>
        </p:spPr>
        <p:txBody>
          <a:bodyPr wrap="none" rtlCol="0">
            <a:spAutoFit/>
          </a:bodyPr>
          <a:lstStyle/>
          <a:p>
            <a:r>
              <a:rPr lang="en-GB" sz="1600" b="1" dirty="0">
                <a:solidFill>
                  <a:schemeClr val="bg1">
                    <a:lumMod val="65000"/>
                  </a:schemeClr>
                </a:solidFill>
                <a:latin typeface="Arial Narrow" panose="020B0606020202030204" pitchFamily="34" charset="0"/>
                <a:cs typeface="Arial" panose="020B0604020202020204" pitchFamily="34" charset="0"/>
              </a:rPr>
              <a:t>Clean &amp; Safe</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u="sng" dirty="0" smtClean="0">
                <a:solidFill>
                  <a:srgbClr val="0070C0"/>
                </a:solidFill>
                <a:latin typeface="Arial Narrow" panose="020B0606020202030204" pitchFamily="34" charset="0"/>
                <a:cs typeface="Arial" panose="020B0604020202020204" pitchFamily="34" charset="0"/>
              </a:rPr>
              <a:t>Warewashing</a:t>
            </a: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u="sng" dirty="0" smtClean="0">
              <a:solidFill>
                <a:srgbClr val="0070C0"/>
              </a:solidFill>
              <a:latin typeface="Arial Narrow" panose="020B0606020202030204" pitchFamily="34" charset="0"/>
              <a:cs typeface="Arial" panose="020B0604020202020204" pitchFamily="34" charset="0"/>
            </a:endParaRPr>
          </a:p>
          <a:p>
            <a:endParaRPr lang="en-GB" sz="1600" b="1" u="sng" dirty="0">
              <a:solidFill>
                <a:srgbClr val="0070C0"/>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Front &amp; Back of </a:t>
            </a:r>
          </a:p>
          <a:p>
            <a:r>
              <a:rPr lang="en-GB" sz="1600" b="1" dirty="0" smtClean="0">
                <a:solidFill>
                  <a:schemeClr val="bg1">
                    <a:lumMod val="65000"/>
                  </a:schemeClr>
                </a:solidFill>
                <a:latin typeface="Arial Narrow" panose="020B0606020202030204" pitchFamily="34" charset="0"/>
                <a:cs typeface="Arial" panose="020B0604020202020204" pitchFamily="34" charset="0"/>
              </a:rPr>
              <a:t>House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Restroom</a:t>
            </a: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Hand Hygiene</a:t>
            </a:r>
            <a:endParaRPr lang="en-GB" sz="1600" b="1" dirty="0">
              <a:solidFill>
                <a:schemeClr val="bg1">
                  <a:lumMod val="65000"/>
                </a:schemeClr>
              </a:solidFill>
              <a:latin typeface="Arial Narrow" panose="020B0606020202030204" pitchFamily="34" charset="0"/>
              <a:cs typeface="Arial" panose="020B0604020202020204" pitchFamily="34" charset="0"/>
            </a:endParaRPr>
          </a:p>
          <a:p>
            <a:endParaRPr lang="en-GB" sz="1600" b="1" dirty="0" smtClean="0">
              <a:solidFill>
                <a:schemeClr val="bg1">
                  <a:lumMod val="65000"/>
                </a:schemeClr>
              </a:solidFill>
              <a:latin typeface="Arial Narrow" panose="020B0606020202030204" pitchFamily="34" charset="0"/>
              <a:cs typeface="Arial" panose="020B0604020202020204" pitchFamily="34" charset="0"/>
            </a:endParaRPr>
          </a:p>
          <a:p>
            <a:r>
              <a:rPr lang="en-GB" sz="1600" b="1" dirty="0" smtClean="0">
                <a:solidFill>
                  <a:schemeClr val="bg1">
                    <a:lumMod val="65000"/>
                  </a:schemeClr>
                </a:solidFill>
                <a:latin typeface="Arial Narrow" panose="020B0606020202030204" pitchFamily="34" charset="0"/>
                <a:cs typeface="Arial" panose="020B0604020202020204" pitchFamily="34" charset="0"/>
              </a:rPr>
              <a:t>Service Personally </a:t>
            </a:r>
          </a:p>
          <a:p>
            <a:r>
              <a:rPr lang="en-GB" sz="1600" b="1" dirty="0" smtClean="0">
                <a:solidFill>
                  <a:schemeClr val="bg1">
                    <a:lumMod val="65000"/>
                  </a:schemeClr>
                </a:solidFill>
                <a:latin typeface="Arial Narrow" panose="020B0606020202030204" pitchFamily="34" charset="0"/>
                <a:cs typeface="Arial" panose="020B0604020202020204" pitchFamily="34" charset="0"/>
              </a:rPr>
              <a:t>Delivered</a:t>
            </a:r>
          </a:p>
          <a:p>
            <a:endParaRPr lang="en-GB" sz="1600" b="1" dirty="0">
              <a:solidFill>
                <a:schemeClr val="bg1">
                  <a:lumMod val="65000"/>
                </a:schemeClr>
              </a:solidFill>
              <a:latin typeface="Arial Narrow" panose="020B0606020202030204" pitchFamily="34" charset="0"/>
              <a:cs typeface="Arial" panose="020B0604020202020204" pitchFamily="34" charset="0"/>
            </a:endParaRPr>
          </a:p>
        </p:txBody>
      </p:sp>
      <p:sp>
        <p:nvSpPr>
          <p:cNvPr id="40" name="Isosceles Triangle 39"/>
          <p:cNvSpPr/>
          <p:nvPr/>
        </p:nvSpPr>
        <p:spPr>
          <a:xfrm rot="5400000">
            <a:off x="7474069" y="3068823"/>
            <a:ext cx="110760" cy="111035"/>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6" action="ppaction://hlinksldjump"/>
          </p:cNvPr>
          <p:cNvSpPr/>
          <p:nvPr/>
        </p:nvSpPr>
        <p:spPr>
          <a:xfrm>
            <a:off x="7462588" y="970940"/>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7" action="ppaction://hlinksldjump"/>
          </p:cNvPr>
          <p:cNvSpPr/>
          <p:nvPr/>
        </p:nvSpPr>
        <p:spPr>
          <a:xfrm>
            <a:off x="7584879" y="30565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639" y="3665263"/>
            <a:ext cx="8568952" cy="232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Content Placeholder 4"/>
          <p:cNvSpPr txBox="1">
            <a:spLocks/>
          </p:cNvSpPr>
          <p:nvPr/>
        </p:nvSpPr>
        <p:spPr bwMode="auto">
          <a:xfrm>
            <a:off x="307975" y="1669014"/>
            <a:ext cx="5200129" cy="4645025"/>
          </a:xfrm>
          <a:prstGeom prst="rect">
            <a:avLst/>
          </a:prstGeom>
          <a:noFill/>
          <a:ln w="9525">
            <a:noFill/>
            <a:miter lim="800000"/>
            <a:headEnd/>
            <a:tailEnd/>
          </a:ln>
        </p:spPr>
        <p:txBody>
          <a:bodyPr vert="horz" wrap="square" lIns="102413" tIns="51206" rIns="102413" bIns="51206" numCol="1" anchor="t" anchorCtr="0" compatLnSpc="1">
            <a:prstTxWarp prst="textNoShape">
              <a:avLst/>
            </a:prstTxWarp>
          </a:bodyPr>
          <a:lstStyle>
            <a:lvl1pPr marL="260350" indent="-260350" algn="l" defTabSz="1023938" rtl="0" eaLnBrk="0" fontAlgn="base" hangingPunct="0">
              <a:lnSpc>
                <a:spcPct val="90000"/>
              </a:lnSpc>
              <a:spcBef>
                <a:spcPct val="50000"/>
              </a:spcBef>
              <a:spcAft>
                <a:spcPct val="20000"/>
              </a:spcAft>
              <a:buClr>
                <a:srgbClr val="007AC9"/>
              </a:buClr>
              <a:buSzPct val="70000"/>
              <a:buFont typeface="Wingdings 3" pitchFamily="18" charset="2"/>
              <a:buChar char="y"/>
              <a:defRPr sz="2400">
                <a:solidFill>
                  <a:srgbClr val="4D4F53"/>
                </a:solidFill>
                <a:latin typeface="+mn-lt"/>
                <a:ea typeface="+mn-ea"/>
                <a:cs typeface="+mn-cs"/>
              </a:defRPr>
            </a:lvl1pPr>
            <a:lvl2pPr marL="568325" indent="-179388" algn="l" defTabSz="1023938" rtl="0" eaLnBrk="0" fontAlgn="base" hangingPunct="0">
              <a:lnSpc>
                <a:spcPct val="90000"/>
              </a:lnSpc>
              <a:spcBef>
                <a:spcPct val="0"/>
              </a:spcBef>
              <a:spcAft>
                <a:spcPct val="20000"/>
              </a:spcAft>
              <a:buClr>
                <a:srgbClr val="007AC9"/>
              </a:buClr>
              <a:buFont typeface="Wingdings" pitchFamily="2" charset="2"/>
              <a:buChar char="§"/>
              <a:defRPr sz="2000">
                <a:solidFill>
                  <a:srgbClr val="4D4F53"/>
                </a:solidFill>
                <a:latin typeface="+mn-lt"/>
                <a:ea typeface="+mn-ea"/>
              </a:defRPr>
            </a:lvl2pPr>
            <a:lvl3pPr marL="895350" indent="-196850" algn="l" defTabSz="1023938" rtl="0" eaLnBrk="0" fontAlgn="base" hangingPunct="0">
              <a:lnSpc>
                <a:spcPct val="90000"/>
              </a:lnSpc>
              <a:spcBef>
                <a:spcPct val="15000"/>
              </a:spcBef>
              <a:spcAft>
                <a:spcPct val="0"/>
              </a:spcAft>
              <a:buClr>
                <a:srgbClr val="007AC9"/>
              </a:buClr>
              <a:buFont typeface="Arial" pitchFamily="34" charset="0"/>
              <a:buChar char="-"/>
              <a:defRPr sz="1700">
                <a:solidFill>
                  <a:srgbClr val="4D4F53"/>
                </a:solidFill>
                <a:latin typeface="+mn-lt"/>
                <a:ea typeface="+mn-ea"/>
              </a:defRPr>
            </a:lvl3pPr>
            <a:lvl4pPr marL="1220788" indent="-196850"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4pPr>
            <a:lvl5pPr marL="15446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5pPr>
            <a:lvl6pPr marL="20018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6pPr>
            <a:lvl7pPr marL="24590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7pPr>
            <a:lvl8pPr marL="29162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8pPr>
            <a:lvl9pPr marL="3373438" indent="-195263" algn="l" defTabSz="1023938" rtl="0" eaLnBrk="0" fontAlgn="base" hangingPunct="0">
              <a:lnSpc>
                <a:spcPct val="90000"/>
              </a:lnSpc>
              <a:spcBef>
                <a:spcPct val="15000"/>
              </a:spcBef>
              <a:spcAft>
                <a:spcPct val="0"/>
              </a:spcAft>
              <a:buClr>
                <a:srgbClr val="007AC9"/>
              </a:buClr>
              <a:buFont typeface="Wingdings" pitchFamily="2" charset="2"/>
              <a:buChar char="§"/>
              <a:defRPr sz="1500">
                <a:solidFill>
                  <a:srgbClr val="4D4F53"/>
                </a:solidFill>
                <a:latin typeface="+mn-lt"/>
                <a:ea typeface="+mn-ea"/>
              </a:defRPr>
            </a:lvl9pPr>
          </a:lstStyle>
          <a:p>
            <a:pPr marL="0" indent="0">
              <a:lnSpc>
                <a:spcPct val="100000"/>
              </a:lnSpc>
              <a:spcBef>
                <a:spcPts val="0"/>
              </a:spcBef>
              <a:spcAft>
                <a:spcPts val="0"/>
              </a:spcAft>
              <a:buNone/>
              <a:defRPr/>
            </a:pPr>
            <a:r>
              <a:rPr lang="en-GB" sz="1600" b="1" dirty="0" smtClean="0">
                <a:solidFill>
                  <a:srgbClr val="0070C0"/>
                </a:solidFill>
                <a:latin typeface="Arial Narrow" panose="020B0606020202030204" pitchFamily="34" charset="0"/>
                <a:cs typeface="Arial" panose="020B0604020202020204" pitchFamily="34" charset="0"/>
              </a:rPr>
              <a:t>In </a:t>
            </a:r>
            <a:r>
              <a:rPr lang="en-GB" sz="1600" b="1" dirty="0">
                <a:solidFill>
                  <a:srgbClr val="0070C0"/>
                </a:solidFill>
                <a:latin typeface="Arial Narrow" panose="020B0606020202030204" pitchFamily="34" charset="0"/>
                <a:cs typeface="Arial" panose="020B0604020202020204" pitchFamily="34" charset="0"/>
              </a:rPr>
              <a:t>Europe, every day more than 50,000 customer warewashing operations rely on Solid Technology because… </a:t>
            </a:r>
            <a:endParaRPr lang="en-GB" sz="1600" b="1" dirty="0" smtClean="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endParaRPr lang="en-GB" sz="1600" b="1" dirty="0">
              <a:solidFill>
                <a:srgbClr val="0070C0"/>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r>
              <a:rPr lang="en-GB" sz="1600" b="1" dirty="0" smtClean="0">
                <a:solidFill>
                  <a:srgbClr val="00B0F0"/>
                </a:solidFill>
                <a:latin typeface="Arial Narrow" panose="020B0606020202030204" pitchFamily="34" charset="0"/>
                <a:cs typeface="Arial" panose="020B0604020202020204" pitchFamily="34" charset="0"/>
              </a:rPr>
              <a:t>…Performance matters</a:t>
            </a:r>
            <a:endParaRPr lang="en-US" sz="1200" b="1" dirty="0" smtClean="0">
              <a:solidFill>
                <a:srgbClr val="00B0F0"/>
              </a:solidFill>
              <a:latin typeface="Arial Narrow" panose="020B0606020202030204" pitchFamily="34" charset="0"/>
              <a:cs typeface="Arial" panose="020B0604020202020204" pitchFamily="34" charset="0"/>
            </a:endParaRPr>
          </a:p>
          <a:p>
            <a:r>
              <a:rPr lang="en-GB" sz="1200" dirty="0" smtClean="0">
                <a:solidFill>
                  <a:schemeClr val="bg1">
                    <a:lumMod val="65000"/>
                  </a:schemeClr>
                </a:solidFill>
                <a:latin typeface="Arial Narrow" panose="020B0606020202030204" pitchFamily="34" charset="0"/>
                <a:cs typeface="Arial" panose="020B0604020202020204" pitchFamily="34" charset="0"/>
              </a:rPr>
              <a:t>100% hygienically sparkling results </a:t>
            </a:r>
          </a:p>
          <a:p>
            <a:r>
              <a:rPr lang="en-GB" sz="1200" dirty="0" smtClean="0">
                <a:solidFill>
                  <a:schemeClr val="bg1">
                    <a:lumMod val="65000"/>
                  </a:schemeClr>
                </a:solidFill>
                <a:latin typeface="Arial Narrow" panose="020B0606020202030204" pitchFamily="34" charset="0"/>
                <a:cs typeface="Arial" panose="020B0604020202020204" pitchFamily="34" charset="0"/>
              </a:rPr>
              <a:t>Unique dosing technology prevents detergent wastage </a:t>
            </a:r>
          </a:p>
          <a:p>
            <a:pPr marL="0" indent="0">
              <a:lnSpc>
                <a:spcPct val="100000"/>
              </a:lnSpc>
              <a:spcBef>
                <a:spcPts val="0"/>
              </a:spcBef>
              <a:spcAft>
                <a:spcPts val="0"/>
              </a:spcAft>
              <a:buNone/>
            </a:pPr>
            <a:endParaRPr lang="en-GB" sz="1200" dirty="0">
              <a:solidFill>
                <a:schemeClr val="bg1">
                  <a:lumMod val="65000"/>
                </a:schemeClr>
              </a:solidFill>
              <a:latin typeface="Arial Narrow" panose="020B0606020202030204" pitchFamily="34" charset="0"/>
              <a:cs typeface="Arial" panose="020B0604020202020204" pitchFamily="34" charset="0"/>
            </a:endParaRPr>
          </a:p>
          <a:p>
            <a:pPr marL="0" indent="0">
              <a:lnSpc>
                <a:spcPct val="100000"/>
              </a:lnSpc>
              <a:spcBef>
                <a:spcPts val="0"/>
              </a:spcBef>
              <a:spcAft>
                <a:spcPts val="0"/>
              </a:spcAft>
              <a:buNone/>
              <a:defRPr/>
            </a:pPr>
            <a:r>
              <a:rPr lang="en-GB" sz="1600" b="1" dirty="0" smtClean="0">
                <a:solidFill>
                  <a:srgbClr val="00B0F0"/>
                </a:solidFill>
                <a:latin typeface="Arial Narrow" panose="020B0606020202030204" pitchFamily="34" charset="0"/>
                <a:cs typeface="Arial" panose="020B0604020202020204" pitchFamily="34" charset="0"/>
              </a:rPr>
              <a:t>…Safety matters</a:t>
            </a:r>
            <a:endParaRPr lang="en-US" sz="1600" b="1" dirty="0">
              <a:solidFill>
                <a:srgbClr val="00B0F0"/>
              </a:solidFill>
              <a:latin typeface="Arial Narrow" panose="020B0606020202030204" pitchFamily="34" charset="0"/>
              <a:cs typeface="Arial" panose="020B0604020202020204" pitchFamily="34" charset="0"/>
            </a:endParaRPr>
          </a:p>
          <a:p>
            <a:pPr marL="0" marR="0" lvl="0" indent="0" algn="l" defTabSz="1023938" rtl="0" eaLnBrk="0" fontAlgn="base" latinLnBrk="0" hangingPunct="0">
              <a:lnSpc>
                <a:spcPct val="100000"/>
              </a:lnSpc>
              <a:spcBef>
                <a:spcPts val="0"/>
              </a:spcBef>
              <a:spcAft>
                <a:spcPts val="0"/>
              </a:spcAft>
              <a:buClr>
                <a:srgbClr val="007AC9"/>
              </a:buClr>
              <a:buSzPct val="70000"/>
              <a:buNone/>
              <a:tabLst/>
              <a:defRPr/>
            </a:pPr>
            <a:endParaRPr lang="en-US" sz="1600" dirty="0">
              <a:solidFill>
                <a:schemeClr val="bg1">
                  <a:lumMod val="65000"/>
                </a:schemeClr>
              </a:solidFill>
              <a:latin typeface="Arial Narrow" panose="020B0606020202030204" pitchFamily="34" charset="0"/>
              <a:cs typeface="Arial" panose="020B0604020202020204" pitchFamily="34" charset="0"/>
            </a:endParaRPr>
          </a:p>
          <a:p>
            <a:pPr marL="260350" marR="0" lvl="0" indent="-260350" algn="l" defTabSz="1023938" rtl="0" eaLnBrk="0" fontAlgn="base" latinLnBrk="0" hangingPunct="0">
              <a:lnSpc>
                <a:spcPct val="100000"/>
              </a:lnSpc>
              <a:spcBef>
                <a:spcPts val="0"/>
              </a:spcBef>
              <a:spcAft>
                <a:spcPts val="0"/>
              </a:spcAft>
              <a:buClr>
                <a:srgbClr val="007AC9"/>
              </a:buClr>
              <a:buSzPct val="70000"/>
              <a:buFont typeface="Wingdings 3" pitchFamily="18" charset="2"/>
              <a:buChar char="y"/>
              <a:tabLst/>
              <a:defRPr/>
            </a:pPr>
            <a:endParaRPr kumimoji="0" lang="en-US" sz="1000" b="0" i="0" u="none" strike="noStrike" kern="0" cap="none" spc="0" normalizeH="0" baseline="0" noProof="0" dirty="0" smtClean="0">
              <a:ln>
                <a:noFill/>
              </a:ln>
              <a:solidFill>
                <a:srgbClr val="4D4F53"/>
              </a:solidFill>
              <a:effectLst/>
              <a:uLnTx/>
              <a:uFillTx/>
              <a:latin typeface="Arial"/>
              <a:ea typeface="+mn-ea"/>
              <a:cs typeface="+mn-cs"/>
            </a:endParaRPr>
          </a:p>
        </p:txBody>
      </p:sp>
      <p:grpSp>
        <p:nvGrpSpPr>
          <p:cNvPr id="13" name="Group 12"/>
          <p:cNvGrpSpPr/>
          <p:nvPr/>
        </p:nvGrpSpPr>
        <p:grpSpPr>
          <a:xfrm>
            <a:off x="1" y="-15398"/>
            <a:ext cx="9144000" cy="552091"/>
            <a:chOff x="1" y="33277"/>
            <a:chExt cx="9144000" cy="552091"/>
          </a:xfrm>
        </p:grpSpPr>
        <p:grpSp>
          <p:nvGrpSpPr>
            <p:cNvPr id="6" name="Group 5"/>
            <p:cNvGrpSpPr/>
            <p:nvPr/>
          </p:nvGrpSpPr>
          <p:grpSpPr>
            <a:xfrm>
              <a:off x="1" y="33277"/>
              <a:ext cx="9144000" cy="552091"/>
              <a:chOff x="1" y="0"/>
              <a:chExt cx="9144000" cy="552091"/>
            </a:xfrm>
          </p:grpSpPr>
          <p:pic>
            <p:nvPicPr>
              <p:cNvPr id="7" name="Picture 2"/>
              <p:cNvPicPr>
                <a:picLocks noChangeAspect="1" noChangeArrowheads="1"/>
              </p:cNvPicPr>
              <p:nvPr userDrawn="1"/>
            </p:nvPicPr>
            <p:blipFill rotWithShape="1">
              <a:blip r:embed="rId8" cstate="screen">
                <a:extLst>
                  <a:ext uri="{28A0092B-C50C-407E-A947-70E740481C1C}">
                    <a14:useLocalDpi xmlns:a14="http://schemas.microsoft.com/office/drawing/2010/main" val="0"/>
                  </a:ext>
                </a:extLst>
              </a:blip>
              <a:srcRect/>
              <a:stretch/>
            </p:blipFill>
            <p:spPr bwMode="auto">
              <a:xfrm>
                <a:off x="1" y="0"/>
                <a:ext cx="9144000" cy="55209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195736" y="116632"/>
                <a:ext cx="57606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p:cNvSpPr txBox="1"/>
            <p:nvPr/>
          </p:nvSpPr>
          <p:spPr>
            <a:xfrm>
              <a:off x="1979711" y="109268"/>
              <a:ext cx="3854901" cy="400110"/>
            </a:xfrm>
            <a:prstGeom prst="rect">
              <a:avLst/>
            </a:prstGeom>
            <a:noFill/>
          </p:spPr>
          <p:txBody>
            <a:bodyPr wrap="none" rtlCol="0">
              <a:spAutoFit/>
            </a:bodyPr>
            <a:lstStyle/>
            <a:p>
              <a:r>
                <a:rPr lang="en-GB" sz="2000" b="0" dirty="0" smtClean="0">
                  <a:solidFill>
                    <a:srgbClr val="0070C0"/>
                  </a:solidFill>
                  <a:latin typeface="Arial Narrow" panose="020B0606020202030204" pitchFamily="34" charset="0"/>
                  <a:cs typeface="Arial" panose="020B0604020202020204" pitchFamily="34" charset="0"/>
                </a:rPr>
                <a:t>Foodservice </a:t>
              </a:r>
              <a:r>
                <a:rPr lang="en-GB" sz="2000" dirty="0" smtClean="0">
                  <a:solidFill>
                    <a:schemeClr val="bg1">
                      <a:lumMod val="65000"/>
                    </a:schemeClr>
                  </a:solidFill>
                  <a:latin typeface="Arial Narrow" panose="020B0606020202030204" pitchFamily="34" charset="0"/>
                  <a:cs typeface="Arial" panose="020B0604020202020204" pitchFamily="34" charset="0"/>
                </a:rPr>
                <a:t>– </a:t>
              </a:r>
              <a:r>
                <a:rPr lang="en-GB" sz="2000" b="0" dirty="0" smtClean="0">
                  <a:solidFill>
                    <a:schemeClr val="bg1">
                      <a:lumMod val="65000"/>
                    </a:schemeClr>
                  </a:solidFill>
                  <a:latin typeface="Arial Narrow" panose="020B0606020202030204" pitchFamily="34" charset="0"/>
                  <a:cs typeface="Arial" panose="020B0604020202020204" pitchFamily="34" charset="0"/>
                </a:rPr>
                <a:t>Cleaner, Safer, Healthier</a:t>
              </a:r>
              <a:endParaRPr lang="en-GB" sz="2000" dirty="0">
                <a:solidFill>
                  <a:schemeClr val="bg1">
                    <a:lumMod val="65000"/>
                  </a:schemeClr>
                </a:solidFill>
                <a:latin typeface="Arial Narrow" panose="020B0606020202030204" pitchFamily="34" charset="0"/>
                <a:cs typeface="Arial" panose="020B0604020202020204" pitchFamily="34" charset="0"/>
              </a:endParaRPr>
            </a:p>
          </p:txBody>
        </p:sp>
      </p:grpSp>
      <p:grpSp>
        <p:nvGrpSpPr>
          <p:cNvPr id="18" name="Group 17"/>
          <p:cNvGrpSpPr/>
          <p:nvPr/>
        </p:nvGrpSpPr>
        <p:grpSpPr>
          <a:xfrm>
            <a:off x="139625" y="3991526"/>
            <a:ext cx="3437974" cy="1540112"/>
            <a:chOff x="2707372" y="3756840"/>
            <a:chExt cx="3437974" cy="1540112"/>
          </a:xfrm>
        </p:grpSpPr>
        <p:sp>
          <p:nvSpPr>
            <p:cNvPr id="63" name="Rectangle 62"/>
            <p:cNvSpPr/>
            <p:nvPr/>
          </p:nvSpPr>
          <p:spPr>
            <a:xfrm>
              <a:off x="2723322" y="3756840"/>
              <a:ext cx="3422024" cy="430887"/>
            </a:xfrm>
            <a:prstGeom prst="rect">
              <a:avLst/>
            </a:prstGeom>
          </p:spPr>
          <p:txBody>
            <a:bodyPr wrap="square">
              <a:spAutoFit/>
            </a:bodyPr>
            <a:lstStyle/>
            <a:p>
              <a:pPr algn="ctr"/>
              <a:r>
                <a:rPr lang="en-GB" sz="1100" b="1" dirty="0" smtClean="0">
                  <a:solidFill>
                    <a:srgbClr val="0070C0"/>
                  </a:solidFill>
                  <a:latin typeface="Arial Narrow" panose="020B0606020202030204" pitchFamily="34" charset="0"/>
                  <a:cs typeface="Arial" panose="020B0604020202020204" pitchFamily="34" charset="0"/>
                </a:rPr>
                <a:t>Easy Transport</a:t>
              </a:r>
            </a:p>
            <a:p>
              <a:pPr algn="ctr"/>
              <a:r>
                <a:rPr lang="en-GB" sz="1100" dirty="0" smtClean="0">
                  <a:solidFill>
                    <a:srgbClr val="0070C0"/>
                  </a:solidFill>
                  <a:latin typeface="Arial Narrow" panose="020B0606020202030204" pitchFamily="34" charset="0"/>
                  <a:cs typeface="Arial" panose="020B0604020202020204" pitchFamily="34" charset="0"/>
                </a:rPr>
                <a:t>4,5Kg lightweight capsule</a:t>
              </a:r>
            </a:p>
          </p:txBody>
        </p:sp>
        <p:sp>
          <p:nvSpPr>
            <p:cNvPr id="64" name="Rectangle 63"/>
            <p:cNvSpPr/>
            <p:nvPr/>
          </p:nvSpPr>
          <p:spPr>
            <a:xfrm>
              <a:off x="2723322" y="4320589"/>
              <a:ext cx="3422024" cy="430887"/>
            </a:xfrm>
            <a:prstGeom prst="rect">
              <a:avLst/>
            </a:prstGeom>
          </p:spPr>
          <p:txBody>
            <a:bodyPr wrap="square">
              <a:spAutoFit/>
            </a:bodyPr>
            <a:lstStyle/>
            <a:p>
              <a:pPr algn="ctr"/>
              <a:r>
                <a:rPr lang="en-GB" sz="1100" b="1" dirty="0" smtClean="0">
                  <a:solidFill>
                    <a:srgbClr val="0070C0"/>
                  </a:solidFill>
                  <a:latin typeface="Arial Narrow" panose="020B0606020202030204" pitchFamily="34" charset="0"/>
                  <a:cs typeface="Arial" panose="020B0604020202020204" pitchFamily="34" charset="0"/>
                </a:rPr>
                <a:t>Ergonomic Handling</a:t>
              </a:r>
            </a:p>
            <a:p>
              <a:pPr algn="ctr"/>
              <a:r>
                <a:rPr lang="en-GB" sz="1100" dirty="0" smtClean="0">
                  <a:solidFill>
                    <a:srgbClr val="0070C0"/>
                  </a:solidFill>
                  <a:latin typeface="Arial Narrow" panose="020B0606020202030204" pitchFamily="34" charset="0"/>
                  <a:cs typeface="Arial" panose="020B0604020202020204" pitchFamily="34" charset="0"/>
                </a:rPr>
                <a:t>90% less physical strain</a:t>
              </a:r>
            </a:p>
          </p:txBody>
        </p:sp>
        <p:sp>
          <p:nvSpPr>
            <p:cNvPr id="65" name="Rectangle 64"/>
            <p:cNvSpPr/>
            <p:nvPr/>
          </p:nvSpPr>
          <p:spPr>
            <a:xfrm>
              <a:off x="2707372" y="4866065"/>
              <a:ext cx="3422024" cy="430887"/>
            </a:xfrm>
            <a:prstGeom prst="rect">
              <a:avLst/>
            </a:prstGeom>
          </p:spPr>
          <p:txBody>
            <a:bodyPr wrap="square">
              <a:spAutoFit/>
            </a:bodyPr>
            <a:lstStyle/>
            <a:p>
              <a:pPr algn="ctr"/>
              <a:r>
                <a:rPr lang="en-GB" sz="1100" b="1" dirty="0" smtClean="0">
                  <a:solidFill>
                    <a:srgbClr val="0070C0"/>
                  </a:solidFill>
                  <a:latin typeface="Arial Narrow" panose="020B0606020202030204" pitchFamily="34" charset="0"/>
                  <a:cs typeface="Arial" panose="020B0604020202020204" pitchFamily="34" charset="0"/>
                </a:rPr>
                <a:t>100% Closed System</a:t>
              </a:r>
            </a:p>
            <a:p>
              <a:pPr algn="ctr"/>
              <a:r>
                <a:rPr lang="en-GB" sz="1100" dirty="0" smtClean="0">
                  <a:solidFill>
                    <a:srgbClr val="0070C0"/>
                  </a:solidFill>
                  <a:latin typeface="Arial Narrow" panose="020B0606020202030204" pitchFamily="34" charset="0"/>
                  <a:cs typeface="Arial" panose="020B0604020202020204" pitchFamily="34" charset="0"/>
                </a:rPr>
                <a:t>Reduced risk of burns, slips and spills</a:t>
              </a:r>
            </a:p>
          </p:txBody>
        </p:sp>
      </p:grpSp>
      <p:grpSp>
        <p:nvGrpSpPr>
          <p:cNvPr id="17" name="Group 16"/>
          <p:cNvGrpSpPr/>
          <p:nvPr/>
        </p:nvGrpSpPr>
        <p:grpSpPr>
          <a:xfrm>
            <a:off x="85537" y="3896978"/>
            <a:ext cx="978611" cy="1634661"/>
            <a:chOff x="1878563" y="3599469"/>
            <a:chExt cx="1029476" cy="1733074"/>
          </a:xfrm>
        </p:grpSpPr>
        <p:pic>
          <p:nvPicPr>
            <p:cNvPr id="11" name="Picture 6"/>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b="25114"/>
            <a:stretch/>
          </p:blipFill>
          <p:spPr bwMode="auto">
            <a:xfrm>
              <a:off x="2195736" y="3662294"/>
              <a:ext cx="712303" cy="167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97245" y="3599469"/>
              <a:ext cx="342163" cy="29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93183" y="4148798"/>
              <a:ext cx="342163" cy="29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8563" y="4727700"/>
              <a:ext cx="342163" cy="29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2812928" y="3884682"/>
            <a:ext cx="753596" cy="1714755"/>
            <a:chOff x="5834611" y="3546365"/>
            <a:chExt cx="792765" cy="1803882"/>
          </a:xfrm>
        </p:grpSpPr>
        <p:pic>
          <p:nvPicPr>
            <p:cNvPr id="62" name="Picture 6"/>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b="24320"/>
            <a:stretch/>
          </p:blipFill>
          <p:spPr bwMode="auto">
            <a:xfrm>
              <a:off x="5834611" y="3662293"/>
              <a:ext cx="592657" cy="168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18718" y="3546365"/>
              <a:ext cx="268780" cy="3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7135" y="4077072"/>
              <a:ext cx="268780" cy="3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58596" y="4646878"/>
              <a:ext cx="268780" cy="3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4" name="Picture 10"/>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049809" y="1819102"/>
            <a:ext cx="1305348" cy="1533443"/>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7545110" y="1844824"/>
            <a:ext cx="1449436" cy="2600712"/>
          </a:xfrm>
          <a:prstGeom prst="rect">
            <a:avLst/>
          </a:prstGeom>
          <a:noFill/>
        </p:spPr>
        <p:txBody>
          <a:bodyPr wrap="none" rtlCol="0">
            <a:spAutoFit/>
          </a:bodyPr>
          <a:lstStyle/>
          <a:p>
            <a:r>
              <a:rPr lang="en-GB" sz="1100" dirty="0">
                <a:solidFill>
                  <a:schemeClr val="bg1">
                    <a:lumMod val="65000"/>
                  </a:schemeClr>
                </a:solidFill>
                <a:latin typeface="Arial Narrow" panose="020B0606020202030204" pitchFamily="34" charset="0"/>
                <a:cs typeface="Arial" panose="020B0604020202020204" pitchFamily="34" charset="0"/>
              </a:rPr>
              <a:t>Key Challenges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Warewashing Costs</a:t>
            </a:r>
          </a:p>
          <a:p>
            <a:endParaRPr lang="en-GB" sz="800" dirty="0">
              <a:solidFill>
                <a:srgbClr val="0070C0"/>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Apex </a:t>
            </a:r>
            <a:r>
              <a:rPr lang="en-GB" sz="1100" dirty="0">
                <a:solidFill>
                  <a:schemeClr val="bg1">
                    <a:lumMod val="65000"/>
                  </a:schemeClr>
                </a:solidFill>
                <a:latin typeface="Arial Narrow" panose="020B0606020202030204" pitchFamily="34" charset="0"/>
                <a:cs typeface="Arial" panose="020B0604020202020204" pitchFamily="34" charset="0"/>
              </a:rPr>
              <a:t>Program</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Apex Products</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rgbClr val="0070C0"/>
                </a:solidFill>
                <a:latin typeface="Arial Narrow" panose="020B0606020202030204" pitchFamily="34" charset="0"/>
                <a:cs typeface="Arial" panose="020B0604020202020204" pitchFamily="34" charset="0"/>
              </a:rPr>
              <a:t>Solids Program</a:t>
            </a:r>
          </a:p>
          <a:p>
            <a:pPr marL="171450" indent="-171450">
              <a:buFontTx/>
              <a:buChar char="-"/>
            </a:pPr>
            <a:r>
              <a:rPr lang="en-GB" sz="1000" dirty="0" smtClean="0">
                <a:solidFill>
                  <a:schemeClr val="bg1">
                    <a:lumMod val="65000"/>
                  </a:schemeClr>
                </a:solidFill>
                <a:latin typeface="Arial Narrow" panose="020B0606020202030204" pitchFamily="34" charset="0"/>
                <a:cs typeface="Arial" panose="020B0604020202020204" pitchFamily="34" charset="0"/>
              </a:rPr>
              <a:t>Solid Manual Detergent</a:t>
            </a:r>
          </a:p>
          <a:p>
            <a:pPr marL="171450" indent="-171450">
              <a:buFontTx/>
              <a:buChar char="-"/>
            </a:pPr>
            <a:r>
              <a:rPr lang="en-GB" sz="1000" dirty="0" smtClean="0">
                <a:solidFill>
                  <a:schemeClr val="bg1">
                    <a:lumMod val="65000"/>
                  </a:schemeClr>
                </a:solidFill>
                <a:latin typeface="Arial Narrow" panose="020B0606020202030204" pitchFamily="34" charset="0"/>
                <a:cs typeface="Arial" panose="020B0604020202020204" pitchFamily="34" charset="0"/>
              </a:rPr>
              <a:t>Solid </a:t>
            </a:r>
            <a:r>
              <a:rPr lang="en-GB" sz="1000" dirty="0">
                <a:solidFill>
                  <a:schemeClr val="bg1">
                    <a:lumMod val="65000"/>
                  </a:schemeClr>
                </a:solidFill>
                <a:latin typeface="Arial Narrow" panose="020B0606020202030204" pitchFamily="34" charset="0"/>
                <a:cs typeface="Arial" panose="020B0604020202020204" pitchFamily="34" charset="0"/>
              </a:rPr>
              <a:t>Product </a:t>
            </a:r>
            <a:r>
              <a:rPr lang="en-GB" sz="1000" dirty="0" smtClean="0">
                <a:solidFill>
                  <a:schemeClr val="bg1">
                    <a:lumMod val="65000"/>
                  </a:schemeClr>
                </a:solidFill>
                <a:latin typeface="Arial Narrow" panose="020B0606020202030204" pitchFamily="34" charset="0"/>
                <a:cs typeface="Arial" panose="020B0604020202020204" pitchFamily="34" charset="0"/>
              </a:rPr>
              <a:t>info</a:t>
            </a:r>
            <a:endParaRPr lang="en-GB" sz="1000" dirty="0">
              <a:solidFill>
                <a:schemeClr val="bg1">
                  <a:lumMod val="65000"/>
                </a:schemeClr>
              </a:solidFill>
              <a:latin typeface="Arial Narrow" panose="020B0606020202030204" pitchFamily="34" charset="0"/>
              <a:cs typeface="Arial" panose="020B0604020202020204" pitchFamily="34" charset="0"/>
            </a:endParaRP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a:solidFill>
                  <a:schemeClr val="bg1">
                    <a:lumMod val="65000"/>
                  </a:schemeClr>
                </a:solidFill>
                <a:latin typeface="Arial Narrow" panose="020B0606020202030204" pitchFamily="34" charset="0"/>
                <a:cs typeface="Arial" panose="020B0604020202020204" pitchFamily="34" charset="0"/>
              </a:rPr>
              <a:t>Liquids &amp; </a:t>
            </a:r>
            <a:r>
              <a:rPr lang="en-GB" sz="1100" dirty="0" smtClean="0">
                <a:solidFill>
                  <a:schemeClr val="bg1">
                    <a:lumMod val="65000"/>
                  </a:schemeClr>
                </a:solidFill>
                <a:latin typeface="Arial Narrow" panose="020B0606020202030204" pitchFamily="34" charset="0"/>
                <a:cs typeface="Arial" panose="020B0604020202020204" pitchFamily="34" charset="0"/>
              </a:rPr>
              <a:t>Speciality</a:t>
            </a:r>
          </a:p>
          <a:p>
            <a:endParaRPr lang="en-GB" sz="800" dirty="0">
              <a:solidFill>
                <a:schemeClr val="bg1">
                  <a:lumMod val="65000"/>
                </a:schemeClr>
              </a:solidFill>
              <a:latin typeface="Arial Narrow" panose="020B0606020202030204" pitchFamily="34" charset="0"/>
              <a:cs typeface="Arial" panose="020B0604020202020204" pitchFamily="34" charset="0"/>
            </a:endParaRPr>
          </a:p>
          <a:p>
            <a:r>
              <a:rPr lang="en-GB" sz="1100" dirty="0" smtClean="0">
                <a:solidFill>
                  <a:schemeClr val="bg1">
                    <a:lumMod val="65000"/>
                  </a:schemeClr>
                </a:solidFill>
                <a:latin typeface="Arial Narrow" panose="020B0606020202030204" pitchFamily="34" charset="0"/>
                <a:cs typeface="Arial" panose="020B0604020202020204" pitchFamily="34" charset="0"/>
              </a:rPr>
              <a:t>Racks </a:t>
            </a:r>
            <a:r>
              <a:rPr lang="en-GB" sz="1100" dirty="0">
                <a:solidFill>
                  <a:schemeClr val="bg1">
                    <a:lumMod val="65000"/>
                  </a:schemeClr>
                </a:solidFill>
                <a:latin typeface="Arial Narrow" panose="020B0606020202030204" pitchFamily="34" charset="0"/>
                <a:cs typeface="Arial" panose="020B0604020202020204" pitchFamily="34" charset="0"/>
              </a:rPr>
              <a:t>&amp; Equipment</a:t>
            </a:r>
          </a:p>
          <a:p>
            <a:endParaRPr lang="en-GB" dirty="0"/>
          </a:p>
        </p:txBody>
      </p:sp>
      <p:sp>
        <p:nvSpPr>
          <p:cNvPr id="80" name="Rectangle 79">
            <a:hlinkClick r:id="rId14" action="ppaction://hlinksldjump"/>
          </p:cNvPr>
          <p:cNvSpPr/>
          <p:nvPr/>
        </p:nvSpPr>
        <p:spPr>
          <a:xfrm>
            <a:off x="7584967" y="2132856"/>
            <a:ext cx="1559033"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Rectangle 80">
            <a:hlinkClick r:id="rId15" action="ppaction://hlinksldjump"/>
          </p:cNvPr>
          <p:cNvSpPr/>
          <p:nvPr/>
        </p:nvSpPr>
        <p:spPr>
          <a:xfrm>
            <a:off x="7555342" y="1894637"/>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ctangle 81">
            <a:hlinkClick r:id="rId16" action="ppaction://hlinksldjump"/>
          </p:cNvPr>
          <p:cNvSpPr/>
          <p:nvPr/>
        </p:nvSpPr>
        <p:spPr>
          <a:xfrm>
            <a:off x="7557658" y="2492896"/>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Rectangle 82">
            <a:hlinkClick r:id="rId7" action="ppaction://hlinksldjump"/>
          </p:cNvPr>
          <p:cNvSpPr/>
          <p:nvPr/>
        </p:nvSpPr>
        <p:spPr>
          <a:xfrm>
            <a:off x="7584967" y="2753841"/>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Rectangle 85">
            <a:hlinkClick r:id="rId17" action="ppaction://hlinksldjump"/>
          </p:cNvPr>
          <p:cNvSpPr/>
          <p:nvPr/>
        </p:nvSpPr>
        <p:spPr>
          <a:xfrm>
            <a:off x="7554010" y="3082083"/>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Rectangle 86">
            <a:hlinkClick r:id="rId6" action="ppaction://hlinksldjump"/>
          </p:cNvPr>
          <p:cNvSpPr/>
          <p:nvPr/>
        </p:nvSpPr>
        <p:spPr>
          <a:xfrm>
            <a:off x="7557658" y="991305"/>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hlinkClick r:id="rId18" action="ppaction://hlinksldjump"/>
          </p:cNvPr>
          <p:cNvSpPr/>
          <p:nvPr/>
        </p:nvSpPr>
        <p:spPr>
          <a:xfrm>
            <a:off x="7505507" y="3954732"/>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hlinkClick r:id="rId18" action="ppaction://hlinksldjump"/>
          </p:cNvPr>
          <p:cNvSpPr/>
          <p:nvPr/>
        </p:nvSpPr>
        <p:spPr>
          <a:xfrm>
            <a:off x="7590421" y="4093180"/>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hlinkClick r:id="rId18" action="ppaction://hlinksldjump"/>
          </p:cNvPr>
          <p:cNvSpPr/>
          <p:nvPr/>
        </p:nvSpPr>
        <p:spPr>
          <a:xfrm>
            <a:off x="7548852" y="4244794"/>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a:hlinkClick r:id="rId19" action="ppaction://hlinksldjump"/>
          </p:cNvPr>
          <p:cNvSpPr txBox="1"/>
          <p:nvPr/>
        </p:nvSpPr>
        <p:spPr>
          <a:xfrm>
            <a:off x="7473931" y="4444827"/>
            <a:ext cx="1512168" cy="477054"/>
          </a:xfrm>
          <a:prstGeom prst="rect">
            <a:avLst/>
          </a:prstGeom>
          <a:noFill/>
        </p:spPr>
        <p:txBody>
          <a:bodyPr wrap="square" rtlCol="0">
            <a:spAutoFit/>
          </a:bodyPr>
          <a:lstStyle/>
          <a:p>
            <a:endParaRPr lang="en-GB" sz="500" dirty="0" smtClean="0"/>
          </a:p>
          <a:p>
            <a:endParaRPr lang="en-GB" sz="500" dirty="0"/>
          </a:p>
          <a:p>
            <a:endParaRPr lang="en-GB" sz="500" dirty="0" smtClean="0"/>
          </a:p>
          <a:p>
            <a:endParaRPr lang="en-GB" sz="500" dirty="0"/>
          </a:p>
          <a:p>
            <a:endParaRPr lang="en-GB" sz="500" dirty="0"/>
          </a:p>
        </p:txBody>
      </p:sp>
      <p:sp>
        <p:nvSpPr>
          <p:cNvPr id="51" name="TextBox 50">
            <a:hlinkClick r:id="rId20" action="ppaction://hlinksldjump"/>
          </p:cNvPr>
          <p:cNvSpPr txBox="1"/>
          <p:nvPr/>
        </p:nvSpPr>
        <p:spPr>
          <a:xfrm>
            <a:off x="7491639" y="5111826"/>
            <a:ext cx="1237714" cy="369332"/>
          </a:xfrm>
          <a:prstGeom prst="rect">
            <a:avLst/>
          </a:prstGeom>
          <a:noFill/>
        </p:spPr>
        <p:txBody>
          <a:bodyPr wrap="square" rtlCol="0">
            <a:spAutoFit/>
          </a:bodyPr>
          <a:lstStyle/>
          <a:p>
            <a:endParaRPr lang="en-GB" dirty="0"/>
          </a:p>
        </p:txBody>
      </p:sp>
      <p:sp>
        <p:nvSpPr>
          <p:cNvPr id="52" name="TextBox 51">
            <a:hlinkClick r:id="rId21" action="ppaction://hlinksldjump"/>
          </p:cNvPr>
          <p:cNvSpPr txBox="1"/>
          <p:nvPr/>
        </p:nvSpPr>
        <p:spPr>
          <a:xfrm>
            <a:off x="7545888" y="5620063"/>
            <a:ext cx="1268255" cy="369332"/>
          </a:xfrm>
          <a:prstGeom prst="rect">
            <a:avLst/>
          </a:prstGeom>
          <a:noFill/>
        </p:spPr>
        <p:txBody>
          <a:bodyPr wrap="square" rtlCol="0">
            <a:spAutoFit/>
          </a:bodyPr>
          <a:lstStyle/>
          <a:p>
            <a:endParaRPr lang="en-GB" dirty="0"/>
          </a:p>
        </p:txBody>
      </p:sp>
      <p:sp>
        <p:nvSpPr>
          <p:cNvPr id="53" name="TextBox 52">
            <a:hlinkClick r:id="rId22" action="ppaction://hlinksldjump"/>
          </p:cNvPr>
          <p:cNvSpPr txBox="1"/>
          <p:nvPr/>
        </p:nvSpPr>
        <p:spPr>
          <a:xfrm>
            <a:off x="7471163" y="6093296"/>
            <a:ext cx="1672749" cy="584775"/>
          </a:xfrm>
          <a:prstGeom prst="rect">
            <a:avLst/>
          </a:prstGeom>
          <a:noFill/>
        </p:spPr>
        <p:txBody>
          <a:bodyPr wrap="square" rtlCol="0">
            <a:spAutoFit/>
          </a:bodyPr>
          <a:lstStyle/>
          <a:p>
            <a:endParaRPr lang="en-GB" sz="1600" dirty="0" smtClean="0"/>
          </a:p>
          <a:p>
            <a:endParaRPr lang="en-GB" sz="1600" dirty="0"/>
          </a:p>
        </p:txBody>
      </p:sp>
      <p:sp>
        <p:nvSpPr>
          <p:cNvPr id="54" name="TextBox 53">
            <a:hlinkClick r:id="rId6" action="ppaction://hlinksldjump"/>
          </p:cNvPr>
          <p:cNvSpPr txBox="1"/>
          <p:nvPr/>
        </p:nvSpPr>
        <p:spPr>
          <a:xfrm>
            <a:off x="7459085" y="955378"/>
            <a:ext cx="1512168" cy="369332"/>
          </a:xfrm>
          <a:prstGeom prst="rect">
            <a:avLst/>
          </a:prstGeom>
          <a:noFill/>
        </p:spPr>
        <p:txBody>
          <a:bodyPr wrap="square" rtlCol="0">
            <a:spAutoFit/>
          </a:bodyPr>
          <a:lstStyle/>
          <a:p>
            <a:endParaRPr lang="en-GB" dirty="0"/>
          </a:p>
        </p:txBody>
      </p:sp>
      <p:sp>
        <p:nvSpPr>
          <p:cNvPr id="55" name="Rectangle 54">
            <a:hlinkClick r:id="rId15" action="ppaction://hlinksldjump"/>
          </p:cNvPr>
          <p:cNvSpPr/>
          <p:nvPr/>
        </p:nvSpPr>
        <p:spPr>
          <a:xfrm>
            <a:off x="7447329" y="1484784"/>
            <a:ext cx="1373143"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hlinkClick r:id="rId23" action="ppaction://hlinksldjump"/>
          </p:cNvPr>
          <p:cNvSpPr/>
          <p:nvPr/>
        </p:nvSpPr>
        <p:spPr>
          <a:xfrm>
            <a:off x="7575443" y="3654549"/>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4211960" y="3700495"/>
            <a:ext cx="3255823" cy="2465657"/>
            <a:chOff x="4211960" y="3745270"/>
            <a:chExt cx="3255823" cy="2465657"/>
          </a:xfrm>
        </p:grpSpPr>
        <p:pic>
          <p:nvPicPr>
            <p:cNvPr id="76" name="Picture 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11960" y="3745270"/>
              <a:ext cx="3143196" cy="209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4"/>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4799449" y="4498519"/>
              <a:ext cx="843751" cy="90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20731" y="4599301"/>
              <a:ext cx="1847052" cy="907941"/>
            </a:xfrm>
            <a:prstGeom prst="rect">
              <a:avLst/>
            </a:prstGeom>
            <a:noFill/>
          </p:spPr>
          <p:txBody>
            <a:bodyPr wrap="square" rtlCol="0">
              <a:spAutoFit/>
            </a:bodyPr>
            <a:lstStyle/>
            <a:p>
              <a:r>
                <a:rPr lang="en-GB" sz="1100" b="1" dirty="0">
                  <a:solidFill>
                    <a:schemeClr val="bg1"/>
                  </a:solidFill>
                  <a:latin typeface="Arial Narrow" panose="020B0606020202030204" pitchFamily="34" charset="0"/>
                  <a:cs typeface="Arial" panose="020B0604020202020204" pitchFamily="34" charset="0"/>
                </a:rPr>
                <a:t>Manual Warewashing </a:t>
              </a:r>
              <a:r>
                <a:rPr lang="en-GB" sz="1100" b="1" dirty="0" smtClean="0">
                  <a:solidFill>
                    <a:schemeClr val="bg1"/>
                  </a:solidFill>
                  <a:latin typeface="Arial Narrow" panose="020B0606020202030204" pitchFamily="34" charset="0"/>
                  <a:cs typeface="Arial" panose="020B0604020202020204" pitchFamily="34" charset="0"/>
                </a:rPr>
                <a:t>Performance</a:t>
              </a:r>
              <a:r>
                <a:rPr lang="en-GB" sz="1100" b="1" dirty="0">
                  <a:solidFill>
                    <a:schemeClr val="bg1"/>
                  </a:solidFill>
                  <a:latin typeface="Arial Narrow" panose="020B0606020202030204" pitchFamily="34" charset="0"/>
                  <a:cs typeface="Arial" panose="020B0604020202020204" pitchFamily="34" charset="0"/>
                </a:rPr>
                <a:t>, Control </a:t>
              </a:r>
              <a:endParaRPr lang="en-GB" sz="1100" b="1" dirty="0" smtClean="0">
                <a:solidFill>
                  <a:schemeClr val="bg1"/>
                </a:solidFill>
                <a:latin typeface="Arial Narrow" panose="020B0606020202030204" pitchFamily="34" charset="0"/>
                <a:cs typeface="Arial" panose="020B0604020202020204" pitchFamily="34" charset="0"/>
              </a:endParaRPr>
            </a:p>
            <a:p>
              <a:r>
                <a:rPr lang="en-GB" sz="1100" b="1" dirty="0" smtClean="0">
                  <a:solidFill>
                    <a:schemeClr val="bg1"/>
                  </a:solidFill>
                  <a:latin typeface="Arial Narrow" panose="020B0606020202030204" pitchFamily="34" charset="0"/>
                  <a:cs typeface="Arial" panose="020B0604020202020204" pitchFamily="34" charset="0"/>
                </a:rPr>
                <a:t>&amp; </a:t>
              </a:r>
              <a:r>
                <a:rPr lang="en-GB" sz="1100" b="1" dirty="0">
                  <a:solidFill>
                    <a:schemeClr val="bg1"/>
                  </a:solidFill>
                  <a:latin typeface="Arial Narrow" panose="020B0606020202030204" pitchFamily="34" charset="0"/>
                  <a:cs typeface="Arial" panose="020B0604020202020204" pitchFamily="34" charset="0"/>
                </a:rPr>
                <a:t>Consistency</a:t>
              </a:r>
            </a:p>
            <a:p>
              <a:pPr algn="ctr"/>
              <a:endParaRPr lang="en-GB" sz="1000" dirty="0">
                <a:solidFill>
                  <a:schemeClr val="bg1"/>
                </a:solidFill>
                <a:latin typeface="Arial Narrow" panose="020B0606020202030204" pitchFamily="34" charset="0"/>
                <a:cs typeface="Arial" panose="020B0604020202020204" pitchFamily="34" charset="0"/>
              </a:endParaRPr>
            </a:p>
            <a:p>
              <a:endParaRPr lang="en-GB" sz="1000" dirty="0"/>
            </a:p>
          </p:txBody>
        </p:sp>
        <p:sp>
          <p:nvSpPr>
            <p:cNvPr id="77" name="Rectangle 76"/>
            <p:cNvSpPr/>
            <p:nvPr/>
          </p:nvSpPr>
          <p:spPr>
            <a:xfrm>
              <a:off x="4211960" y="3803161"/>
              <a:ext cx="3143196" cy="1138773"/>
            </a:xfrm>
            <a:prstGeom prst="rect">
              <a:avLst/>
            </a:prstGeom>
          </p:spPr>
          <p:txBody>
            <a:bodyPr wrap="square">
              <a:spAutoFit/>
            </a:bodyPr>
            <a:lstStyle/>
            <a:p>
              <a:pPr algn="ctr"/>
              <a:r>
                <a:rPr lang="en-GB" sz="1100" b="1" dirty="0" smtClean="0">
                  <a:solidFill>
                    <a:schemeClr val="bg1"/>
                  </a:solidFill>
                  <a:latin typeface="Arial Narrow" panose="020B0606020202030204" pitchFamily="34" charset="0"/>
                  <a:cs typeface="Arial" panose="020B0604020202020204" pitchFamily="34" charset="0"/>
                </a:rPr>
                <a:t>Find out about  NEW </a:t>
              </a:r>
            </a:p>
            <a:p>
              <a:pPr algn="ctr"/>
              <a:r>
                <a:rPr lang="en-GB" sz="1400" b="1" dirty="0" smtClean="0">
                  <a:solidFill>
                    <a:schemeClr val="bg1"/>
                  </a:solidFill>
                  <a:latin typeface="Arial Narrow" panose="020B0606020202030204" pitchFamily="34" charset="0"/>
                  <a:cs typeface="Arial" panose="020B0604020202020204" pitchFamily="34" charset="0"/>
                </a:rPr>
                <a:t>SOLID MANUAL DETERGENT</a:t>
              </a:r>
            </a:p>
            <a:p>
              <a:pPr algn="ctr"/>
              <a:r>
                <a:rPr lang="en-GB" sz="1000" b="1" dirty="0" smtClean="0">
                  <a:solidFill>
                    <a:schemeClr val="bg1"/>
                  </a:solidFill>
                  <a:latin typeface="Arial Narrow" panose="020B0606020202030204" pitchFamily="34" charset="0"/>
                  <a:cs typeface="Arial" panose="020B0604020202020204" pitchFamily="34" charset="0"/>
                </a:rPr>
                <a:t>WITH SOLID MOBILE DISPENSER</a:t>
              </a:r>
            </a:p>
            <a:p>
              <a:pPr algn="ctr"/>
              <a:endParaRPr lang="en-GB" sz="1100" b="1" dirty="0">
                <a:solidFill>
                  <a:schemeClr val="bg1"/>
                </a:solidFill>
                <a:latin typeface="Arial Narrow" panose="020B0606020202030204" pitchFamily="34" charset="0"/>
                <a:cs typeface="Arial" panose="020B0604020202020204" pitchFamily="34" charset="0"/>
              </a:endParaRPr>
            </a:p>
            <a:p>
              <a:pPr algn="ctr"/>
              <a:endParaRPr lang="en-GB" sz="1100" b="1" dirty="0" smtClean="0">
                <a:solidFill>
                  <a:schemeClr val="bg1"/>
                </a:solidFill>
                <a:latin typeface="Arial Narrow" panose="020B0606020202030204" pitchFamily="34" charset="0"/>
                <a:cs typeface="Arial" panose="020B0604020202020204" pitchFamily="34" charset="0"/>
              </a:endParaRPr>
            </a:p>
            <a:p>
              <a:pPr algn="ctr"/>
              <a:endParaRPr lang="en-GB" sz="1100" b="1" dirty="0" smtClean="0">
                <a:solidFill>
                  <a:schemeClr val="bg1"/>
                </a:solidFill>
                <a:latin typeface="Arial Narrow" panose="020B0606020202030204" pitchFamily="34" charset="0"/>
                <a:cs typeface="Arial" panose="020B0604020202020204" pitchFamily="34" charset="0"/>
              </a:endParaRPr>
            </a:p>
          </p:txBody>
        </p:sp>
        <p:sp>
          <p:nvSpPr>
            <p:cNvPr id="85" name="TextBox 84">
              <a:hlinkClick r:id="rId26" action="ppaction://hlinksldjump"/>
            </p:cNvPr>
            <p:cNvSpPr txBox="1"/>
            <p:nvPr/>
          </p:nvSpPr>
          <p:spPr>
            <a:xfrm>
              <a:off x="4211960" y="5379930"/>
              <a:ext cx="3143196" cy="830997"/>
            </a:xfrm>
            <a:prstGeom prst="rect">
              <a:avLst/>
            </a:prstGeom>
            <a:noFill/>
          </p:spPr>
          <p:txBody>
            <a:bodyPr wrap="square" rtlCol="0">
              <a:spAutoFit/>
            </a:bodyPr>
            <a:lstStyle/>
            <a:p>
              <a:pPr algn="ctr"/>
              <a:r>
                <a:rPr lang="en-GB" sz="1600" b="1" u="sng" dirty="0" smtClean="0">
                  <a:solidFill>
                    <a:schemeClr val="bg1"/>
                  </a:solidFill>
                  <a:latin typeface="Arial Narrow" panose="020B0606020202030204" pitchFamily="34" charset="0"/>
                  <a:cs typeface="Arial" panose="020B0604020202020204" pitchFamily="34" charset="0"/>
                </a:rPr>
                <a:t>CLICK HERE&gt;</a:t>
              </a:r>
              <a:endParaRPr lang="en-GB" sz="1600" b="1" u="sng" dirty="0">
                <a:solidFill>
                  <a:schemeClr val="bg1"/>
                </a:solidFill>
                <a:latin typeface="Arial Narrow" panose="020B0606020202030204" pitchFamily="34" charset="0"/>
                <a:cs typeface="Arial" panose="020B0604020202020204" pitchFamily="34" charset="0"/>
              </a:endParaRPr>
            </a:p>
            <a:p>
              <a:pPr algn="ctr"/>
              <a:endParaRPr lang="en-GB" sz="1600" u="sng" dirty="0">
                <a:solidFill>
                  <a:schemeClr val="bg1"/>
                </a:solidFill>
                <a:latin typeface="Arial Narrow" panose="020B0606020202030204" pitchFamily="34" charset="0"/>
                <a:cs typeface="Arial" panose="020B0604020202020204" pitchFamily="34" charset="0"/>
              </a:endParaRPr>
            </a:p>
            <a:p>
              <a:pPr algn="ctr"/>
              <a:endParaRPr lang="en-GB" sz="1600" u="sng" dirty="0"/>
            </a:p>
          </p:txBody>
        </p:sp>
      </p:grpSp>
      <p:sp>
        <p:nvSpPr>
          <p:cNvPr id="89" name="Rectangle 88">
            <a:hlinkClick r:id="rId26" action="ppaction://hlinksldjump"/>
          </p:cNvPr>
          <p:cNvSpPr/>
          <p:nvPr/>
        </p:nvSpPr>
        <p:spPr>
          <a:xfrm>
            <a:off x="7610242" y="3517658"/>
            <a:ext cx="1559033" cy="150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3" name="Group 72"/>
          <p:cNvGrpSpPr/>
          <p:nvPr/>
        </p:nvGrpSpPr>
        <p:grpSpPr>
          <a:xfrm>
            <a:off x="8419885" y="56486"/>
            <a:ext cx="650563" cy="308320"/>
            <a:chOff x="8352387" y="6708921"/>
            <a:chExt cx="730859" cy="346375"/>
          </a:xfrm>
        </p:grpSpPr>
        <p:pic>
          <p:nvPicPr>
            <p:cNvPr id="74" name="Picture 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352387" y="6708921"/>
              <a:ext cx="345822" cy="3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66217" y="6712807"/>
              <a:ext cx="317029" cy="31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0" name="Rectangle 89">
            <a:hlinkClick r:id="rId29"/>
          </p:cNvPr>
          <p:cNvSpPr/>
          <p:nvPr/>
        </p:nvSpPr>
        <p:spPr>
          <a:xfrm>
            <a:off x="8341720" y="29391"/>
            <a:ext cx="804408" cy="23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8656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
                                            <p:txEl>
                                              <p:pRg st="2" end="2"/>
                                            </p:txEl>
                                          </p:spTgt>
                                        </p:tgtEl>
                                        <p:attrNameLst>
                                          <p:attrName>style.visibility</p:attrName>
                                        </p:attrNameLst>
                                      </p:cBhvr>
                                      <p:to>
                                        <p:strVal val="visible"/>
                                      </p:to>
                                    </p:set>
                                    <p:animEffect transition="in" filter="fade">
                                      <p:cBhvr>
                                        <p:cTn id="7" dur="500"/>
                                        <p:tgtEl>
                                          <p:spTgt spid="6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
                                            <p:txEl>
                                              <p:pRg st="3" end="3"/>
                                            </p:txEl>
                                          </p:spTgt>
                                        </p:tgtEl>
                                        <p:attrNameLst>
                                          <p:attrName>style.visibility</p:attrName>
                                        </p:attrNameLst>
                                      </p:cBhvr>
                                      <p:to>
                                        <p:strVal val="visible"/>
                                      </p:to>
                                    </p:set>
                                    <p:animEffect transition="in" filter="fade">
                                      <p:cBhvr>
                                        <p:cTn id="10" dur="500"/>
                                        <p:tgtEl>
                                          <p:spTgt spid="6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
                                            <p:txEl>
                                              <p:pRg st="4" end="4"/>
                                            </p:txEl>
                                          </p:spTgt>
                                        </p:tgtEl>
                                        <p:attrNameLst>
                                          <p:attrName>style.visibility</p:attrName>
                                        </p:attrNameLst>
                                      </p:cBhvr>
                                      <p:to>
                                        <p:strVal val="visible"/>
                                      </p:to>
                                    </p:set>
                                    <p:animEffect transition="in" filter="fade">
                                      <p:cBhvr>
                                        <p:cTn id="13" dur="500"/>
                                        <p:tgtEl>
                                          <p:spTgt spid="61">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1">
                                            <p:txEl>
                                              <p:pRg st="6" end="6"/>
                                            </p:txEl>
                                          </p:spTgt>
                                        </p:tgtEl>
                                        <p:attrNameLst>
                                          <p:attrName>style.visibility</p:attrName>
                                        </p:attrNameLst>
                                      </p:cBhvr>
                                      <p:to>
                                        <p:strVal val="visible"/>
                                      </p:to>
                                    </p:set>
                                    <p:animEffect transition="in" filter="fade">
                                      <p:cBhvr>
                                        <p:cTn id="17" dur="500"/>
                                        <p:tgtEl>
                                          <p:spTgt spid="61">
                                            <p:txEl>
                                              <p:pRg st="6" end="6"/>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6454</TotalTime>
  <Words>6548</Words>
  <Application>Microsoft Office PowerPoint</Application>
  <PresentationFormat>On-screen Show (4:3)</PresentationFormat>
  <Paragraphs>2367</Paragraphs>
  <Slides>40</Slides>
  <Notes>22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Ecolab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Crampton, Alexander</dc:creator>
  <cp:lastModifiedBy>Petit, Gaelle</cp:lastModifiedBy>
  <cp:revision>436</cp:revision>
  <dcterms:created xsi:type="dcterms:W3CDTF">2016-02-09T15:48:10Z</dcterms:created>
  <dcterms:modified xsi:type="dcterms:W3CDTF">2017-01-17T10:03:15Z</dcterms:modified>
</cp:coreProperties>
</file>